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60" r:id="rId2"/>
    <p:sldId id="256" r:id="rId3"/>
    <p:sldId id="257" r:id="rId4"/>
    <p:sldId id="258" r:id="rId5"/>
    <p:sldId id="265" r:id="rId6"/>
    <p:sldId id="266" r:id="rId7"/>
    <p:sldId id="267" r:id="rId8"/>
    <p:sldId id="268" r:id="rId9"/>
    <p:sldId id="276" r:id="rId10"/>
    <p:sldId id="277" r:id="rId11"/>
    <p:sldId id="278" r:id="rId12"/>
    <p:sldId id="279" r:id="rId13"/>
    <p:sldId id="284" r:id="rId14"/>
    <p:sldId id="285" r:id="rId15"/>
    <p:sldId id="286" r:id="rId16"/>
    <p:sldId id="280" r:id="rId17"/>
    <p:sldId id="287" r:id="rId18"/>
    <p:sldId id="281" r:id="rId19"/>
    <p:sldId id="282" r:id="rId20"/>
    <p:sldId id="283" r:id="rId21"/>
    <p:sldId id="288" r:id="rId22"/>
    <p:sldId id="292" r:id="rId23"/>
    <p:sldId id="290" r:id="rId24"/>
    <p:sldId id="289" r:id="rId25"/>
    <p:sldId id="275" r:id="rId26"/>
    <p:sldId id="261" r:id="rId27"/>
    <p:sldId id="294" r:id="rId28"/>
    <p:sldId id="295" r:id="rId29"/>
    <p:sldId id="296" r:id="rId30"/>
  </p:sldIdLst>
  <p:sldSz cx="9144000" cy="6858000" type="screen4x3"/>
  <p:notesSz cx="6858000" cy="9144000"/>
  <p:embeddedFontLst>
    <p:embeddedFont>
      <p:font typeface="隶书" panose="02010509060101010101" pitchFamily="49" charset="-122"/>
      <p:regular r:id="rId31"/>
    </p:embeddedFont>
    <p:embeddedFont>
      <p:font typeface="Calibri" panose="020F0502020204030204" pitchFamily="34" charset="0"/>
      <p:regular r:id="rId32"/>
      <p:bold r:id="rId33"/>
      <p:italic r:id="rId34"/>
      <p:boldItalic r:id="rId35"/>
    </p:embeddedFont>
    <p:embeddedFont>
      <p:font typeface="华文行楷" panose="02010800040101010101" pitchFamily="2" charset="-122"/>
      <p:regular r:id="rId36"/>
    </p:embeddedFont>
    <p:embeddedFont>
      <p:font typeface="微软雅黑" panose="020B0503020204020204" pitchFamily="34" charset="-122"/>
      <p:regular r:id="rId37"/>
      <p:bold r:id="rId38"/>
    </p:embeddedFont>
    <p:embeddedFont>
      <p:font typeface="Calibri Light" panose="020F0302020204030204" pitchFamily="34" charset="0"/>
      <p:regular r:id="rId39"/>
      <p:italic r:id="rId40"/>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16" userDrawn="1">
          <p15:clr>
            <a:srgbClr val="A4A3A4"/>
          </p15:clr>
        </p15:guide>
        <p15:guide id="2" pos="1791" userDrawn="1">
          <p15:clr>
            <a:srgbClr val="A4A3A4"/>
          </p15:clr>
        </p15:guide>
        <p15:guide id="3" pos="317" userDrawn="1">
          <p15:clr>
            <a:srgbClr val="A4A3A4"/>
          </p15:clr>
        </p15:guide>
        <p15:guide id="4" pos="1519" userDrawn="1">
          <p15:clr>
            <a:srgbClr val="A4A3A4"/>
          </p15:clr>
        </p15:guide>
        <p15:guide id="5" pos="54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67" autoAdjust="0"/>
    <p:restoredTop sz="93705" autoAdjust="0"/>
  </p:normalViewPr>
  <p:slideViewPr>
    <p:cSldViewPr snapToGrid="0" showGuides="1">
      <p:cViewPr varScale="1">
        <p:scale>
          <a:sx n="105" d="100"/>
          <a:sy n="105" d="100"/>
        </p:scale>
        <p:origin x="342" y="108"/>
      </p:cViewPr>
      <p:guideLst>
        <p:guide orient="horz" pos="3816"/>
        <p:guide pos="1791"/>
        <p:guide pos="317"/>
        <p:guide pos="1519"/>
        <p:guide pos="5465"/>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A835E869-08C2-4348-9C72-2B4212AB6139}" type="datetimeFigureOut">
              <a:rPr lang="zh-CN" altLang="en-US" smtClean="0"/>
              <a:t>2014/10/8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248169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A835E869-08C2-4348-9C72-2B4212AB6139}" type="datetimeFigureOut">
              <a:rPr lang="zh-CN" altLang="en-US" smtClean="0"/>
              <a:t>2014/10/8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1296641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A835E869-08C2-4348-9C72-2B4212AB6139}" type="datetimeFigureOut">
              <a:rPr lang="zh-CN" altLang="en-US" smtClean="0"/>
              <a:t>2014/10/8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2330208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A835E869-08C2-4348-9C72-2B4212AB6139}" type="datetimeFigureOut">
              <a:rPr lang="zh-CN" altLang="en-US" smtClean="0"/>
              <a:t>2014/10/8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2802531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A835E869-08C2-4348-9C72-2B4212AB6139}" type="datetimeFigureOut">
              <a:rPr lang="zh-CN" altLang="en-US" smtClean="0"/>
              <a:t>2014/10/8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2399400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A835E869-08C2-4348-9C72-2B4212AB6139}" type="datetimeFigureOut">
              <a:rPr lang="zh-CN" altLang="en-US" smtClean="0"/>
              <a:t>2014/10/8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4193375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A835E869-08C2-4348-9C72-2B4212AB6139}" type="datetimeFigureOut">
              <a:rPr lang="zh-CN" altLang="en-US" smtClean="0"/>
              <a:t>2014/10/8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1244938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A835E869-08C2-4348-9C72-2B4212AB6139}" type="datetimeFigureOut">
              <a:rPr lang="zh-CN" altLang="en-US" smtClean="0"/>
              <a:t>2014/10/8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117132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35E869-08C2-4348-9C72-2B4212AB6139}" type="datetimeFigureOut">
              <a:rPr lang="zh-CN" altLang="en-US" smtClean="0"/>
              <a:t>2014/10/8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1741721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A835E869-08C2-4348-9C72-2B4212AB6139}" type="datetimeFigureOut">
              <a:rPr lang="zh-CN" altLang="en-US" smtClean="0"/>
              <a:t>2014/10/8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151178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A835E869-08C2-4348-9C72-2B4212AB6139}" type="datetimeFigureOut">
              <a:rPr lang="zh-CN" altLang="en-US" smtClean="0"/>
              <a:t>2014/10/8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2963452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wdDnDiag">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35E869-08C2-4348-9C72-2B4212AB6139}" type="datetimeFigureOut">
              <a:rPr lang="zh-CN" altLang="en-US" smtClean="0"/>
              <a:t>2014/10/8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77779-00EB-4363-960E-96478CE631D1}" type="slidenum">
              <a:rPr lang="zh-CN" altLang="en-US" smtClean="0"/>
              <a:t>‹#›</a:t>
            </a:fld>
            <a:endParaRPr lang="zh-CN" altLang="en-US"/>
          </a:p>
        </p:txBody>
      </p:sp>
    </p:spTree>
    <p:extLst>
      <p:ext uri="{BB962C8B-B14F-4D97-AF65-F5344CB8AC3E}">
        <p14:creationId xmlns:p14="http://schemas.microsoft.com/office/powerpoint/2010/main" val="13021051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椭圆 8"/>
          <p:cNvSpPr/>
          <p:nvPr/>
        </p:nvSpPr>
        <p:spPr>
          <a:xfrm>
            <a:off x="6437565" y="4159492"/>
            <a:ext cx="5336275" cy="5336275"/>
          </a:xfrm>
          <a:prstGeom prst="ellipse">
            <a:avLst/>
          </a:prstGeom>
          <a:solidFill>
            <a:srgbClr val="0070C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3" descr="logo-3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966" y="290682"/>
            <a:ext cx="5283295" cy="4169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3050588" y="3876091"/>
            <a:ext cx="3163045" cy="523220"/>
          </a:xfrm>
          <a:prstGeom prst="rect">
            <a:avLst/>
          </a:prstGeom>
        </p:spPr>
        <p:txBody>
          <a:bodyPr wrap="none">
            <a:spAutoFit/>
          </a:bodyPr>
          <a:lstStyle/>
          <a:p>
            <a:r>
              <a:rPr lang="zh-CN" altLang="en-US" sz="2800" dirty="0">
                <a:latin typeface="微软雅黑" panose="020B0503020204020204" pitchFamily="34" charset="-122"/>
                <a:ea typeface="微软雅黑" panose="020B0503020204020204" pitchFamily="34" charset="-122"/>
              </a:rPr>
              <a:t>一起读书 一起成长</a:t>
            </a:r>
          </a:p>
        </p:txBody>
      </p:sp>
      <p:sp>
        <p:nvSpPr>
          <p:cNvPr id="10" name="椭圆 9"/>
          <p:cNvSpPr/>
          <p:nvPr/>
        </p:nvSpPr>
        <p:spPr>
          <a:xfrm>
            <a:off x="-2668138" y="-2657371"/>
            <a:ext cx="5336275" cy="5336275"/>
          </a:xfrm>
          <a:prstGeom prst="ellipse">
            <a:avLst/>
          </a:prstGeom>
          <a:solidFill>
            <a:srgbClr val="0070C0"/>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0936199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19"/>
          <p:cNvSpPr/>
          <p:nvPr/>
        </p:nvSpPr>
        <p:spPr>
          <a:xfrm>
            <a:off x="162962" y="1975551"/>
            <a:ext cx="8981038" cy="4017843"/>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flipH="1">
            <a:off x="31504" y="-213769"/>
            <a:ext cx="323588" cy="1893664"/>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591448" y="119456"/>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000074" y="347327"/>
            <a:ext cx="7760645" cy="1446550"/>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情感引导的重要性</a:t>
            </a:r>
            <a:r>
              <a:rPr lang="zh-CN" altLang="en-US" sz="4400" dirty="0" smtClean="0">
                <a:solidFill>
                  <a:srgbClr val="0070C0"/>
                </a:solidFill>
                <a:latin typeface="微软雅黑" panose="020B0503020204020204" pitchFamily="34" charset="-122"/>
                <a:ea typeface="微软雅黑" panose="020B0503020204020204" pitchFamily="34" charset="-122"/>
              </a:rPr>
              <a:t>：</a:t>
            </a:r>
            <a:endParaRPr lang="en-US" altLang="zh-CN" sz="4400" dirty="0" smtClean="0">
              <a:solidFill>
                <a:srgbClr val="0070C0"/>
              </a:solidFill>
              <a:latin typeface="微软雅黑" panose="020B0503020204020204" pitchFamily="34" charset="-122"/>
              <a:ea typeface="微软雅黑" panose="020B0503020204020204" pitchFamily="34" charset="-122"/>
            </a:endParaRPr>
          </a:p>
          <a:p>
            <a:r>
              <a:rPr lang="zh-CN" altLang="en-US" sz="4400" dirty="0" smtClean="0">
                <a:solidFill>
                  <a:srgbClr val="0070C0"/>
                </a:solidFill>
                <a:latin typeface="微软雅黑" panose="020B0503020204020204" pitchFamily="34" charset="-122"/>
                <a:ea typeface="微软雅黑" panose="020B0503020204020204" pitchFamily="34" charset="-122"/>
              </a:rPr>
              <a:t>奠定</a:t>
            </a:r>
            <a:r>
              <a:rPr lang="zh-CN" altLang="en-US" sz="4400" dirty="0">
                <a:solidFill>
                  <a:srgbClr val="0070C0"/>
                </a:solidFill>
                <a:latin typeface="微软雅黑" panose="020B0503020204020204" pitchFamily="34" charset="-122"/>
                <a:ea typeface="微软雅黑" panose="020B0503020204020204" pitchFamily="34" charset="-122"/>
              </a:rPr>
              <a:t>父母与孩子一生的</a:t>
            </a:r>
            <a:r>
              <a:rPr lang="zh-CN" altLang="en-US" sz="4400" dirty="0" smtClean="0">
                <a:solidFill>
                  <a:srgbClr val="0070C0"/>
                </a:solidFill>
                <a:latin typeface="微软雅黑" panose="020B0503020204020204" pitchFamily="34" charset="-122"/>
                <a:ea typeface="微软雅黑" panose="020B0503020204020204" pitchFamily="34" charset="-122"/>
              </a:rPr>
              <a:t>亲密</a:t>
            </a:r>
            <a:endParaRPr lang="en-US" altLang="zh-CN" sz="4400" dirty="0" smtClean="0">
              <a:solidFill>
                <a:srgbClr val="0070C0"/>
              </a:solidFill>
              <a:latin typeface="微软雅黑" panose="020B0503020204020204" pitchFamily="34" charset="-122"/>
              <a:ea typeface="微软雅黑" panose="020B0503020204020204" pitchFamily="34" charset="-122"/>
            </a:endParaRPr>
          </a:p>
        </p:txBody>
      </p:sp>
      <p:cxnSp>
        <p:nvCxnSpPr>
          <p:cNvPr id="12" name="直接连接符 11"/>
          <p:cNvCxnSpPr/>
          <p:nvPr/>
        </p:nvCxnSpPr>
        <p:spPr>
          <a:xfrm>
            <a:off x="81481" y="1688948"/>
            <a:ext cx="1113576" cy="516905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760761" y="2054733"/>
            <a:ext cx="8030154" cy="3625608"/>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smtClean="0">
                <a:solidFill>
                  <a:schemeClr val="bg1">
                    <a:lumMod val="50000"/>
                  </a:schemeClr>
                </a:solidFill>
                <a:latin typeface="微软雅黑" panose="020B0503020204020204" pitchFamily="34" charset="-122"/>
                <a:ea typeface="微软雅黑" panose="020B0503020204020204" pitchFamily="34" charset="-122"/>
              </a:rPr>
              <a:t>情感引导的作用</a:t>
            </a:r>
          </a:p>
          <a:p>
            <a:pPr>
              <a:lnSpc>
                <a:spcPct val="140000"/>
              </a:lnSpc>
            </a:pPr>
            <a:r>
              <a:rPr lang="zh-CN" altLang="en-US" sz="2000" dirty="0" smtClean="0">
                <a:solidFill>
                  <a:srgbClr val="0070C0"/>
                </a:solidFill>
                <a:latin typeface="微软雅黑" panose="020B0503020204020204" pitchFamily="34" charset="-122"/>
                <a:ea typeface="微软雅黑" panose="020B0503020204020204" pitchFamily="34" charset="-122"/>
              </a:rPr>
              <a:t>     一</a:t>
            </a:r>
            <a:r>
              <a:rPr lang="zh-CN" altLang="en-US" sz="2000" dirty="0">
                <a:solidFill>
                  <a:srgbClr val="0070C0"/>
                </a:solidFill>
                <a:latin typeface="微软雅黑" panose="020B0503020204020204" pitchFamily="34" charset="-122"/>
                <a:ea typeface="微软雅黑" panose="020B0503020204020204" pitchFamily="34" charset="-122"/>
              </a:rPr>
              <a:t>个案例</a:t>
            </a:r>
            <a:r>
              <a:rPr lang="zh-CN" altLang="en-US" sz="2000" dirty="0" smtClean="0">
                <a:solidFill>
                  <a:srgbClr val="0070C0"/>
                </a:solidFill>
                <a:latin typeface="微软雅黑" panose="020B0503020204020204" pitchFamily="34" charset="-122"/>
                <a:ea typeface="微软雅黑" panose="020B0503020204020204" pitchFamily="34" charset="-122"/>
              </a:rPr>
              <a:t>： </a:t>
            </a:r>
            <a:endParaRPr lang="en-US" altLang="zh-CN" sz="2000" dirty="0" smtClean="0">
              <a:solidFill>
                <a:srgbClr val="0070C0"/>
              </a:solidFill>
              <a:latin typeface="微软雅黑" panose="020B0503020204020204" pitchFamily="34" charset="-122"/>
              <a:ea typeface="微软雅黑" panose="020B0503020204020204" pitchFamily="34" charset="-122"/>
            </a:endParaRPr>
          </a:p>
          <a:p>
            <a:pPr>
              <a:lnSpc>
                <a:spcPct val="140000"/>
              </a:lnSpc>
            </a:pPr>
            <a:r>
              <a:rPr lang="en-US" altLang="zh-CN" sz="2000" dirty="0">
                <a:solidFill>
                  <a:srgbClr val="0070C0"/>
                </a:solidFill>
                <a:latin typeface="微软雅黑" panose="020B0503020204020204" pitchFamily="34" charset="-122"/>
                <a:ea typeface="微软雅黑" panose="020B0503020204020204" pitchFamily="34" charset="-122"/>
              </a:rPr>
              <a:t> </a:t>
            </a: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一</a:t>
            </a:r>
            <a:r>
              <a:rPr lang="zh-CN" altLang="en-US" sz="2000" dirty="0">
                <a:solidFill>
                  <a:srgbClr val="0070C0"/>
                </a:solidFill>
                <a:latin typeface="微软雅黑" panose="020B0503020204020204" pitchFamily="34" charset="-122"/>
                <a:ea typeface="微软雅黑" panose="020B0503020204020204" pitchFamily="34" charset="-122"/>
              </a:rPr>
              <a:t>个受过情感引导教育长大的</a:t>
            </a:r>
            <a:r>
              <a:rPr lang="en-US" altLang="zh-CN" sz="2000" dirty="0">
                <a:solidFill>
                  <a:srgbClr val="0070C0"/>
                </a:solidFill>
                <a:latin typeface="微软雅黑" panose="020B0503020204020204" pitchFamily="34" charset="-122"/>
                <a:ea typeface="微软雅黑" panose="020B0503020204020204" pitchFamily="34" charset="-122"/>
              </a:rPr>
              <a:t>4</a:t>
            </a:r>
            <a:r>
              <a:rPr lang="zh-CN" altLang="en-US" sz="2000" dirty="0">
                <a:solidFill>
                  <a:srgbClr val="0070C0"/>
                </a:solidFill>
                <a:latin typeface="微软雅黑" panose="020B0503020204020204" pitchFamily="34" charset="-122"/>
                <a:ea typeface="微软雅黑" panose="020B0503020204020204" pitchFamily="34" charset="-122"/>
              </a:rPr>
              <a:t>岁小男孩</a:t>
            </a:r>
            <a:r>
              <a:rPr lang="en-US" altLang="zh-CN" sz="2000" dirty="0">
                <a:solidFill>
                  <a:srgbClr val="0070C0"/>
                </a:solidFill>
                <a:latin typeface="微软雅黑" panose="020B0503020204020204" pitchFamily="34" charset="-122"/>
                <a:ea typeface="微软雅黑" panose="020B0503020204020204" pitchFamily="34" charset="-122"/>
              </a:rPr>
              <a:t>Tom</a:t>
            </a:r>
            <a:r>
              <a:rPr lang="zh-CN" altLang="en-US" sz="2000" dirty="0">
                <a:solidFill>
                  <a:srgbClr val="0070C0"/>
                </a:solidFill>
                <a:latin typeface="微软雅黑" panose="020B0503020204020204" pitchFamily="34" charset="-122"/>
                <a:ea typeface="微软雅黑" panose="020B0503020204020204" pitchFamily="34" charset="-122"/>
              </a:rPr>
              <a:t>，在公园里玩，他</a:t>
            </a:r>
            <a:r>
              <a:rPr lang="zh-CN" altLang="en-US" sz="2000" dirty="0" smtClean="0">
                <a:solidFill>
                  <a:srgbClr val="0070C0"/>
                </a:solidFill>
                <a:latin typeface="微软雅黑" panose="020B0503020204020204" pitchFamily="34" charset="-122"/>
                <a:ea typeface="微软雅黑" panose="020B0503020204020204" pitchFamily="34" charset="-122"/>
              </a:rPr>
              <a:t>的</a:t>
            </a:r>
            <a:endParaRPr lang="en-US" altLang="zh-CN" sz="2000" dirty="0" smtClean="0">
              <a:solidFill>
                <a:srgbClr val="0070C0"/>
              </a:solidFill>
              <a:latin typeface="微软雅黑" panose="020B0503020204020204" pitchFamily="34" charset="-122"/>
              <a:ea typeface="微软雅黑" panose="020B0503020204020204" pitchFamily="34" charset="-122"/>
            </a:endParaRPr>
          </a:p>
          <a:p>
            <a:pPr>
              <a:lnSpc>
                <a:spcPct val="140000"/>
              </a:lnSpc>
            </a:pP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两</a:t>
            </a:r>
            <a:r>
              <a:rPr lang="zh-CN" altLang="en-US" sz="2000" dirty="0">
                <a:solidFill>
                  <a:srgbClr val="0070C0"/>
                </a:solidFill>
                <a:latin typeface="微软雅黑" panose="020B0503020204020204" pitchFamily="34" charset="-122"/>
                <a:ea typeface="微软雅黑" panose="020B0503020204020204" pitchFamily="34" charset="-122"/>
              </a:rPr>
              <a:t>个小伙伴撞到了一个小女孩，没有停下来就跑了。</a:t>
            </a:r>
            <a:r>
              <a:rPr lang="en-US" altLang="zh-CN" sz="2000" dirty="0">
                <a:solidFill>
                  <a:srgbClr val="0070C0"/>
                </a:solidFill>
                <a:latin typeface="微软雅黑" panose="020B0503020204020204" pitchFamily="34" charset="-122"/>
                <a:ea typeface="微软雅黑" panose="020B0503020204020204" pitchFamily="34" charset="-122"/>
              </a:rPr>
              <a:t>Tom</a:t>
            </a:r>
            <a:r>
              <a:rPr lang="zh-CN" altLang="en-US" sz="2000" dirty="0">
                <a:solidFill>
                  <a:srgbClr val="0070C0"/>
                </a:solidFill>
                <a:latin typeface="微软雅黑" panose="020B0503020204020204" pitchFamily="34" charset="-122"/>
                <a:ea typeface="微软雅黑" panose="020B0503020204020204" pitchFamily="34" charset="-122"/>
              </a:rPr>
              <a:t>来到</a:t>
            </a:r>
            <a:r>
              <a:rPr lang="zh-CN" altLang="en-US" sz="2000" dirty="0" smtClean="0">
                <a:solidFill>
                  <a:srgbClr val="0070C0"/>
                </a:solidFill>
                <a:latin typeface="微软雅黑" panose="020B0503020204020204" pitchFamily="34" charset="-122"/>
                <a:ea typeface="微软雅黑" panose="020B0503020204020204" pitchFamily="34" charset="-122"/>
              </a:rPr>
              <a:t>小女 </a:t>
            </a:r>
            <a:endParaRPr lang="en-US" altLang="zh-CN" sz="2000" dirty="0" smtClean="0">
              <a:solidFill>
                <a:srgbClr val="0070C0"/>
              </a:solidFill>
              <a:latin typeface="微软雅黑" panose="020B0503020204020204" pitchFamily="34" charset="-122"/>
              <a:ea typeface="微软雅黑" panose="020B0503020204020204" pitchFamily="34" charset="-122"/>
            </a:endParaRPr>
          </a:p>
          <a:p>
            <a:pPr>
              <a:lnSpc>
                <a:spcPct val="140000"/>
              </a:lnSpc>
            </a:pP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孩</a:t>
            </a:r>
            <a:r>
              <a:rPr lang="zh-CN" altLang="en-US" sz="2000" dirty="0">
                <a:solidFill>
                  <a:srgbClr val="0070C0"/>
                </a:solidFill>
                <a:latin typeface="微软雅黑" panose="020B0503020204020204" pitchFamily="34" charset="-122"/>
                <a:ea typeface="微软雅黑" panose="020B0503020204020204" pitchFamily="34" charset="-122"/>
              </a:rPr>
              <a:t>的妈妈面前说：我为我朋友这样做感到很抱歉，他们甚至没有</a:t>
            </a:r>
            <a:r>
              <a:rPr lang="zh-CN" altLang="en-US" sz="2000" dirty="0" smtClean="0">
                <a:solidFill>
                  <a:srgbClr val="0070C0"/>
                </a:solidFill>
                <a:latin typeface="微软雅黑" panose="020B0503020204020204" pitchFamily="34" charset="-122"/>
                <a:ea typeface="微软雅黑" panose="020B0503020204020204" pitchFamily="34" charset="-122"/>
              </a:rPr>
              <a:t>停</a:t>
            </a:r>
            <a:endParaRPr lang="en-US" altLang="zh-CN" sz="2000" dirty="0" smtClean="0">
              <a:solidFill>
                <a:srgbClr val="0070C0"/>
              </a:solidFill>
              <a:latin typeface="微软雅黑" panose="020B0503020204020204" pitchFamily="34" charset="-122"/>
              <a:ea typeface="微软雅黑" panose="020B0503020204020204" pitchFamily="34" charset="-122"/>
            </a:endParaRPr>
          </a:p>
          <a:p>
            <a:pPr>
              <a:lnSpc>
                <a:spcPct val="140000"/>
              </a:lnSpc>
            </a:pPr>
            <a:r>
              <a:rPr lang="en-US" altLang="zh-CN" sz="2000" dirty="0">
                <a:solidFill>
                  <a:srgbClr val="0070C0"/>
                </a:solidFill>
                <a:latin typeface="微软雅黑" panose="020B0503020204020204" pitchFamily="34" charset="-122"/>
                <a:ea typeface="微软雅黑" panose="020B0503020204020204" pitchFamily="34" charset="-122"/>
              </a:rPr>
              <a:t> </a:t>
            </a: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下来</a:t>
            </a:r>
            <a:r>
              <a:rPr lang="zh-CN" altLang="en-US" sz="2000" dirty="0">
                <a:solidFill>
                  <a:srgbClr val="0070C0"/>
                </a:solidFill>
                <a:latin typeface="微软雅黑" panose="020B0503020204020204" pitchFamily="34" charset="-122"/>
                <a:ea typeface="微软雅黑" panose="020B0503020204020204" pitchFamily="34" charset="-122"/>
              </a:rPr>
              <a:t>避开她。（我的儿子</a:t>
            </a:r>
            <a:r>
              <a:rPr lang="en-US" altLang="zh-CN" sz="2000" dirty="0">
                <a:solidFill>
                  <a:srgbClr val="0070C0"/>
                </a:solidFill>
                <a:latin typeface="微软雅黑" panose="020B0503020204020204" pitchFamily="34" charset="-122"/>
                <a:ea typeface="微软雅黑" panose="020B0503020204020204" pitchFamily="34" charset="-122"/>
              </a:rPr>
              <a:t>5</a:t>
            </a:r>
            <a:r>
              <a:rPr lang="zh-CN" altLang="en-US" sz="2000" dirty="0">
                <a:solidFill>
                  <a:srgbClr val="0070C0"/>
                </a:solidFill>
                <a:latin typeface="微软雅黑" panose="020B0503020204020204" pitchFamily="34" charset="-122"/>
                <a:ea typeface="微软雅黑" panose="020B0503020204020204" pitchFamily="34" charset="-122"/>
              </a:rPr>
              <a:t>岁，在学跆拳道的时候他的同伴欺负</a:t>
            </a:r>
            <a:r>
              <a:rPr lang="zh-CN" altLang="en-US" sz="2000" dirty="0" smtClean="0">
                <a:solidFill>
                  <a:srgbClr val="0070C0"/>
                </a:solidFill>
                <a:latin typeface="微软雅黑" panose="020B0503020204020204" pitchFamily="34" charset="-122"/>
                <a:ea typeface="微软雅黑" panose="020B0503020204020204" pitchFamily="34" charset="-122"/>
              </a:rPr>
              <a:t>一个   </a:t>
            </a:r>
            <a:endParaRPr lang="en-US" altLang="zh-CN" sz="2000" dirty="0" smtClean="0">
              <a:solidFill>
                <a:srgbClr val="0070C0"/>
              </a:solidFill>
              <a:latin typeface="微软雅黑" panose="020B0503020204020204" pitchFamily="34" charset="-122"/>
              <a:ea typeface="微软雅黑" panose="020B0503020204020204" pitchFamily="34" charset="-122"/>
            </a:endParaRPr>
          </a:p>
          <a:p>
            <a:pPr>
              <a:lnSpc>
                <a:spcPct val="140000"/>
              </a:lnSpc>
            </a:pPr>
            <a:r>
              <a:rPr lang="en-US" altLang="zh-CN" sz="2000" dirty="0">
                <a:solidFill>
                  <a:srgbClr val="0070C0"/>
                </a:solidFill>
                <a:latin typeface="微软雅黑" panose="020B0503020204020204" pitchFamily="34" charset="-122"/>
                <a:ea typeface="微软雅黑" panose="020B0503020204020204" pitchFamily="34" charset="-122"/>
              </a:rPr>
              <a:t> </a:t>
            </a: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小</a:t>
            </a:r>
            <a:r>
              <a:rPr lang="zh-CN" altLang="en-US" sz="2000" dirty="0">
                <a:solidFill>
                  <a:srgbClr val="0070C0"/>
                </a:solidFill>
                <a:latin typeface="微软雅黑" panose="020B0503020204020204" pitchFamily="34" charset="-122"/>
                <a:ea typeface="微软雅黑" panose="020B0503020204020204" pitchFamily="34" charset="-122"/>
              </a:rPr>
              <a:t>同学，他也曾代表他的同伴向小同学的家长道歉，并且说他</a:t>
            </a:r>
            <a:r>
              <a:rPr lang="zh-CN" altLang="en-US" sz="2000" dirty="0" smtClean="0">
                <a:solidFill>
                  <a:srgbClr val="0070C0"/>
                </a:solidFill>
                <a:latin typeface="微软雅黑" panose="020B0503020204020204" pitchFamily="34" charset="-122"/>
                <a:ea typeface="微软雅黑" panose="020B0503020204020204" pitchFamily="34" charset="-122"/>
              </a:rPr>
              <a:t>这样</a:t>
            </a:r>
            <a:endParaRPr lang="en-US" altLang="zh-CN" sz="2000" dirty="0" smtClean="0">
              <a:solidFill>
                <a:srgbClr val="0070C0"/>
              </a:solidFill>
              <a:latin typeface="微软雅黑" panose="020B0503020204020204" pitchFamily="34" charset="-122"/>
              <a:ea typeface="微软雅黑" panose="020B0503020204020204" pitchFamily="34" charset="-122"/>
            </a:endParaRPr>
          </a:p>
          <a:p>
            <a:pPr>
              <a:lnSpc>
                <a:spcPct val="140000"/>
              </a:lnSpc>
            </a:pPr>
            <a:r>
              <a:rPr lang="en-US" altLang="zh-CN" sz="2000" dirty="0">
                <a:solidFill>
                  <a:srgbClr val="0070C0"/>
                </a:solidFill>
                <a:latin typeface="微软雅黑" panose="020B0503020204020204" pitchFamily="34" charset="-122"/>
                <a:ea typeface="微软雅黑" panose="020B0503020204020204" pitchFamily="34" charset="-122"/>
              </a:rPr>
              <a:t> </a:t>
            </a: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做</a:t>
            </a:r>
            <a:r>
              <a:rPr lang="zh-CN" altLang="en-US" sz="2000" dirty="0">
                <a:solidFill>
                  <a:srgbClr val="0070C0"/>
                </a:solidFill>
                <a:latin typeface="微软雅黑" panose="020B0503020204020204" pitchFamily="34" charset="-122"/>
                <a:ea typeface="微软雅黑" panose="020B0503020204020204" pitchFamily="34" charset="-122"/>
              </a:rPr>
              <a:t>是不符合跆拳道精神的。我相信，这的确是情感引导的作用</a:t>
            </a:r>
            <a:r>
              <a:rPr lang="zh-CN" altLang="en-US" sz="2000" dirty="0" smtClean="0">
                <a:solidFill>
                  <a:srgbClr val="0070C0"/>
                </a:solidFill>
                <a:latin typeface="微软雅黑" panose="020B0503020204020204" pitchFamily="34" charset="-122"/>
                <a:ea typeface="微软雅黑" panose="020B0503020204020204" pitchFamily="34" charset="-122"/>
              </a:rPr>
              <a:t>）</a:t>
            </a:r>
            <a:endParaRPr lang="zh-CN" altLang="en-US" sz="2400"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椭圆 7"/>
          <p:cNvSpPr/>
          <p:nvPr/>
        </p:nvSpPr>
        <p:spPr>
          <a:xfrm>
            <a:off x="-212690" y="347327"/>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442006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19"/>
          <p:cNvSpPr/>
          <p:nvPr/>
        </p:nvSpPr>
        <p:spPr>
          <a:xfrm flipV="1">
            <a:off x="12432" y="2463060"/>
            <a:ext cx="9167440" cy="3262246"/>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06852 w 8451223"/>
              <a:gd name="connsiteY3" fmla="*/ 1968690 h 2009633"/>
              <a:gd name="connsiteX4" fmla="*/ 0 w 8451223"/>
              <a:gd name="connsiteY4" fmla="*/ 0 h 2009633"/>
              <a:gd name="connsiteX0" fmla="*/ 0 w 8376894"/>
              <a:gd name="connsiteY0" fmla="*/ 0 h 2023281"/>
              <a:gd name="connsiteX1" fmla="*/ 8376894 w 8376894"/>
              <a:gd name="connsiteY1" fmla="*/ 13649 h 2023281"/>
              <a:gd name="connsiteX2" fmla="*/ 8376894 w 8376894"/>
              <a:gd name="connsiteY2" fmla="*/ 2023281 h 2023281"/>
              <a:gd name="connsiteX3" fmla="*/ 632523 w 8376894"/>
              <a:gd name="connsiteY3" fmla="*/ 1982338 h 2023281"/>
              <a:gd name="connsiteX4" fmla="*/ 0 w 8376894"/>
              <a:gd name="connsiteY4" fmla="*/ 0 h 2023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6894" h="2023281">
                <a:moveTo>
                  <a:pt x="0" y="0"/>
                </a:moveTo>
                <a:lnTo>
                  <a:pt x="8376894" y="13649"/>
                </a:lnTo>
                <a:lnTo>
                  <a:pt x="8376894" y="2023281"/>
                </a:lnTo>
                <a:lnTo>
                  <a:pt x="632523" y="1982338"/>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rotWithShape="1">
          <a:blip r:embed="rId2"/>
          <a:srcRect l="45046" r="-1"/>
          <a:stretch/>
        </p:blipFill>
        <p:spPr>
          <a:xfrm rot="820972">
            <a:off x="1015788" y="445885"/>
            <a:ext cx="861030" cy="1572904"/>
          </a:xfrm>
          <a:prstGeom prst="rect">
            <a:avLst/>
          </a:prstGeom>
          <a:effectLst>
            <a:outerShdw blurRad="50800" dist="38100" algn="l" rotWithShape="0">
              <a:prstClr val="black">
                <a:alpha val="40000"/>
              </a:prstClr>
            </a:outerShdw>
          </a:effectLst>
        </p:spPr>
      </p:pic>
      <p:sp>
        <p:nvSpPr>
          <p:cNvPr id="4" name="文本框 3"/>
          <p:cNvSpPr txBox="1"/>
          <p:nvPr/>
        </p:nvSpPr>
        <p:spPr>
          <a:xfrm>
            <a:off x="1942290" y="977413"/>
            <a:ext cx="6439749"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情感引导的</a:t>
            </a:r>
            <a:r>
              <a:rPr lang="zh-CN" altLang="en-US" sz="4400" dirty="0" smtClean="0">
                <a:solidFill>
                  <a:srgbClr val="0070C0"/>
                </a:solidFill>
                <a:latin typeface="微软雅黑" panose="020B0503020204020204" pitchFamily="34" charset="-122"/>
                <a:ea typeface="微软雅黑" panose="020B0503020204020204" pitchFamily="34" charset="-122"/>
              </a:rPr>
              <a:t>好处</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5" name="直接连接符 4"/>
          <p:cNvCxnSpPr>
            <a:endCxn id="8" idx="0"/>
          </p:cNvCxnSpPr>
          <p:nvPr/>
        </p:nvCxnSpPr>
        <p:spPr>
          <a:xfrm flipH="1">
            <a:off x="12432" y="1614"/>
            <a:ext cx="1285211" cy="572369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841973" y="2463060"/>
            <a:ext cx="8265813" cy="3108543"/>
          </a:xfrm>
          <a:prstGeom prst="rect">
            <a:avLst/>
          </a:prstGeom>
          <a:noFill/>
        </p:spPr>
        <p:txBody>
          <a:bodyPr wrap="square" rtlCol="0">
            <a:spAutoFit/>
          </a:bodyPr>
          <a:lstStyle/>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帮助</a:t>
            </a:r>
            <a:r>
              <a:rPr lang="zh-CN" altLang="en-US" sz="2000" dirty="0">
                <a:solidFill>
                  <a:srgbClr val="0070C0"/>
                </a:solidFill>
                <a:latin typeface="微软雅黑" panose="020B0503020204020204" pitchFamily="34" charset="-122"/>
                <a:ea typeface="微软雅黑" panose="020B0503020204020204" pitchFamily="34" charset="-122"/>
              </a:rPr>
              <a:t>孩子认识、表达和调节自己的情绪</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提高孩子的语言表达能力</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因为表达顺畅，所以减少发脾气的现象</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促进家长和孩子的沟通，加深感情</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孩子学会结交新朋友</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学会忍耐，学会面对逆境</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让孩子学会尊重别人的情感，成为好的父母</a:t>
            </a:r>
          </a:p>
        </p:txBody>
      </p:sp>
      <p:sp>
        <p:nvSpPr>
          <p:cNvPr id="10" name="椭圆 9"/>
          <p:cNvSpPr/>
          <p:nvPr/>
        </p:nvSpPr>
        <p:spPr>
          <a:xfrm rot="21326586">
            <a:off x="761845" y="659562"/>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34846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9"/>
          <p:cNvSpPr/>
          <p:nvPr/>
        </p:nvSpPr>
        <p:spPr>
          <a:xfrm>
            <a:off x="316871" y="2055138"/>
            <a:ext cx="8827129" cy="2969536"/>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228548" y="-204716"/>
            <a:ext cx="2" cy="194446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590307" y="498016"/>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968991" y="902743"/>
            <a:ext cx="6632536"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情感引导的</a:t>
            </a:r>
            <a:r>
              <a:rPr lang="zh-CN" altLang="en-US" sz="4400" dirty="0" smtClean="0">
                <a:solidFill>
                  <a:srgbClr val="0070C0"/>
                </a:solidFill>
                <a:latin typeface="微软雅黑" panose="020B0503020204020204" pitchFamily="34" charset="-122"/>
                <a:ea typeface="微软雅黑" panose="020B0503020204020204" pitchFamily="34" charset="-122"/>
              </a:rPr>
              <a:t>关键步骤</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12" name="直接连接符 11"/>
          <p:cNvCxnSpPr/>
          <p:nvPr/>
        </p:nvCxnSpPr>
        <p:spPr>
          <a:xfrm>
            <a:off x="228550" y="1739752"/>
            <a:ext cx="1446341" cy="511824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041415" y="2074729"/>
            <a:ext cx="8066367" cy="2763834"/>
          </a:xfrm>
          <a:prstGeom prst="rect">
            <a:avLst/>
          </a:prstGeom>
          <a:noFill/>
        </p:spPr>
        <p:txBody>
          <a:bodyPr wrap="square" rtlCol="0">
            <a:spAutoFit/>
          </a:bodyPr>
          <a:lstStyle/>
          <a:p>
            <a:pPr>
              <a:lnSpc>
                <a:spcPct val="140000"/>
              </a:lnSpc>
            </a:pPr>
            <a:r>
              <a:rPr lang="en-US" altLang="zh-CN" sz="2400" b="1" dirty="0" smtClean="0">
                <a:solidFill>
                  <a:schemeClr val="bg1">
                    <a:lumMod val="50000"/>
                  </a:schemeClr>
                </a:solidFill>
                <a:latin typeface="微软雅黑" panose="020B0503020204020204" pitchFamily="34" charset="-122"/>
                <a:ea typeface="微软雅黑" panose="020B0503020204020204" pitchFamily="34" charset="-122"/>
              </a:rPr>
              <a:t>1</a:t>
            </a:r>
            <a:r>
              <a:rPr lang="zh-CN" altLang="en-US" sz="2400" b="1" dirty="0" smtClean="0">
                <a:solidFill>
                  <a:schemeClr val="bg1">
                    <a:lumMod val="50000"/>
                  </a:schemeClr>
                </a:solidFill>
                <a:latin typeface="微软雅黑" panose="020B0503020204020204" pitchFamily="34" charset="-122"/>
                <a:ea typeface="微软雅黑" panose="020B0503020204020204" pitchFamily="34" charset="-122"/>
              </a:rPr>
              <a:t>、播</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下种子</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提前清晰准确的告诉孩子你的要求是什么</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比如：今天晚上咱们要一起出去吃饭，也就是说我们要在包厢里安安静静地吃饭，不可以到处乱跑，也不能大喊大叫哦。</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出发前说一次，路上说一次，进饭店之前还可以问一次：还记得之前爸爸说过的话吗？</a:t>
            </a:r>
            <a:r>
              <a:rPr lang="en-US" altLang="zh-CN" sz="2000" dirty="0">
                <a:solidFill>
                  <a:srgbClr val="0070C0"/>
                </a:solidFill>
                <a:latin typeface="微软雅黑" panose="020B0503020204020204" pitchFamily="34" charset="-122"/>
                <a:ea typeface="微软雅黑" panose="020B0503020204020204" pitchFamily="34" charset="-122"/>
              </a:rPr>
              <a:t>……</a:t>
            </a:r>
            <a:r>
              <a:rPr lang="zh-CN" altLang="en-US" sz="2000" dirty="0">
                <a:solidFill>
                  <a:srgbClr val="0070C0"/>
                </a:solidFill>
                <a:latin typeface="微软雅黑" panose="020B0503020204020204" pitchFamily="34" charset="-122"/>
                <a:ea typeface="微软雅黑" panose="020B0503020204020204" pitchFamily="34" charset="-122"/>
              </a:rPr>
              <a:t>好的，我们要开始享受晚餐啦</a:t>
            </a:r>
            <a:r>
              <a:rPr lang="zh-CN" altLang="en-US" sz="2000" dirty="0" smtClean="0">
                <a:solidFill>
                  <a:srgbClr val="0070C0"/>
                </a:solidFill>
                <a:latin typeface="微软雅黑" panose="020B0503020204020204" pitchFamily="34" charset="-122"/>
                <a:ea typeface="微软雅黑" panose="020B0503020204020204" pitchFamily="34" charset="-122"/>
              </a:rPr>
              <a:t>！</a:t>
            </a:r>
            <a:endParaRPr lang="en-US" altLang="zh-CN" sz="2000" dirty="0" smtClean="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185975" y="725887"/>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3937010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9"/>
          <p:cNvSpPr/>
          <p:nvPr/>
        </p:nvSpPr>
        <p:spPr>
          <a:xfrm>
            <a:off x="316871" y="2055138"/>
            <a:ext cx="8827129" cy="2761306"/>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228548" y="-204716"/>
            <a:ext cx="2" cy="194446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590307" y="498016"/>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968991" y="902743"/>
            <a:ext cx="6632536"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情感引导的</a:t>
            </a:r>
            <a:r>
              <a:rPr lang="zh-CN" altLang="en-US" sz="4400" dirty="0" smtClean="0">
                <a:solidFill>
                  <a:srgbClr val="0070C0"/>
                </a:solidFill>
                <a:latin typeface="微软雅黑" panose="020B0503020204020204" pitchFamily="34" charset="-122"/>
                <a:ea typeface="微软雅黑" panose="020B0503020204020204" pitchFamily="34" charset="-122"/>
              </a:rPr>
              <a:t>关键步骤</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12" name="直接连接符 11"/>
          <p:cNvCxnSpPr/>
          <p:nvPr/>
        </p:nvCxnSpPr>
        <p:spPr>
          <a:xfrm>
            <a:off x="228550" y="1739752"/>
            <a:ext cx="1518769" cy="511824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041415" y="2101888"/>
            <a:ext cx="8066367" cy="2419124"/>
          </a:xfrm>
          <a:prstGeom prst="rect">
            <a:avLst/>
          </a:prstGeom>
          <a:noFill/>
        </p:spPr>
        <p:txBody>
          <a:bodyPr wrap="square" rtlCol="0">
            <a:spAutoFit/>
          </a:bodyPr>
          <a:lstStyle/>
          <a:p>
            <a:pPr>
              <a:lnSpc>
                <a:spcPct val="140000"/>
              </a:lnSpc>
            </a:pPr>
            <a:r>
              <a:rPr lang="en-US" altLang="zh-CN" sz="2400" b="1" dirty="0" smtClean="0">
                <a:solidFill>
                  <a:schemeClr val="bg1">
                    <a:lumMod val="50000"/>
                  </a:schemeClr>
                </a:solidFill>
                <a:latin typeface="微软雅黑" panose="020B0503020204020204" pitchFamily="34" charset="-122"/>
                <a:ea typeface="微软雅黑" panose="020B0503020204020204" pitchFamily="34" charset="-122"/>
              </a:rPr>
              <a:t>2</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、观察和判断</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观察和判断的本质是关注</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观察的目的还在于体察孩子的</a:t>
            </a:r>
            <a:r>
              <a:rPr lang="zh-CN" altLang="en-US" sz="2000" dirty="0" smtClean="0">
                <a:solidFill>
                  <a:srgbClr val="0070C0"/>
                </a:solidFill>
                <a:latin typeface="微软雅黑" panose="020B0503020204020204" pitchFamily="34" charset="-122"/>
                <a:ea typeface="微软雅黑" panose="020B0503020204020204" pitchFamily="34" charset="-122"/>
              </a:rPr>
              <a:t>需要</a:t>
            </a:r>
          </a:p>
          <a:p>
            <a:pPr>
              <a:lnSpc>
                <a:spcPct val="140000"/>
              </a:lnSpc>
            </a:pPr>
            <a:r>
              <a:rPr lang="en-US" altLang="zh-CN" sz="2400" b="1" dirty="0" smtClean="0">
                <a:solidFill>
                  <a:schemeClr val="bg1">
                    <a:lumMod val="50000"/>
                  </a:schemeClr>
                </a:solidFill>
                <a:latin typeface="微软雅黑" panose="020B0503020204020204" pitchFamily="34" charset="-122"/>
                <a:ea typeface="微软雅黑" panose="020B0503020204020204" pitchFamily="34" charset="-122"/>
              </a:rPr>
              <a:t>3</a:t>
            </a:r>
            <a:r>
              <a:rPr lang="zh-CN" altLang="en-US" sz="2400" b="1" dirty="0" smtClean="0">
                <a:solidFill>
                  <a:schemeClr val="bg1">
                    <a:lumMod val="50000"/>
                  </a:schemeClr>
                </a:solidFill>
                <a:latin typeface="微软雅黑" panose="020B0503020204020204" pitchFamily="34" charset="-122"/>
                <a:ea typeface="微软雅黑" panose="020B0503020204020204" pitchFamily="34" charset="-122"/>
              </a:rPr>
              <a:t>、聆听</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蹲下来，看着孩子的眼睛聆听</a:t>
            </a:r>
            <a:endParaRPr lang="zh-CN" altLang="en-US" sz="2000" dirty="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185975" y="725887"/>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202773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9"/>
          <p:cNvSpPr/>
          <p:nvPr/>
        </p:nvSpPr>
        <p:spPr>
          <a:xfrm>
            <a:off x="316871" y="1928393"/>
            <a:ext cx="8827129" cy="2969536"/>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228548" y="-204716"/>
            <a:ext cx="2" cy="194446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590307" y="498016"/>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968991" y="902743"/>
            <a:ext cx="6632536"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情感引导的</a:t>
            </a:r>
            <a:r>
              <a:rPr lang="zh-CN" altLang="en-US" sz="4400" dirty="0" smtClean="0">
                <a:solidFill>
                  <a:srgbClr val="0070C0"/>
                </a:solidFill>
                <a:latin typeface="微软雅黑" panose="020B0503020204020204" pitchFamily="34" charset="-122"/>
                <a:ea typeface="微软雅黑" panose="020B0503020204020204" pitchFamily="34" charset="-122"/>
              </a:rPr>
              <a:t>关键步骤</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12" name="直接连接符 11"/>
          <p:cNvCxnSpPr/>
          <p:nvPr/>
        </p:nvCxnSpPr>
        <p:spPr>
          <a:xfrm>
            <a:off x="228550" y="1739752"/>
            <a:ext cx="1446341" cy="511824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032362" y="2020411"/>
            <a:ext cx="8066367" cy="2763834"/>
          </a:xfrm>
          <a:prstGeom prst="rect">
            <a:avLst/>
          </a:prstGeom>
          <a:noFill/>
        </p:spPr>
        <p:txBody>
          <a:bodyPr wrap="square" rtlCol="0">
            <a:spAutoFit/>
          </a:bodyPr>
          <a:lstStyle/>
          <a:p>
            <a:pPr>
              <a:lnSpc>
                <a:spcPct val="140000"/>
              </a:lnSpc>
            </a:pPr>
            <a:r>
              <a:rPr lang="en-US" altLang="zh-CN" sz="2400" b="1" dirty="0" smtClean="0">
                <a:solidFill>
                  <a:schemeClr val="bg1">
                    <a:lumMod val="50000"/>
                  </a:schemeClr>
                </a:solidFill>
                <a:latin typeface="微软雅黑" panose="020B0503020204020204" pitchFamily="34" charset="-122"/>
                <a:ea typeface="微软雅黑" panose="020B0503020204020204" pitchFamily="34" charset="-122"/>
              </a:rPr>
              <a:t>4</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、体察并理解孩子的感受</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“我知道你现在很生气，你需要爸爸的帮助吗？”“我能感受到你很难过，可以说说吗？”</a:t>
            </a:r>
            <a:r>
              <a:rPr lang="en-US" altLang="zh-CN" sz="2000" dirty="0">
                <a:solidFill>
                  <a:srgbClr val="0070C0"/>
                </a:solidFill>
                <a:latin typeface="微软雅黑" panose="020B0503020204020204" pitchFamily="34" charset="-122"/>
                <a:ea typeface="微软雅黑" panose="020B0503020204020204" pitchFamily="34" charset="-122"/>
              </a:rPr>
              <a:t>……</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这在成年人的领导力课堂上叫做反应情感，准确的说出孩子的感受，孩子会觉得被理解和</a:t>
            </a:r>
            <a:r>
              <a:rPr lang="zh-CN" altLang="en-US" sz="2000" dirty="0" smtClean="0">
                <a:solidFill>
                  <a:srgbClr val="0070C0"/>
                </a:solidFill>
                <a:latin typeface="微软雅黑" panose="020B0503020204020204" pitchFamily="34" charset="-122"/>
                <a:ea typeface="微软雅黑" panose="020B0503020204020204" pitchFamily="34" charset="-122"/>
              </a:rPr>
              <a:t>尊重，反而</a:t>
            </a:r>
            <a:r>
              <a:rPr lang="zh-CN" altLang="en-US" sz="2000" dirty="0">
                <a:solidFill>
                  <a:srgbClr val="0070C0"/>
                </a:solidFill>
                <a:latin typeface="微软雅黑" panose="020B0503020204020204" pitchFamily="34" charset="-122"/>
                <a:ea typeface="微软雅黑" panose="020B0503020204020204" pitchFamily="34" charset="-122"/>
              </a:rPr>
              <a:t>会情绪平复比较快。鼓励孩子把自己的感觉用语言表达出来，而不是发泄在别的人身上</a:t>
            </a:r>
            <a:r>
              <a:rPr lang="zh-CN" altLang="en-US" sz="2000" dirty="0" smtClean="0">
                <a:solidFill>
                  <a:srgbClr val="0070C0"/>
                </a:solidFill>
                <a:latin typeface="微软雅黑" panose="020B0503020204020204" pitchFamily="34" charset="-122"/>
                <a:ea typeface="微软雅黑" panose="020B0503020204020204" pitchFamily="34" charset="-122"/>
              </a:rPr>
              <a:t>。</a:t>
            </a:r>
            <a:endParaRPr lang="zh-CN" altLang="en-US" sz="2000" dirty="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185975" y="725887"/>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4025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9"/>
          <p:cNvSpPr/>
          <p:nvPr/>
        </p:nvSpPr>
        <p:spPr>
          <a:xfrm>
            <a:off x="316871" y="2055138"/>
            <a:ext cx="8827129" cy="2969536"/>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228548" y="-204716"/>
            <a:ext cx="2" cy="194446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590307" y="498016"/>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968991" y="902743"/>
            <a:ext cx="6632536"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情感引导的</a:t>
            </a:r>
            <a:r>
              <a:rPr lang="zh-CN" altLang="en-US" sz="4400" dirty="0" smtClean="0">
                <a:solidFill>
                  <a:srgbClr val="0070C0"/>
                </a:solidFill>
                <a:latin typeface="微软雅黑" panose="020B0503020204020204" pitchFamily="34" charset="-122"/>
                <a:ea typeface="微软雅黑" panose="020B0503020204020204" pitchFamily="34" charset="-122"/>
              </a:rPr>
              <a:t>关键步骤</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12" name="直接连接符 11"/>
          <p:cNvCxnSpPr/>
          <p:nvPr/>
        </p:nvCxnSpPr>
        <p:spPr>
          <a:xfrm>
            <a:off x="228550" y="1739752"/>
            <a:ext cx="1446341" cy="511824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041415" y="2074729"/>
            <a:ext cx="8066367" cy="2763834"/>
          </a:xfrm>
          <a:prstGeom prst="rect">
            <a:avLst/>
          </a:prstGeom>
          <a:noFill/>
        </p:spPr>
        <p:txBody>
          <a:bodyPr wrap="square" rtlCol="0">
            <a:spAutoFit/>
          </a:bodyPr>
          <a:lstStyle/>
          <a:p>
            <a:pPr>
              <a:lnSpc>
                <a:spcPct val="140000"/>
              </a:lnSpc>
            </a:pPr>
            <a:r>
              <a:rPr lang="en-US" altLang="zh-CN" sz="2400" b="1" dirty="0" smtClean="0">
                <a:solidFill>
                  <a:schemeClr val="bg1">
                    <a:lumMod val="50000"/>
                  </a:schemeClr>
                </a:solidFill>
                <a:latin typeface="微软雅黑" panose="020B0503020204020204" pitchFamily="34" charset="-122"/>
                <a:ea typeface="微软雅黑" panose="020B0503020204020204" pitchFamily="34" charset="-122"/>
              </a:rPr>
              <a:t>5</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、引导孩子解决问题</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不是简单地告诉孩子怎么做，而是引导孩子学会怎么做。</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“那你看咱们怎么才能解决这个问题呢？”“太好了，你的这个想法就叫做分享！”</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这时候孩子才学会了什么叫分享，也更乐于去实现分享</a:t>
            </a:r>
            <a:r>
              <a:rPr lang="zh-CN" altLang="en-US" sz="2000" dirty="0" smtClean="0">
                <a:solidFill>
                  <a:srgbClr val="0070C0"/>
                </a:solidFill>
                <a:latin typeface="微软雅黑" panose="020B0503020204020204" pitchFamily="34" charset="-122"/>
                <a:ea typeface="微软雅黑" panose="020B0503020204020204" pitchFamily="34" charset="-122"/>
              </a:rPr>
              <a:t>，因为他知道了意义</a:t>
            </a:r>
            <a:r>
              <a:rPr lang="zh-CN" altLang="en-US" sz="2000" dirty="0">
                <a:solidFill>
                  <a:srgbClr val="0070C0"/>
                </a:solidFill>
                <a:latin typeface="微软雅黑" panose="020B0503020204020204" pitchFamily="34" charset="-122"/>
                <a:ea typeface="微软雅黑" panose="020B0503020204020204" pitchFamily="34" charset="-122"/>
              </a:rPr>
              <a:t>。</a:t>
            </a:r>
          </a:p>
        </p:txBody>
      </p:sp>
      <p:sp>
        <p:nvSpPr>
          <p:cNvPr id="10" name="椭圆 9"/>
          <p:cNvSpPr/>
          <p:nvPr/>
        </p:nvSpPr>
        <p:spPr>
          <a:xfrm>
            <a:off x="-185975" y="725887"/>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317589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9"/>
          <p:cNvSpPr/>
          <p:nvPr/>
        </p:nvSpPr>
        <p:spPr>
          <a:xfrm flipV="1">
            <a:off x="295564" y="2170631"/>
            <a:ext cx="8848436" cy="3967619"/>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06852 w 8451223"/>
              <a:gd name="connsiteY3" fmla="*/ 1968690 h 2009633"/>
              <a:gd name="connsiteX4" fmla="*/ 0 w 8451223"/>
              <a:gd name="connsiteY4" fmla="*/ 0 h 2009633"/>
              <a:gd name="connsiteX0" fmla="*/ 0 w 8376894"/>
              <a:gd name="connsiteY0" fmla="*/ 0 h 2023281"/>
              <a:gd name="connsiteX1" fmla="*/ 8376894 w 8376894"/>
              <a:gd name="connsiteY1" fmla="*/ 13649 h 2023281"/>
              <a:gd name="connsiteX2" fmla="*/ 8376894 w 8376894"/>
              <a:gd name="connsiteY2" fmla="*/ 2023281 h 2023281"/>
              <a:gd name="connsiteX3" fmla="*/ 632523 w 8376894"/>
              <a:gd name="connsiteY3" fmla="*/ 1982338 h 2023281"/>
              <a:gd name="connsiteX4" fmla="*/ 0 w 8376894"/>
              <a:gd name="connsiteY4" fmla="*/ 0 h 2023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6894" h="2023281">
                <a:moveTo>
                  <a:pt x="0" y="0"/>
                </a:moveTo>
                <a:lnTo>
                  <a:pt x="8376894" y="13649"/>
                </a:lnTo>
                <a:lnTo>
                  <a:pt x="8376894" y="2023281"/>
                </a:lnTo>
                <a:lnTo>
                  <a:pt x="632523" y="1982338"/>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rotWithShape="1">
          <a:blip r:embed="rId2"/>
          <a:srcRect l="45046" r="-1"/>
          <a:stretch/>
        </p:blipFill>
        <p:spPr>
          <a:xfrm rot="610034">
            <a:off x="1150144" y="572810"/>
            <a:ext cx="861030" cy="1572904"/>
          </a:xfrm>
          <a:prstGeom prst="rect">
            <a:avLst/>
          </a:prstGeom>
          <a:effectLst>
            <a:outerShdw blurRad="50800" dist="38100" algn="l" rotWithShape="0">
              <a:prstClr val="black">
                <a:alpha val="40000"/>
              </a:prstClr>
            </a:outerShdw>
          </a:effectLst>
        </p:spPr>
      </p:pic>
      <p:sp>
        <p:nvSpPr>
          <p:cNvPr id="4" name="文本框 3"/>
          <p:cNvSpPr txBox="1"/>
          <p:nvPr/>
        </p:nvSpPr>
        <p:spPr>
          <a:xfrm>
            <a:off x="2073096" y="1071738"/>
            <a:ext cx="7070904"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婴儿期：开始种下亲密</a:t>
            </a:r>
            <a:r>
              <a:rPr lang="zh-CN" altLang="en-US" sz="4400" dirty="0" smtClean="0">
                <a:solidFill>
                  <a:srgbClr val="0070C0"/>
                </a:solidFill>
                <a:latin typeface="微软雅黑" panose="020B0503020204020204" pitchFamily="34" charset="-122"/>
                <a:ea typeface="微软雅黑" panose="020B0503020204020204" pitchFamily="34" charset="-122"/>
              </a:rPr>
              <a:t>基因</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flipH="1">
            <a:off x="153910" y="0"/>
            <a:ext cx="1231270" cy="692590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999876" y="2259784"/>
            <a:ext cx="7673070" cy="3625608"/>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smtClean="0">
                <a:solidFill>
                  <a:schemeClr val="bg1">
                    <a:lumMod val="50000"/>
                  </a:schemeClr>
                </a:solidFill>
                <a:latin typeface="微软雅黑" panose="020B0503020204020204" pitchFamily="34" charset="-122"/>
                <a:ea typeface="微软雅黑" panose="020B0503020204020204" pitchFamily="34" charset="-122"/>
              </a:rPr>
              <a:t>新生儿</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不会被宠坏</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六个月以下的婴儿无法控制自己的行为，自我安慰能力也极其有限，完全依赖成人。经常被拥抱和安抚的婴儿哭的更少，更信任他人，也更独立。</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六个月以后的孩子腹肌强壮到可以自己坐在小床上的时候，才可以让他入睡前哭闹一会。之前在孩子哭闹的时候他需要被摇晃或拥抱。</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孩子不需要电视或者玩具卡片，他需要的是你</a:t>
            </a:r>
            <a:r>
              <a:rPr lang="zh-CN" altLang="en-US" sz="2000" dirty="0" smtClean="0">
                <a:solidFill>
                  <a:srgbClr val="0070C0"/>
                </a:solidFill>
                <a:latin typeface="微软雅黑" panose="020B0503020204020204" pitchFamily="34" charset="-122"/>
                <a:ea typeface="微软雅黑" panose="020B0503020204020204" pitchFamily="34" charset="-122"/>
              </a:rPr>
              <a:t>。</a:t>
            </a:r>
            <a:endParaRPr lang="zh-CN" altLang="en-US" sz="2400"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7" name="椭圆 6"/>
          <p:cNvSpPr/>
          <p:nvPr/>
        </p:nvSpPr>
        <p:spPr>
          <a:xfrm>
            <a:off x="900887" y="786161"/>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469383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9"/>
          <p:cNvSpPr/>
          <p:nvPr/>
        </p:nvSpPr>
        <p:spPr>
          <a:xfrm flipV="1">
            <a:off x="295564" y="2170631"/>
            <a:ext cx="8848436" cy="3089431"/>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06852 w 8451223"/>
              <a:gd name="connsiteY3" fmla="*/ 1968690 h 2009633"/>
              <a:gd name="connsiteX4" fmla="*/ 0 w 8451223"/>
              <a:gd name="connsiteY4" fmla="*/ 0 h 2009633"/>
              <a:gd name="connsiteX0" fmla="*/ 0 w 8376894"/>
              <a:gd name="connsiteY0" fmla="*/ 0 h 2023281"/>
              <a:gd name="connsiteX1" fmla="*/ 8376894 w 8376894"/>
              <a:gd name="connsiteY1" fmla="*/ 13649 h 2023281"/>
              <a:gd name="connsiteX2" fmla="*/ 8376894 w 8376894"/>
              <a:gd name="connsiteY2" fmla="*/ 2023281 h 2023281"/>
              <a:gd name="connsiteX3" fmla="*/ 632523 w 8376894"/>
              <a:gd name="connsiteY3" fmla="*/ 1982338 h 2023281"/>
              <a:gd name="connsiteX4" fmla="*/ 0 w 8376894"/>
              <a:gd name="connsiteY4" fmla="*/ 0 h 2023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6894" h="2023281">
                <a:moveTo>
                  <a:pt x="0" y="0"/>
                </a:moveTo>
                <a:lnTo>
                  <a:pt x="8376894" y="13649"/>
                </a:lnTo>
                <a:lnTo>
                  <a:pt x="8376894" y="2023281"/>
                </a:lnTo>
                <a:lnTo>
                  <a:pt x="632523" y="1982338"/>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rotWithShape="1">
          <a:blip r:embed="rId2"/>
          <a:srcRect l="45046" r="-1"/>
          <a:stretch/>
        </p:blipFill>
        <p:spPr>
          <a:xfrm rot="610034">
            <a:off x="1150144" y="572810"/>
            <a:ext cx="861030" cy="1572904"/>
          </a:xfrm>
          <a:prstGeom prst="rect">
            <a:avLst/>
          </a:prstGeom>
          <a:effectLst>
            <a:outerShdw blurRad="50800" dist="38100" algn="l" rotWithShape="0">
              <a:prstClr val="black">
                <a:alpha val="40000"/>
              </a:prstClr>
            </a:outerShdw>
          </a:effectLst>
        </p:spPr>
      </p:pic>
      <p:sp>
        <p:nvSpPr>
          <p:cNvPr id="4" name="文本框 3"/>
          <p:cNvSpPr txBox="1"/>
          <p:nvPr/>
        </p:nvSpPr>
        <p:spPr>
          <a:xfrm>
            <a:off x="2073096" y="1071738"/>
            <a:ext cx="7070904"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婴儿期：开始种下亲密</a:t>
            </a:r>
            <a:r>
              <a:rPr lang="zh-CN" altLang="en-US" sz="4400" dirty="0" smtClean="0">
                <a:solidFill>
                  <a:srgbClr val="0070C0"/>
                </a:solidFill>
                <a:latin typeface="微软雅黑" panose="020B0503020204020204" pitchFamily="34" charset="-122"/>
                <a:ea typeface="微软雅黑" panose="020B0503020204020204" pitchFamily="34" charset="-122"/>
              </a:rPr>
              <a:t>基因</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flipH="1">
            <a:off x="0" y="0"/>
            <a:ext cx="1448594" cy="670861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999876" y="2259784"/>
            <a:ext cx="7673070" cy="2763834"/>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smtClean="0">
                <a:solidFill>
                  <a:schemeClr val="bg1">
                    <a:lumMod val="50000"/>
                  </a:schemeClr>
                </a:solidFill>
                <a:latin typeface="微软雅黑" panose="020B0503020204020204" pitchFamily="34" charset="-122"/>
                <a:ea typeface="微软雅黑" panose="020B0503020204020204" pitchFamily="34" charset="-122"/>
              </a:rPr>
              <a:t>一些</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有效的方法</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反复模仿宝宝的声音，会让他有自信和自尊</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多种触觉游戏，培养孩子的感知</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通过动作和歌唱让孩子和你一起做运动</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在和孩子互动时一直说话，解释你在做的事</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开始情感启蒙，用语言描述出孩子的情绪</a:t>
            </a:r>
            <a:r>
              <a:rPr lang="zh-CN" altLang="en-US" sz="2000" dirty="0" smtClean="0">
                <a:solidFill>
                  <a:srgbClr val="0070C0"/>
                </a:solidFill>
                <a:latin typeface="微软雅黑" panose="020B0503020204020204" pitchFamily="34" charset="-122"/>
                <a:ea typeface="微软雅黑" panose="020B0503020204020204" pitchFamily="34" charset="-122"/>
              </a:rPr>
              <a:t>状态</a:t>
            </a:r>
            <a:endParaRPr lang="zh-CN" altLang="en-US" sz="2400"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7" name="椭圆 6"/>
          <p:cNvSpPr/>
          <p:nvPr/>
        </p:nvSpPr>
        <p:spPr>
          <a:xfrm>
            <a:off x="900887" y="786161"/>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0700958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19"/>
          <p:cNvSpPr/>
          <p:nvPr/>
        </p:nvSpPr>
        <p:spPr>
          <a:xfrm>
            <a:off x="31504" y="1975551"/>
            <a:ext cx="9112496" cy="4379982"/>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flipH="1">
            <a:off x="31504" y="-213769"/>
            <a:ext cx="323588" cy="1893664"/>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978695" y="144296"/>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71224" y="693956"/>
            <a:ext cx="8361209" cy="769441"/>
          </a:xfrm>
          <a:prstGeom prst="rect">
            <a:avLst/>
          </a:prstGeom>
          <a:noFill/>
        </p:spPr>
        <p:txBody>
          <a:bodyPr wrap="square" rtlCol="0">
            <a:spAutoFit/>
          </a:bodyPr>
          <a:lstStyle/>
          <a:p>
            <a:r>
              <a:rPr lang="en-US" altLang="zh-CN" sz="4400" dirty="0">
                <a:solidFill>
                  <a:srgbClr val="0070C0"/>
                </a:solidFill>
                <a:latin typeface="微软雅黑" panose="020B0503020204020204" pitchFamily="34" charset="-122"/>
                <a:ea typeface="微软雅黑" panose="020B0503020204020204" pitchFamily="34" charset="-122"/>
              </a:rPr>
              <a:t>2-3</a:t>
            </a:r>
            <a:r>
              <a:rPr lang="zh-CN" altLang="en-US" sz="4400" dirty="0">
                <a:solidFill>
                  <a:srgbClr val="0070C0"/>
                </a:solidFill>
                <a:latin typeface="微软雅黑" panose="020B0503020204020204" pitchFamily="34" charset="-122"/>
                <a:ea typeface="微软雅黑" panose="020B0503020204020204" pitchFamily="34" charset="-122"/>
              </a:rPr>
              <a:t>岁，建立亲密关系的关键</a:t>
            </a:r>
            <a:r>
              <a:rPr lang="zh-CN" altLang="en-US" sz="4400" dirty="0" smtClean="0">
                <a:solidFill>
                  <a:srgbClr val="0070C0"/>
                </a:solidFill>
                <a:latin typeface="微软雅黑" panose="020B0503020204020204" pitchFamily="34" charset="-122"/>
                <a:ea typeface="微软雅黑" panose="020B0503020204020204" pitchFamily="34" charset="-122"/>
              </a:rPr>
              <a:t>时期</a:t>
            </a:r>
            <a:endParaRPr lang="en-US" altLang="zh-CN" sz="4400" dirty="0" smtClean="0">
              <a:solidFill>
                <a:srgbClr val="0070C0"/>
              </a:solidFill>
              <a:latin typeface="微软雅黑" panose="020B0503020204020204" pitchFamily="34" charset="-122"/>
              <a:ea typeface="微软雅黑" panose="020B0503020204020204" pitchFamily="34" charset="-122"/>
            </a:endParaRPr>
          </a:p>
        </p:txBody>
      </p:sp>
      <p:cxnSp>
        <p:nvCxnSpPr>
          <p:cNvPr id="12" name="直接连接符 11"/>
          <p:cNvCxnSpPr/>
          <p:nvPr/>
        </p:nvCxnSpPr>
        <p:spPr>
          <a:xfrm>
            <a:off x="0" y="1713788"/>
            <a:ext cx="943553" cy="5144212"/>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760761" y="2054733"/>
            <a:ext cx="8030154" cy="4142673"/>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smtClean="0">
                <a:solidFill>
                  <a:schemeClr val="bg1">
                    <a:lumMod val="50000"/>
                  </a:schemeClr>
                </a:solidFill>
                <a:latin typeface="微软雅黑" panose="020B0503020204020204" pitchFamily="34" charset="-122"/>
                <a:ea typeface="微软雅黑" panose="020B0503020204020204" pitchFamily="34" charset="-122"/>
              </a:rPr>
              <a:t>学会</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设定限度</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仅</a:t>
            </a:r>
            <a:r>
              <a:rPr lang="zh-CN" altLang="en-US" sz="2000" dirty="0">
                <a:solidFill>
                  <a:srgbClr val="0070C0"/>
                </a:solidFill>
                <a:latin typeface="微软雅黑" panose="020B0503020204020204" pitchFamily="34" charset="-122"/>
                <a:ea typeface="微软雅黑" panose="020B0503020204020204" pitchFamily="34" charset="-122"/>
              </a:rPr>
              <a:t>有情感引导是不够的，家长必须对孩子设定限度，让他们知道</a:t>
            </a:r>
            <a:r>
              <a:rPr lang="zh-CN" altLang="en-US" sz="2000" dirty="0" smtClean="0">
                <a:solidFill>
                  <a:srgbClr val="0070C0"/>
                </a:solidFill>
                <a:latin typeface="微软雅黑" panose="020B0503020204020204" pitchFamily="34" charset="-122"/>
                <a:ea typeface="微软雅黑" panose="020B0503020204020204" pitchFamily="34" charset="-122"/>
              </a:rPr>
              <a:t>什么事情</a:t>
            </a:r>
            <a:r>
              <a:rPr lang="zh-CN" altLang="en-US" sz="2000" dirty="0">
                <a:solidFill>
                  <a:srgbClr val="0070C0"/>
                </a:solidFill>
                <a:latin typeface="微软雅黑" panose="020B0503020204020204" pitchFamily="34" charset="-122"/>
                <a:ea typeface="微软雅黑" panose="020B0503020204020204" pitchFamily="34" charset="-122"/>
              </a:rPr>
              <a:t>可以做，什么事情绝对不可以做。原则是：温柔但是有边界。</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父母</a:t>
            </a:r>
            <a:r>
              <a:rPr lang="zh-CN" altLang="en-US" sz="2000" dirty="0">
                <a:solidFill>
                  <a:srgbClr val="0070C0"/>
                </a:solidFill>
                <a:latin typeface="微软雅黑" panose="020B0503020204020204" pitchFamily="34" charset="-122"/>
                <a:ea typeface="微软雅黑" panose="020B0503020204020204" pitchFamily="34" charset="-122"/>
              </a:rPr>
              <a:t>可以解释为什么可以或者为什么不可以，能讲道理的父母更能</a:t>
            </a:r>
            <a:r>
              <a:rPr lang="zh-CN" altLang="en-US" sz="2000" dirty="0" smtClean="0">
                <a:solidFill>
                  <a:srgbClr val="0070C0"/>
                </a:solidFill>
                <a:latin typeface="微软雅黑" panose="020B0503020204020204" pitchFamily="34" charset="-122"/>
                <a:ea typeface="微软雅黑" panose="020B0503020204020204" pitchFamily="34" charset="-122"/>
              </a:rPr>
              <a:t>让孩子</a:t>
            </a:r>
            <a:r>
              <a:rPr lang="zh-CN" altLang="en-US" sz="2000" dirty="0">
                <a:solidFill>
                  <a:srgbClr val="0070C0"/>
                </a:solidFill>
                <a:latin typeface="微软雅黑" panose="020B0503020204020204" pitchFamily="34" charset="-122"/>
                <a:ea typeface="微软雅黑" panose="020B0503020204020204" pitchFamily="34" charset="-122"/>
              </a:rPr>
              <a:t>信服。</a:t>
            </a:r>
          </a:p>
          <a:p>
            <a:pPr marL="342900" indent="-342900">
              <a:lnSpc>
                <a:spcPct val="140000"/>
              </a:lnSpc>
              <a:buFont typeface="Wingdings" panose="05000000000000000000" pitchFamily="2" charset="2"/>
              <a:buChar char="l"/>
            </a:pP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孩子需要自信心</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给</a:t>
            </a:r>
            <a:r>
              <a:rPr lang="zh-CN" altLang="en-US" sz="2000" dirty="0">
                <a:solidFill>
                  <a:srgbClr val="0070C0"/>
                </a:solidFill>
                <a:latin typeface="微软雅黑" panose="020B0503020204020204" pitchFamily="34" charset="-122"/>
                <a:ea typeface="微软雅黑" panose="020B0503020204020204" pitchFamily="34" charset="-122"/>
              </a:rPr>
              <a:t>孩子一些自己决策的空间，不要否定他所有的</a:t>
            </a:r>
            <a:r>
              <a:rPr lang="zh-CN" altLang="en-US" sz="2000" dirty="0" smtClean="0">
                <a:solidFill>
                  <a:srgbClr val="0070C0"/>
                </a:solidFill>
                <a:latin typeface="微软雅黑" panose="020B0503020204020204" pitchFamily="34" charset="-122"/>
                <a:ea typeface="微软雅黑" panose="020B0503020204020204" pitchFamily="34" charset="-122"/>
              </a:rPr>
              <a:t>要求</a:t>
            </a:r>
            <a:endParaRPr lang="zh-CN" altLang="en-US" sz="2000" dirty="0">
              <a:solidFill>
                <a:srgbClr val="0070C0"/>
              </a:solidFill>
              <a:latin typeface="微软雅黑" panose="020B0503020204020204" pitchFamily="34" charset="-122"/>
              <a:ea typeface="微软雅黑" panose="020B0503020204020204" pitchFamily="34" charset="-122"/>
            </a:endParaRP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打屁股</a:t>
            </a:r>
            <a:r>
              <a:rPr lang="zh-CN" altLang="en-US" sz="2000" dirty="0">
                <a:solidFill>
                  <a:srgbClr val="0070C0"/>
                </a:solidFill>
                <a:latin typeface="微软雅黑" panose="020B0503020204020204" pitchFamily="34" charset="-122"/>
                <a:ea typeface="微软雅黑" panose="020B0503020204020204" pitchFamily="34" charset="-122"/>
              </a:rPr>
              <a:t>会让孩子缺乏自信，今后在学校表现更糟；而且等于鼓励</a:t>
            </a:r>
            <a:r>
              <a:rPr lang="zh-CN" altLang="en-US" sz="2000" dirty="0" smtClean="0">
                <a:solidFill>
                  <a:srgbClr val="0070C0"/>
                </a:solidFill>
                <a:latin typeface="微软雅黑" panose="020B0503020204020204" pitchFamily="34" charset="-122"/>
                <a:ea typeface="微软雅黑" panose="020B0503020204020204" pitchFamily="34" charset="-122"/>
              </a:rPr>
              <a:t>孩子使用</a:t>
            </a:r>
            <a:r>
              <a:rPr lang="zh-CN" altLang="en-US" sz="2000" dirty="0">
                <a:solidFill>
                  <a:srgbClr val="0070C0"/>
                </a:solidFill>
                <a:latin typeface="微软雅黑" panose="020B0503020204020204" pitchFamily="34" charset="-122"/>
                <a:ea typeface="微软雅黑" panose="020B0503020204020204" pitchFamily="34" charset="-122"/>
              </a:rPr>
              <a:t>暴力；也会伤害孩子的自尊心</a:t>
            </a:r>
          </a:p>
        </p:txBody>
      </p:sp>
      <p:sp>
        <p:nvSpPr>
          <p:cNvPr id="8" name="椭圆 7"/>
          <p:cNvSpPr/>
          <p:nvPr/>
        </p:nvSpPr>
        <p:spPr>
          <a:xfrm>
            <a:off x="-599937" y="372167"/>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322582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19"/>
          <p:cNvSpPr/>
          <p:nvPr/>
        </p:nvSpPr>
        <p:spPr>
          <a:xfrm flipV="1">
            <a:off x="0" y="2073758"/>
            <a:ext cx="9144000" cy="4426627"/>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06852 w 8451223"/>
              <a:gd name="connsiteY3" fmla="*/ 1968690 h 2009633"/>
              <a:gd name="connsiteX4" fmla="*/ 0 w 8451223"/>
              <a:gd name="connsiteY4" fmla="*/ 0 h 2009633"/>
              <a:gd name="connsiteX0" fmla="*/ 0 w 8376894"/>
              <a:gd name="connsiteY0" fmla="*/ 0 h 2023281"/>
              <a:gd name="connsiteX1" fmla="*/ 8376894 w 8376894"/>
              <a:gd name="connsiteY1" fmla="*/ 13649 h 2023281"/>
              <a:gd name="connsiteX2" fmla="*/ 8376894 w 8376894"/>
              <a:gd name="connsiteY2" fmla="*/ 2023281 h 2023281"/>
              <a:gd name="connsiteX3" fmla="*/ 632523 w 8376894"/>
              <a:gd name="connsiteY3" fmla="*/ 1982338 h 2023281"/>
              <a:gd name="connsiteX4" fmla="*/ 0 w 8376894"/>
              <a:gd name="connsiteY4" fmla="*/ 0 h 2023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6894" h="2023281">
                <a:moveTo>
                  <a:pt x="0" y="0"/>
                </a:moveTo>
                <a:lnTo>
                  <a:pt x="8376894" y="13649"/>
                </a:lnTo>
                <a:lnTo>
                  <a:pt x="8376894" y="2023281"/>
                </a:lnTo>
                <a:lnTo>
                  <a:pt x="632523" y="1982338"/>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rotWithShape="1">
          <a:blip r:embed="rId2"/>
          <a:srcRect l="45046" r="-1"/>
          <a:stretch/>
        </p:blipFill>
        <p:spPr>
          <a:xfrm rot="969625">
            <a:off x="214313" y="312100"/>
            <a:ext cx="861030" cy="1572904"/>
          </a:xfrm>
          <a:prstGeom prst="rect">
            <a:avLst/>
          </a:prstGeom>
          <a:effectLst>
            <a:outerShdw blurRad="50800" dist="38100" algn="l" rotWithShape="0">
              <a:prstClr val="black">
                <a:alpha val="40000"/>
              </a:prstClr>
            </a:outerShdw>
          </a:effectLst>
        </p:spPr>
      </p:pic>
      <p:sp>
        <p:nvSpPr>
          <p:cNvPr id="4" name="文本框 3"/>
          <p:cNvSpPr txBox="1"/>
          <p:nvPr/>
        </p:nvSpPr>
        <p:spPr>
          <a:xfrm>
            <a:off x="1055018" y="472343"/>
            <a:ext cx="7462515" cy="1446550"/>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用情感引导的</a:t>
            </a:r>
            <a:r>
              <a:rPr lang="zh-CN" altLang="en-US" sz="4400" dirty="0" smtClean="0">
                <a:solidFill>
                  <a:srgbClr val="0070C0"/>
                </a:solidFill>
                <a:latin typeface="微软雅黑" panose="020B0503020204020204" pitchFamily="34" charset="-122"/>
                <a:ea typeface="微软雅黑" panose="020B0503020204020204" pitchFamily="34" charset="-122"/>
              </a:rPr>
              <a:t>方法</a:t>
            </a:r>
            <a:endParaRPr lang="en-US" altLang="zh-CN" sz="4400" dirty="0" smtClean="0">
              <a:solidFill>
                <a:srgbClr val="0070C0"/>
              </a:solidFill>
              <a:latin typeface="微软雅黑" panose="020B0503020204020204" pitchFamily="34" charset="-122"/>
              <a:ea typeface="微软雅黑" panose="020B0503020204020204" pitchFamily="34" charset="-122"/>
            </a:endParaRPr>
          </a:p>
          <a:p>
            <a:r>
              <a:rPr lang="zh-CN" altLang="en-US" sz="4400" dirty="0" smtClean="0">
                <a:solidFill>
                  <a:srgbClr val="0070C0"/>
                </a:solidFill>
                <a:latin typeface="微软雅黑" panose="020B0503020204020204" pitchFamily="34" charset="-122"/>
                <a:ea typeface="微软雅黑" panose="020B0503020204020204" pitchFamily="34" charset="-122"/>
              </a:rPr>
              <a:t>处理</a:t>
            </a:r>
            <a:r>
              <a:rPr lang="zh-CN" altLang="en-US" sz="4400" dirty="0">
                <a:solidFill>
                  <a:srgbClr val="0070C0"/>
                </a:solidFill>
                <a:latin typeface="微软雅黑" panose="020B0503020204020204" pitchFamily="34" charset="-122"/>
                <a:ea typeface="微软雅黑" panose="020B0503020204020204" pitchFamily="34" charset="-122"/>
              </a:rPr>
              <a:t>孩子的情绪</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5" name="直接连接符 4"/>
          <p:cNvCxnSpPr>
            <a:endCxn id="8" idx="0"/>
          </p:cNvCxnSpPr>
          <p:nvPr/>
        </p:nvCxnSpPr>
        <p:spPr>
          <a:xfrm flipH="1">
            <a:off x="0" y="0"/>
            <a:ext cx="1055018" cy="650038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690598" y="2258463"/>
            <a:ext cx="8173247" cy="4093428"/>
          </a:xfrm>
          <a:prstGeom prst="rect">
            <a:avLst/>
          </a:prstGeom>
          <a:noFill/>
        </p:spPr>
        <p:txBody>
          <a:bodyPr wrap="square" rtlCol="0">
            <a:spAutoFit/>
          </a:bodyPr>
          <a:lstStyle/>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让自己的视线和孩子平齐，进行充分的眼神交流，问他认为自己做的是对还是错？</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如果孩子没有平静下来或者停止错误行为，带他到一个“安静区”或“思考区”，与他</a:t>
            </a:r>
            <a:r>
              <a:rPr lang="zh-CN" altLang="en-US" sz="2000" dirty="0" smtClean="0">
                <a:solidFill>
                  <a:srgbClr val="0070C0"/>
                </a:solidFill>
                <a:latin typeface="微软雅黑" panose="020B0503020204020204" pitchFamily="34" charset="-122"/>
                <a:ea typeface="微软雅黑" panose="020B0503020204020204" pitchFamily="34" charset="-122"/>
              </a:rPr>
              <a:t>一同坐下来</a:t>
            </a:r>
            <a:r>
              <a:rPr lang="zh-CN" altLang="en-US" sz="2000" dirty="0">
                <a:solidFill>
                  <a:srgbClr val="0070C0"/>
                </a:solidFill>
                <a:latin typeface="微软雅黑" panose="020B0503020204020204" pitchFamily="34" charset="-122"/>
                <a:ea typeface="微软雅黑" panose="020B0503020204020204" pitchFamily="34" charset="-122"/>
              </a:rPr>
              <a:t>。记住，你不是在惩罚他。</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抱着孩子，说出他的感受，表示你理解他的感受，这样有助于他平静下来。</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平静下来之后，问孩子“这是怎么回事？”“哪里做的不对了？”孩子不明白的话你可以解释给他听。</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问问孩子“下次你会怎么做？”如果他不知道，告诉他怎么做才是恰当的。</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感谢孩子帮你想出了解决方法。</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让孩子设想一下“下次又犯了同样的错误会发生什么事情？”告诉孩子，你可以帮助他改正，但你不会</a:t>
            </a:r>
            <a:r>
              <a:rPr lang="zh-CN" altLang="en-US" sz="2000">
                <a:solidFill>
                  <a:srgbClr val="0070C0"/>
                </a:solidFill>
                <a:latin typeface="微软雅黑" panose="020B0503020204020204" pitchFamily="34" charset="-122"/>
                <a:ea typeface="微软雅黑" panose="020B0503020204020204" pitchFamily="34" charset="-122"/>
              </a:rPr>
              <a:t>容忍</a:t>
            </a:r>
            <a:r>
              <a:rPr lang="zh-CN" altLang="en-US" sz="2000" smtClean="0">
                <a:solidFill>
                  <a:srgbClr val="0070C0"/>
                </a:solidFill>
                <a:latin typeface="微软雅黑" panose="020B0503020204020204" pitchFamily="34" charset="-122"/>
                <a:ea typeface="微软雅黑" panose="020B0503020204020204" pitchFamily="34" charset="-122"/>
              </a:rPr>
              <a:t>不适当的</a:t>
            </a:r>
            <a:r>
              <a:rPr lang="zh-CN" altLang="en-US" sz="2000" dirty="0">
                <a:solidFill>
                  <a:srgbClr val="0070C0"/>
                </a:solidFill>
                <a:latin typeface="微软雅黑" panose="020B0503020204020204" pitchFamily="34" charset="-122"/>
                <a:ea typeface="微软雅黑" panose="020B0503020204020204" pitchFamily="34" charset="-122"/>
              </a:rPr>
              <a:t>行为。</a:t>
            </a:r>
          </a:p>
        </p:txBody>
      </p:sp>
      <p:sp>
        <p:nvSpPr>
          <p:cNvPr id="10" name="椭圆 9"/>
          <p:cNvSpPr/>
          <p:nvPr/>
        </p:nvSpPr>
        <p:spPr>
          <a:xfrm>
            <a:off x="-51654" y="472343"/>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206268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直角三角形 43"/>
          <p:cNvSpPr/>
          <p:nvPr/>
        </p:nvSpPr>
        <p:spPr>
          <a:xfrm flipH="1" flipV="1">
            <a:off x="-109183" y="-54591"/>
            <a:ext cx="3711365" cy="840750"/>
          </a:xfrm>
          <a:custGeom>
            <a:avLst/>
            <a:gdLst>
              <a:gd name="connsiteX0" fmla="*/ 0 w 3943247"/>
              <a:gd name="connsiteY0" fmla="*/ 267545 h 267545"/>
              <a:gd name="connsiteX1" fmla="*/ 0 w 3943247"/>
              <a:gd name="connsiteY1" fmla="*/ 0 h 267545"/>
              <a:gd name="connsiteX2" fmla="*/ 3943247 w 3943247"/>
              <a:gd name="connsiteY2" fmla="*/ 267545 h 267545"/>
              <a:gd name="connsiteX3" fmla="*/ 0 w 3943247"/>
              <a:gd name="connsiteY3" fmla="*/ 267545 h 267545"/>
              <a:gd name="connsiteX0" fmla="*/ 0 w 3943247"/>
              <a:gd name="connsiteY0" fmla="*/ 267545 h 267545"/>
              <a:gd name="connsiteX1" fmla="*/ 54591 w 3943247"/>
              <a:gd name="connsiteY1" fmla="*/ 0 h 267545"/>
              <a:gd name="connsiteX2" fmla="*/ 3943247 w 3943247"/>
              <a:gd name="connsiteY2" fmla="*/ 267545 h 267545"/>
              <a:gd name="connsiteX3" fmla="*/ 0 w 3943247"/>
              <a:gd name="connsiteY3" fmla="*/ 267545 h 267545"/>
              <a:gd name="connsiteX0" fmla="*/ 204716 w 3888656"/>
              <a:gd name="connsiteY0" fmla="*/ 240249 h 267545"/>
              <a:gd name="connsiteX1" fmla="*/ 0 w 3888656"/>
              <a:gd name="connsiteY1" fmla="*/ 0 h 267545"/>
              <a:gd name="connsiteX2" fmla="*/ 3888656 w 3888656"/>
              <a:gd name="connsiteY2" fmla="*/ 267545 h 267545"/>
              <a:gd name="connsiteX3" fmla="*/ 204716 w 3888656"/>
              <a:gd name="connsiteY3" fmla="*/ 240249 h 267545"/>
              <a:gd name="connsiteX0" fmla="*/ 204716 w 3888656"/>
              <a:gd name="connsiteY0" fmla="*/ 322136 h 322136"/>
              <a:gd name="connsiteX1" fmla="*/ 0 w 3888656"/>
              <a:gd name="connsiteY1" fmla="*/ 0 h 322136"/>
              <a:gd name="connsiteX2" fmla="*/ 3888656 w 3888656"/>
              <a:gd name="connsiteY2" fmla="*/ 267545 h 322136"/>
              <a:gd name="connsiteX3" fmla="*/ 204716 w 3888656"/>
              <a:gd name="connsiteY3" fmla="*/ 322136 h 322136"/>
              <a:gd name="connsiteX0" fmla="*/ 272955 w 3956895"/>
              <a:gd name="connsiteY0" fmla="*/ 308488 h 308488"/>
              <a:gd name="connsiteX1" fmla="*/ 0 w 3956895"/>
              <a:gd name="connsiteY1" fmla="*/ 0 h 308488"/>
              <a:gd name="connsiteX2" fmla="*/ 3956895 w 3956895"/>
              <a:gd name="connsiteY2" fmla="*/ 253897 h 308488"/>
              <a:gd name="connsiteX3" fmla="*/ 272955 w 3956895"/>
              <a:gd name="connsiteY3" fmla="*/ 308488 h 308488"/>
              <a:gd name="connsiteX0" fmla="*/ 204716 w 3888656"/>
              <a:gd name="connsiteY0" fmla="*/ 813455 h 813455"/>
              <a:gd name="connsiteX1" fmla="*/ 0 w 3888656"/>
              <a:gd name="connsiteY1" fmla="*/ 0 h 813455"/>
              <a:gd name="connsiteX2" fmla="*/ 3888656 w 3888656"/>
              <a:gd name="connsiteY2" fmla="*/ 758864 h 813455"/>
              <a:gd name="connsiteX3" fmla="*/ 204716 w 3888656"/>
              <a:gd name="connsiteY3" fmla="*/ 813455 h 813455"/>
              <a:gd name="connsiteX0" fmla="*/ 232012 w 3915952"/>
              <a:gd name="connsiteY0" fmla="*/ 881694 h 881694"/>
              <a:gd name="connsiteX1" fmla="*/ 0 w 3915952"/>
              <a:gd name="connsiteY1" fmla="*/ 0 h 881694"/>
              <a:gd name="connsiteX2" fmla="*/ 3915952 w 3915952"/>
              <a:gd name="connsiteY2" fmla="*/ 827103 h 881694"/>
              <a:gd name="connsiteX3" fmla="*/ 232012 w 3915952"/>
              <a:gd name="connsiteY3" fmla="*/ 881694 h 881694"/>
              <a:gd name="connsiteX0" fmla="*/ 204716 w 3888656"/>
              <a:gd name="connsiteY0" fmla="*/ 881694 h 881694"/>
              <a:gd name="connsiteX1" fmla="*/ 0 w 3888656"/>
              <a:gd name="connsiteY1" fmla="*/ 0 h 881694"/>
              <a:gd name="connsiteX2" fmla="*/ 3888656 w 3888656"/>
              <a:gd name="connsiteY2" fmla="*/ 827103 h 881694"/>
              <a:gd name="connsiteX3" fmla="*/ 204716 w 3888656"/>
              <a:gd name="connsiteY3" fmla="*/ 881694 h 881694"/>
              <a:gd name="connsiteX0" fmla="*/ 204716 w 3888656"/>
              <a:gd name="connsiteY0" fmla="*/ 840750 h 840750"/>
              <a:gd name="connsiteX1" fmla="*/ 0 w 3888656"/>
              <a:gd name="connsiteY1" fmla="*/ 0 h 840750"/>
              <a:gd name="connsiteX2" fmla="*/ 3888656 w 3888656"/>
              <a:gd name="connsiteY2" fmla="*/ 786159 h 840750"/>
              <a:gd name="connsiteX3" fmla="*/ 204716 w 3888656"/>
              <a:gd name="connsiteY3" fmla="*/ 840750 h 840750"/>
            </a:gdLst>
            <a:ahLst/>
            <a:cxnLst>
              <a:cxn ang="0">
                <a:pos x="connsiteX0" y="connsiteY0"/>
              </a:cxn>
              <a:cxn ang="0">
                <a:pos x="connsiteX1" y="connsiteY1"/>
              </a:cxn>
              <a:cxn ang="0">
                <a:pos x="connsiteX2" y="connsiteY2"/>
              </a:cxn>
              <a:cxn ang="0">
                <a:pos x="connsiteX3" y="connsiteY3"/>
              </a:cxn>
            </a:cxnLst>
            <a:rect l="l" t="t" r="r" b="b"/>
            <a:pathLst>
              <a:path w="3888656" h="840750">
                <a:moveTo>
                  <a:pt x="204716" y="840750"/>
                </a:moveTo>
                <a:lnTo>
                  <a:pt x="0" y="0"/>
                </a:lnTo>
                <a:lnTo>
                  <a:pt x="3888656" y="786159"/>
                </a:lnTo>
                <a:lnTo>
                  <a:pt x="204716" y="840750"/>
                </a:lnTo>
                <a:close/>
              </a:path>
            </a:pathLst>
          </a:custGeom>
          <a:solidFill>
            <a:srgbClr val="0070C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04716" y="-40944"/>
            <a:ext cx="3742244" cy="6898944"/>
          </a:xfrm>
          <a:custGeom>
            <a:avLst/>
            <a:gdLst>
              <a:gd name="connsiteX0" fmla="*/ 0 w 2658794"/>
              <a:gd name="connsiteY0" fmla="*/ 0 h 6858000"/>
              <a:gd name="connsiteX1" fmla="*/ 2658794 w 2658794"/>
              <a:gd name="connsiteY1" fmla="*/ 0 h 6858000"/>
              <a:gd name="connsiteX2" fmla="*/ 2658794 w 2658794"/>
              <a:gd name="connsiteY2" fmla="*/ 6858000 h 6858000"/>
              <a:gd name="connsiteX3" fmla="*/ 0 w 2658794"/>
              <a:gd name="connsiteY3" fmla="*/ 6858000 h 6858000"/>
              <a:gd name="connsiteX4" fmla="*/ 0 w 2658794"/>
              <a:gd name="connsiteY4" fmla="*/ 0 h 6858000"/>
              <a:gd name="connsiteX0" fmla="*/ 0 w 3436717"/>
              <a:gd name="connsiteY0" fmla="*/ 0 h 6858000"/>
              <a:gd name="connsiteX1" fmla="*/ 3436717 w 3436717"/>
              <a:gd name="connsiteY1" fmla="*/ 0 h 6858000"/>
              <a:gd name="connsiteX2" fmla="*/ 2658794 w 3436717"/>
              <a:gd name="connsiteY2" fmla="*/ 6858000 h 6858000"/>
              <a:gd name="connsiteX3" fmla="*/ 0 w 3436717"/>
              <a:gd name="connsiteY3" fmla="*/ 6858000 h 6858000"/>
              <a:gd name="connsiteX4" fmla="*/ 0 w 3436717"/>
              <a:gd name="connsiteY4" fmla="*/ 0 h 6858000"/>
              <a:gd name="connsiteX0" fmla="*/ 0 w 3736968"/>
              <a:gd name="connsiteY0" fmla="*/ 0 h 6858000"/>
              <a:gd name="connsiteX1" fmla="*/ 3736968 w 3736968"/>
              <a:gd name="connsiteY1" fmla="*/ 13648 h 6858000"/>
              <a:gd name="connsiteX2" fmla="*/ 2658794 w 3736968"/>
              <a:gd name="connsiteY2" fmla="*/ 6858000 h 6858000"/>
              <a:gd name="connsiteX3" fmla="*/ 0 w 3736968"/>
              <a:gd name="connsiteY3" fmla="*/ 6858000 h 6858000"/>
              <a:gd name="connsiteX4" fmla="*/ 0 w 3736968"/>
              <a:gd name="connsiteY4" fmla="*/ 0 h 6858000"/>
              <a:gd name="connsiteX0" fmla="*/ 0 w 3791559"/>
              <a:gd name="connsiteY0" fmla="*/ 0 h 6858000"/>
              <a:gd name="connsiteX1" fmla="*/ 3791559 w 3791559"/>
              <a:gd name="connsiteY1" fmla="*/ 204717 h 6858000"/>
              <a:gd name="connsiteX2" fmla="*/ 2658794 w 3791559"/>
              <a:gd name="connsiteY2" fmla="*/ 6858000 h 6858000"/>
              <a:gd name="connsiteX3" fmla="*/ 0 w 3791559"/>
              <a:gd name="connsiteY3" fmla="*/ 6858000 h 6858000"/>
              <a:gd name="connsiteX4" fmla="*/ 0 w 3791559"/>
              <a:gd name="connsiteY4" fmla="*/ 0 h 6858000"/>
              <a:gd name="connsiteX0" fmla="*/ 0 w 3859797"/>
              <a:gd name="connsiteY0" fmla="*/ 0 h 6858000"/>
              <a:gd name="connsiteX1" fmla="*/ 3859797 w 3859797"/>
              <a:gd name="connsiteY1" fmla="*/ 218364 h 6858000"/>
              <a:gd name="connsiteX2" fmla="*/ 2658794 w 3859797"/>
              <a:gd name="connsiteY2" fmla="*/ 6858000 h 6858000"/>
              <a:gd name="connsiteX3" fmla="*/ 0 w 3859797"/>
              <a:gd name="connsiteY3" fmla="*/ 6858000 h 6858000"/>
              <a:gd name="connsiteX4" fmla="*/ 0 w 3859797"/>
              <a:gd name="connsiteY4" fmla="*/ 0 h 6858000"/>
              <a:gd name="connsiteX0" fmla="*/ 0 w 3805206"/>
              <a:gd name="connsiteY0" fmla="*/ 0 h 6858000"/>
              <a:gd name="connsiteX1" fmla="*/ 3805206 w 3805206"/>
              <a:gd name="connsiteY1" fmla="*/ 259307 h 6858000"/>
              <a:gd name="connsiteX2" fmla="*/ 2658794 w 3805206"/>
              <a:gd name="connsiteY2" fmla="*/ 6858000 h 6858000"/>
              <a:gd name="connsiteX3" fmla="*/ 0 w 3805206"/>
              <a:gd name="connsiteY3" fmla="*/ 6858000 h 6858000"/>
              <a:gd name="connsiteX4" fmla="*/ 0 w 3805206"/>
              <a:gd name="connsiteY4" fmla="*/ 0 h 6858000"/>
              <a:gd name="connsiteX0" fmla="*/ 0 w 3846149"/>
              <a:gd name="connsiteY0" fmla="*/ 0 h 6858000"/>
              <a:gd name="connsiteX1" fmla="*/ 3846149 w 3846149"/>
              <a:gd name="connsiteY1" fmla="*/ 259307 h 6858000"/>
              <a:gd name="connsiteX2" fmla="*/ 2658794 w 3846149"/>
              <a:gd name="connsiteY2" fmla="*/ 6858000 h 6858000"/>
              <a:gd name="connsiteX3" fmla="*/ 0 w 3846149"/>
              <a:gd name="connsiteY3" fmla="*/ 6858000 h 6858000"/>
              <a:gd name="connsiteX4" fmla="*/ 0 w 3846149"/>
              <a:gd name="connsiteY4" fmla="*/ 0 h 6858000"/>
              <a:gd name="connsiteX0" fmla="*/ 0 w 3777910"/>
              <a:gd name="connsiteY0" fmla="*/ 0 h 6858000"/>
              <a:gd name="connsiteX1" fmla="*/ 3777910 w 3777910"/>
              <a:gd name="connsiteY1" fmla="*/ 777922 h 6858000"/>
              <a:gd name="connsiteX2" fmla="*/ 2658794 w 3777910"/>
              <a:gd name="connsiteY2" fmla="*/ 6858000 h 6858000"/>
              <a:gd name="connsiteX3" fmla="*/ 0 w 3777910"/>
              <a:gd name="connsiteY3" fmla="*/ 6858000 h 6858000"/>
              <a:gd name="connsiteX4" fmla="*/ 0 w 3777910"/>
              <a:gd name="connsiteY4" fmla="*/ 0 h 6858000"/>
              <a:gd name="connsiteX0" fmla="*/ 0 w 3982627"/>
              <a:gd name="connsiteY0" fmla="*/ 0 h 6898944"/>
              <a:gd name="connsiteX1" fmla="*/ 3982627 w 3982627"/>
              <a:gd name="connsiteY1" fmla="*/ 818866 h 6898944"/>
              <a:gd name="connsiteX2" fmla="*/ 2863511 w 3982627"/>
              <a:gd name="connsiteY2" fmla="*/ 6898944 h 6898944"/>
              <a:gd name="connsiteX3" fmla="*/ 204717 w 3982627"/>
              <a:gd name="connsiteY3" fmla="*/ 6898944 h 6898944"/>
              <a:gd name="connsiteX4" fmla="*/ 0 w 3982627"/>
              <a:gd name="connsiteY4" fmla="*/ 0 h 6898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2627" h="6898944">
                <a:moveTo>
                  <a:pt x="0" y="0"/>
                </a:moveTo>
                <a:lnTo>
                  <a:pt x="3982627" y="818866"/>
                </a:lnTo>
                <a:lnTo>
                  <a:pt x="2863511" y="6898944"/>
                </a:lnTo>
                <a:lnTo>
                  <a:pt x="204717" y="6898944"/>
                </a:lnTo>
                <a:lnTo>
                  <a:pt x="0" y="0"/>
                </a:lnTo>
                <a:close/>
              </a:path>
            </a:pathLst>
          </a:custGeom>
          <a:solidFill>
            <a:schemeClr val="accent5">
              <a:lumMod val="60000"/>
              <a:lumOff val="4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7859061" y="5509879"/>
            <a:ext cx="2208628" cy="2215991"/>
          </a:xfrm>
          <a:prstGeom prst="rect">
            <a:avLst/>
          </a:prstGeom>
          <a:noFill/>
        </p:spPr>
        <p:txBody>
          <a:bodyPr wrap="square" rtlCol="0">
            <a:spAutoFit/>
          </a:bodyPr>
          <a:lstStyle/>
          <a:p>
            <a:r>
              <a:rPr lang="zh-CN" altLang="en-US" sz="13800" dirty="0" smtClean="0">
                <a:solidFill>
                  <a:schemeClr val="bg1">
                    <a:lumMod val="85000"/>
                  </a:schemeClr>
                </a:solidFill>
                <a:latin typeface="华康雅宋体W9(P)" panose="02020900000000000000" pitchFamily="18" charset="-122"/>
                <a:ea typeface="华康雅宋体W9(P)" panose="02020900000000000000" pitchFamily="18" charset="-122"/>
              </a:rPr>
              <a:t>”</a:t>
            </a:r>
            <a:endParaRPr lang="zh-CN" altLang="en-US" sz="13800" dirty="0">
              <a:solidFill>
                <a:schemeClr val="bg1">
                  <a:lumMod val="85000"/>
                </a:schemeClr>
              </a:solidFill>
              <a:latin typeface="华康雅宋体W9(P)" panose="02020900000000000000" pitchFamily="18" charset="-122"/>
              <a:ea typeface="华康雅宋体W9(P)" panose="02020900000000000000" pitchFamily="18" charset="-122"/>
            </a:endParaRPr>
          </a:p>
        </p:txBody>
      </p:sp>
      <p:cxnSp>
        <p:nvCxnSpPr>
          <p:cNvPr id="22" name="直接连接符 21"/>
          <p:cNvCxnSpPr/>
          <p:nvPr/>
        </p:nvCxnSpPr>
        <p:spPr>
          <a:xfrm flipH="1">
            <a:off x="403819" y="799806"/>
            <a:ext cx="3133708" cy="6075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H="1" flipV="1">
            <a:off x="-109183" y="3916907"/>
            <a:ext cx="2214821" cy="294109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a:stCxn id="9" idx="0"/>
          </p:cNvCxnSpPr>
          <p:nvPr/>
        </p:nvCxnSpPr>
        <p:spPr>
          <a:xfrm>
            <a:off x="-204716" y="-40944"/>
            <a:ext cx="2372436" cy="70285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2704937" y="4316393"/>
            <a:ext cx="6545899" cy="1471172"/>
          </a:xfrm>
          <a:prstGeom prst="rect">
            <a:avLst/>
          </a:prstGeom>
          <a:noFill/>
        </p:spPr>
        <p:txBody>
          <a:bodyPr wrap="square" rtlCol="0">
            <a:spAutoFit/>
          </a:bodyPr>
          <a:lstStyle/>
          <a:p>
            <a:pPr>
              <a:lnSpc>
                <a:spcPct val="140000"/>
              </a:lnSpc>
            </a:pPr>
            <a:r>
              <a:rPr lang="en-US" altLang="zh-CN" sz="4000" dirty="0">
                <a:solidFill>
                  <a:srgbClr val="0070C0"/>
                </a:solidFill>
                <a:latin typeface="微软雅黑" panose="020B0503020204020204" pitchFamily="34" charset="-122"/>
                <a:ea typeface="微软雅黑" panose="020B0503020204020204" pitchFamily="34" charset="-122"/>
              </a:rPr>
              <a:t>《</a:t>
            </a:r>
            <a:r>
              <a:rPr lang="zh-CN" altLang="en-US" sz="4000" dirty="0">
                <a:solidFill>
                  <a:srgbClr val="0070C0"/>
                </a:solidFill>
                <a:latin typeface="微软雅黑" panose="020B0503020204020204" pitchFamily="34" charset="-122"/>
                <a:ea typeface="微软雅黑" panose="020B0503020204020204" pitchFamily="34" charset="-122"/>
              </a:rPr>
              <a:t>你就是孩子最好的玩具</a:t>
            </a:r>
            <a:r>
              <a:rPr lang="en-US" altLang="zh-CN" sz="4000" dirty="0" smtClean="0">
                <a:solidFill>
                  <a:srgbClr val="0070C0"/>
                </a:solidFill>
                <a:latin typeface="微软雅黑" panose="020B0503020204020204" pitchFamily="34" charset="-122"/>
                <a:ea typeface="微软雅黑" panose="020B0503020204020204" pitchFamily="34" charset="-122"/>
              </a:rPr>
              <a:t>》</a:t>
            </a:r>
          </a:p>
          <a:p>
            <a:pPr>
              <a:lnSpc>
                <a:spcPct val="140000"/>
              </a:lnSpc>
            </a:pPr>
            <a:r>
              <a:rPr lang="zh-CN" altLang="en-US" sz="2400" dirty="0">
                <a:solidFill>
                  <a:srgbClr val="0070C0"/>
                </a:solidFill>
                <a:latin typeface="微软雅黑" panose="020B0503020204020204" pitchFamily="34" charset="-122"/>
                <a:ea typeface="微软雅黑" panose="020B0503020204020204" pitchFamily="34" charset="-122"/>
              </a:rPr>
              <a:t>一本书让你从容应对孩子成长中的各种</a:t>
            </a:r>
            <a:r>
              <a:rPr lang="zh-CN" altLang="en-US" sz="2400" dirty="0" smtClean="0">
                <a:solidFill>
                  <a:srgbClr val="0070C0"/>
                </a:solidFill>
                <a:latin typeface="微软雅黑" panose="020B0503020204020204" pitchFamily="34" charset="-122"/>
                <a:ea typeface="微软雅黑" panose="020B0503020204020204" pitchFamily="34" charset="-122"/>
              </a:rPr>
              <a:t>问题</a:t>
            </a:r>
            <a:endParaRPr lang="en-US" altLang="zh-CN" sz="2400" dirty="0" smtClean="0">
              <a:solidFill>
                <a:srgbClr val="0070C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97594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9"/>
          <p:cNvSpPr/>
          <p:nvPr/>
        </p:nvSpPr>
        <p:spPr>
          <a:xfrm>
            <a:off x="316871" y="1848473"/>
            <a:ext cx="8827129" cy="4742450"/>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228548" y="-204716"/>
            <a:ext cx="2" cy="194446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609555" y="679597"/>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959937" y="902743"/>
            <a:ext cx="8138791"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通过情感引导而不是赞扬的</a:t>
            </a:r>
            <a:r>
              <a:rPr lang="zh-CN" altLang="en-US" sz="4400" dirty="0" smtClean="0">
                <a:solidFill>
                  <a:srgbClr val="0070C0"/>
                </a:solidFill>
                <a:latin typeface="微软雅黑" panose="020B0503020204020204" pitchFamily="34" charset="-122"/>
                <a:ea typeface="微软雅黑" panose="020B0503020204020204" pitchFamily="34" charset="-122"/>
              </a:rPr>
              <a:t>方法</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12" name="直接连接符 11"/>
          <p:cNvCxnSpPr/>
          <p:nvPr/>
        </p:nvCxnSpPr>
        <p:spPr>
          <a:xfrm>
            <a:off x="228548" y="1520982"/>
            <a:ext cx="966509" cy="533701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041415" y="2074729"/>
            <a:ext cx="8066367" cy="4401205"/>
          </a:xfrm>
          <a:prstGeom prst="rect">
            <a:avLst/>
          </a:prstGeom>
          <a:noFill/>
        </p:spPr>
        <p:txBody>
          <a:bodyPr wrap="square" rtlCol="0">
            <a:spAutoFit/>
          </a:bodyPr>
          <a:lstStyle/>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简单</a:t>
            </a:r>
            <a:r>
              <a:rPr lang="zh-CN" altLang="en-US" sz="2000" dirty="0">
                <a:solidFill>
                  <a:srgbClr val="0070C0"/>
                </a:solidFill>
                <a:latin typeface="微软雅黑" panose="020B0503020204020204" pitchFamily="34" charset="-122"/>
                <a:ea typeface="微软雅黑" panose="020B0503020204020204" pitchFamily="34" charset="-122"/>
              </a:rPr>
              <a:t>的告诉孩子你真棒，对孩子是没有帮助的，因为孩子不知道为什么棒，甚至会觉得棒很廉价</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情感引导的方法是更加关注孩子自己的感受，让他知道这件事本身的乐趣和意义。家长不是评判他的裁判，而是一个真心的交流对象。“你一定可以的”“你还可以更好”这样的话会让孩子更加失去兴趣，因为这简直就是责怪。</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正确的方法比如：“你现在的这种感觉就叫做成就感，怎么样，很开心吧！”“你刚才的表现叫做有毅力，有毅力是很重要的哦！”“你这件艺术作品真漂亮，我可以收藏它吗？”“你现在有什么感觉呢？”</a:t>
            </a:r>
          </a:p>
        </p:txBody>
      </p:sp>
      <p:sp>
        <p:nvSpPr>
          <p:cNvPr id="10" name="椭圆 9"/>
          <p:cNvSpPr/>
          <p:nvPr/>
        </p:nvSpPr>
        <p:spPr>
          <a:xfrm>
            <a:off x="-352318" y="899982"/>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708701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9"/>
          <p:cNvSpPr/>
          <p:nvPr/>
        </p:nvSpPr>
        <p:spPr>
          <a:xfrm flipV="1">
            <a:off x="105446" y="2070819"/>
            <a:ext cx="9038553" cy="4687369"/>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06852 w 8451223"/>
              <a:gd name="connsiteY3" fmla="*/ 1968690 h 2009633"/>
              <a:gd name="connsiteX4" fmla="*/ 0 w 8451223"/>
              <a:gd name="connsiteY4" fmla="*/ 0 h 2009633"/>
              <a:gd name="connsiteX0" fmla="*/ 0 w 8376894"/>
              <a:gd name="connsiteY0" fmla="*/ 0 h 2023281"/>
              <a:gd name="connsiteX1" fmla="*/ 8376894 w 8376894"/>
              <a:gd name="connsiteY1" fmla="*/ 13649 h 2023281"/>
              <a:gd name="connsiteX2" fmla="*/ 8376894 w 8376894"/>
              <a:gd name="connsiteY2" fmla="*/ 2023281 h 2023281"/>
              <a:gd name="connsiteX3" fmla="*/ 632523 w 8376894"/>
              <a:gd name="connsiteY3" fmla="*/ 1982338 h 2023281"/>
              <a:gd name="connsiteX4" fmla="*/ 0 w 8376894"/>
              <a:gd name="connsiteY4" fmla="*/ 0 h 2023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6894" h="2023281">
                <a:moveTo>
                  <a:pt x="0" y="0"/>
                </a:moveTo>
                <a:lnTo>
                  <a:pt x="8376894" y="13649"/>
                </a:lnTo>
                <a:lnTo>
                  <a:pt x="8376894" y="2023281"/>
                </a:lnTo>
                <a:lnTo>
                  <a:pt x="632523" y="1982338"/>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rotWithShape="1">
          <a:blip r:embed="rId2"/>
          <a:srcRect l="45046" r="-1"/>
          <a:stretch/>
        </p:blipFill>
        <p:spPr>
          <a:xfrm rot="610034">
            <a:off x="933741" y="535597"/>
            <a:ext cx="861030" cy="1572904"/>
          </a:xfrm>
          <a:prstGeom prst="rect">
            <a:avLst/>
          </a:prstGeom>
          <a:effectLst>
            <a:outerShdw blurRad="50800" dist="38100" algn="l" rotWithShape="0">
              <a:prstClr val="black">
                <a:alpha val="40000"/>
              </a:prstClr>
            </a:outerShdw>
          </a:effectLst>
        </p:spPr>
      </p:pic>
      <p:sp>
        <p:nvSpPr>
          <p:cNvPr id="4" name="文本框 3"/>
          <p:cNvSpPr txBox="1"/>
          <p:nvPr/>
        </p:nvSpPr>
        <p:spPr>
          <a:xfrm>
            <a:off x="1739502" y="1000311"/>
            <a:ext cx="7313963"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与</a:t>
            </a:r>
            <a:r>
              <a:rPr lang="en-US" altLang="zh-CN" sz="4400" dirty="0">
                <a:solidFill>
                  <a:srgbClr val="0070C0"/>
                </a:solidFill>
                <a:latin typeface="微软雅黑" panose="020B0503020204020204" pitchFamily="34" charset="-122"/>
                <a:ea typeface="微软雅黑" panose="020B0503020204020204" pitchFamily="34" charset="-122"/>
              </a:rPr>
              <a:t>4-7</a:t>
            </a:r>
            <a:r>
              <a:rPr lang="zh-CN" altLang="en-US" sz="4400" dirty="0">
                <a:solidFill>
                  <a:srgbClr val="0070C0"/>
                </a:solidFill>
                <a:latin typeface="微软雅黑" panose="020B0503020204020204" pitchFamily="34" charset="-122"/>
                <a:ea typeface="微软雅黑" panose="020B0503020204020204" pitchFamily="34" charset="-122"/>
              </a:rPr>
              <a:t>岁的孩子保持亲密关系</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flipH="1">
            <a:off x="54361" y="0"/>
            <a:ext cx="1084364" cy="692590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856307" y="2172147"/>
            <a:ext cx="7831420" cy="4487382"/>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smtClean="0">
                <a:solidFill>
                  <a:schemeClr val="bg1">
                    <a:lumMod val="50000"/>
                  </a:schemeClr>
                </a:solidFill>
                <a:latin typeface="微软雅黑" panose="020B0503020204020204" pitchFamily="34" charset="-122"/>
                <a:ea typeface="微软雅黑" panose="020B0503020204020204" pitchFamily="34" charset="-122"/>
              </a:rPr>
              <a:t>当</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孩子难过的时候</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允许孩子难过，每个人都需要宣泄悲伤的通道，不要因为孩子情绪激动而生气</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允许孩子哭泣，哭泣是悲痛的一个步骤，会有助于孩子的恢复。不要期待孩子任何时候都勇敢坚强</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同情孩子，让他知道你也会有难过的时候，倾听孩子的心声</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鼓励孩子用语言或图画来表达情感</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做好一些特殊的心理准备，比如孩子会出现一些行为上的退步</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关键是让孩子明白悲伤和表达悲伤都是正常的，而且任何时候你都会帮助他</a:t>
            </a:r>
          </a:p>
        </p:txBody>
      </p:sp>
      <p:sp>
        <p:nvSpPr>
          <p:cNvPr id="7" name="椭圆 6"/>
          <p:cNvSpPr/>
          <p:nvPr/>
        </p:nvSpPr>
        <p:spPr>
          <a:xfrm>
            <a:off x="684484" y="748948"/>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1576813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19"/>
          <p:cNvSpPr/>
          <p:nvPr/>
        </p:nvSpPr>
        <p:spPr>
          <a:xfrm>
            <a:off x="31504" y="2375250"/>
            <a:ext cx="9112496" cy="3258932"/>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flipH="1">
            <a:off x="31504" y="-213769"/>
            <a:ext cx="323588" cy="1893664"/>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978695" y="670767"/>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71224" y="1220427"/>
            <a:ext cx="8361209"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培养良好的社交</a:t>
            </a:r>
            <a:r>
              <a:rPr lang="zh-CN" altLang="en-US" sz="4400" dirty="0" smtClean="0">
                <a:solidFill>
                  <a:srgbClr val="0070C0"/>
                </a:solidFill>
                <a:latin typeface="微软雅黑" panose="020B0503020204020204" pitchFamily="34" charset="-122"/>
                <a:ea typeface="微软雅黑" panose="020B0503020204020204" pitchFamily="34" charset="-122"/>
              </a:rPr>
              <a:t>习惯</a:t>
            </a:r>
            <a:endParaRPr lang="en-US" altLang="zh-CN" sz="4400" dirty="0" smtClean="0">
              <a:solidFill>
                <a:srgbClr val="0070C0"/>
              </a:solidFill>
              <a:latin typeface="微软雅黑" panose="020B0503020204020204" pitchFamily="34" charset="-122"/>
              <a:ea typeface="微软雅黑" panose="020B0503020204020204" pitchFamily="34" charset="-122"/>
            </a:endParaRPr>
          </a:p>
        </p:txBody>
      </p:sp>
      <p:cxnSp>
        <p:nvCxnSpPr>
          <p:cNvPr id="12" name="直接连接符 11"/>
          <p:cNvCxnSpPr/>
          <p:nvPr/>
        </p:nvCxnSpPr>
        <p:spPr>
          <a:xfrm>
            <a:off x="-295564" y="1108364"/>
            <a:ext cx="1533237" cy="574963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902279" y="2375250"/>
            <a:ext cx="8030154" cy="3108543"/>
          </a:xfrm>
          <a:prstGeom prst="rect">
            <a:avLst/>
          </a:prstGeom>
          <a:noFill/>
        </p:spPr>
        <p:txBody>
          <a:bodyPr wrap="square" rtlCol="0">
            <a:spAutoFit/>
          </a:bodyPr>
          <a:lstStyle/>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孩子</a:t>
            </a:r>
            <a:r>
              <a:rPr lang="zh-CN" altLang="en-US" sz="2000" dirty="0">
                <a:solidFill>
                  <a:srgbClr val="0070C0"/>
                </a:solidFill>
                <a:latin typeface="微软雅黑" panose="020B0503020204020204" pitchFamily="34" charset="-122"/>
                <a:ea typeface="微软雅黑" panose="020B0503020204020204" pitchFamily="34" charset="-122"/>
              </a:rPr>
              <a:t>是父母的复印件，所以你要先做好社交的示范</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培养孩子尊重他人的隐私，先要解释什么叫隐私，为什么要尊重隐私</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教会孩子如何道歉，但不要强迫他们不真诚的道歉</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让孩子知道抱怨无法让你明白他的需要，教会他如何正确的表达，在他停止抱怨的时候对他表示感谢</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游戏当中要学会保护别的孩子，不专横</a:t>
            </a:r>
          </a:p>
        </p:txBody>
      </p:sp>
      <p:sp>
        <p:nvSpPr>
          <p:cNvPr id="8" name="椭圆 7"/>
          <p:cNvSpPr/>
          <p:nvPr/>
        </p:nvSpPr>
        <p:spPr>
          <a:xfrm>
            <a:off x="-599937" y="898638"/>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909134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19"/>
          <p:cNvSpPr/>
          <p:nvPr/>
        </p:nvSpPr>
        <p:spPr>
          <a:xfrm flipV="1">
            <a:off x="0" y="2073758"/>
            <a:ext cx="9144000" cy="4426627"/>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06852 w 8451223"/>
              <a:gd name="connsiteY3" fmla="*/ 1968690 h 2009633"/>
              <a:gd name="connsiteX4" fmla="*/ 0 w 8451223"/>
              <a:gd name="connsiteY4" fmla="*/ 0 h 2009633"/>
              <a:gd name="connsiteX0" fmla="*/ 0 w 8376894"/>
              <a:gd name="connsiteY0" fmla="*/ 0 h 2023281"/>
              <a:gd name="connsiteX1" fmla="*/ 8376894 w 8376894"/>
              <a:gd name="connsiteY1" fmla="*/ 13649 h 2023281"/>
              <a:gd name="connsiteX2" fmla="*/ 8376894 w 8376894"/>
              <a:gd name="connsiteY2" fmla="*/ 2023281 h 2023281"/>
              <a:gd name="connsiteX3" fmla="*/ 632523 w 8376894"/>
              <a:gd name="connsiteY3" fmla="*/ 1982338 h 2023281"/>
              <a:gd name="connsiteX4" fmla="*/ 0 w 8376894"/>
              <a:gd name="connsiteY4" fmla="*/ 0 h 2023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6894" h="2023281">
                <a:moveTo>
                  <a:pt x="0" y="0"/>
                </a:moveTo>
                <a:lnTo>
                  <a:pt x="8376894" y="13649"/>
                </a:lnTo>
                <a:lnTo>
                  <a:pt x="8376894" y="2023281"/>
                </a:lnTo>
                <a:lnTo>
                  <a:pt x="632523" y="1982338"/>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rotWithShape="1">
          <a:blip r:embed="rId2"/>
          <a:srcRect l="45046" r="-1"/>
          <a:stretch/>
        </p:blipFill>
        <p:spPr>
          <a:xfrm rot="969625">
            <a:off x="214313" y="312100"/>
            <a:ext cx="861030" cy="1572904"/>
          </a:xfrm>
          <a:prstGeom prst="rect">
            <a:avLst/>
          </a:prstGeom>
          <a:effectLst>
            <a:outerShdw blurRad="50800" dist="38100" algn="l" rotWithShape="0">
              <a:prstClr val="black">
                <a:alpha val="40000"/>
              </a:prstClr>
            </a:outerShdw>
          </a:effectLst>
        </p:spPr>
      </p:pic>
      <p:sp>
        <p:nvSpPr>
          <p:cNvPr id="4" name="文本框 3"/>
          <p:cNvSpPr txBox="1"/>
          <p:nvPr/>
        </p:nvSpPr>
        <p:spPr>
          <a:xfrm>
            <a:off x="1067450" y="657014"/>
            <a:ext cx="7462515"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几种常见状况</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5" name="直接连接符 4"/>
          <p:cNvCxnSpPr>
            <a:endCxn id="8" idx="0"/>
          </p:cNvCxnSpPr>
          <p:nvPr/>
        </p:nvCxnSpPr>
        <p:spPr>
          <a:xfrm flipH="1">
            <a:off x="0" y="0"/>
            <a:ext cx="1055018" cy="650038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690598" y="2258463"/>
            <a:ext cx="8173247" cy="3379387"/>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孩子害羞</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种子：在体验新鲜事物之前帮孩子做好心理准备</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同情：耐心听孩子诉说，你可以说“有时候我也在刚开始的时候觉得不好意思”</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和孩子进行角色扮演游戏，预演和陌生人的见面</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不给孩子贴上害羞的标签，可以说“我知道你不喜欢被别人盯着看”</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给孩子示范社交生活的乐趣</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要有耐心</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鼓励孩子和成年人交流时进行眼神交流</a:t>
            </a:r>
          </a:p>
          <a:p>
            <a:pPr marL="342900" indent="-342900">
              <a:buFontTx/>
              <a:buChar char="-"/>
            </a:pPr>
            <a:r>
              <a:rPr lang="zh-CN" altLang="en-US" sz="2000" dirty="0">
                <a:solidFill>
                  <a:srgbClr val="0070C0"/>
                </a:solidFill>
                <a:latin typeface="微软雅黑" panose="020B0503020204020204" pitchFamily="34" charset="-122"/>
                <a:ea typeface="微软雅黑" panose="020B0503020204020204" pitchFamily="34" charset="-122"/>
              </a:rPr>
              <a:t>永远不要强迫孩子变得活泼外向，也不要逼着他和人交流</a:t>
            </a:r>
          </a:p>
        </p:txBody>
      </p:sp>
      <p:sp>
        <p:nvSpPr>
          <p:cNvPr id="10" name="椭圆 9"/>
          <p:cNvSpPr/>
          <p:nvPr/>
        </p:nvSpPr>
        <p:spPr>
          <a:xfrm>
            <a:off x="-51654" y="472343"/>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7064427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19"/>
          <p:cNvSpPr/>
          <p:nvPr/>
        </p:nvSpPr>
        <p:spPr>
          <a:xfrm>
            <a:off x="31504" y="2375250"/>
            <a:ext cx="9112496" cy="2551497"/>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flipH="1">
            <a:off x="31504" y="-213769"/>
            <a:ext cx="323588" cy="1893664"/>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978695" y="670767"/>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571224" y="1220427"/>
            <a:ext cx="8361209"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几种常见</a:t>
            </a:r>
            <a:r>
              <a:rPr lang="zh-CN" altLang="en-US" sz="4400" dirty="0" smtClean="0">
                <a:solidFill>
                  <a:srgbClr val="0070C0"/>
                </a:solidFill>
                <a:latin typeface="微软雅黑" panose="020B0503020204020204" pitchFamily="34" charset="-122"/>
                <a:ea typeface="微软雅黑" panose="020B0503020204020204" pitchFamily="34" charset="-122"/>
              </a:rPr>
              <a:t>状况</a:t>
            </a:r>
            <a:endParaRPr lang="en-US" altLang="zh-CN" sz="4400" dirty="0" smtClean="0">
              <a:solidFill>
                <a:srgbClr val="0070C0"/>
              </a:solidFill>
              <a:latin typeface="微软雅黑" panose="020B0503020204020204" pitchFamily="34" charset="-122"/>
              <a:ea typeface="微软雅黑" panose="020B0503020204020204" pitchFamily="34" charset="-122"/>
            </a:endParaRPr>
          </a:p>
        </p:txBody>
      </p:sp>
      <p:cxnSp>
        <p:nvCxnSpPr>
          <p:cNvPr id="12" name="直接连接符 11"/>
          <p:cNvCxnSpPr>
            <a:stCxn id="8" idx="1"/>
          </p:cNvCxnSpPr>
          <p:nvPr/>
        </p:nvCxnSpPr>
        <p:spPr>
          <a:xfrm>
            <a:off x="-445433" y="1053142"/>
            <a:ext cx="1950960" cy="580485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902279" y="2375250"/>
            <a:ext cx="8030154" cy="2332946"/>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smtClean="0">
                <a:solidFill>
                  <a:schemeClr val="bg1">
                    <a:lumMod val="50000"/>
                  </a:schemeClr>
                </a:solidFill>
                <a:latin typeface="微软雅黑" panose="020B0503020204020204" pitchFamily="34" charset="-122"/>
                <a:ea typeface="微软雅黑" panose="020B0503020204020204" pitchFamily="34" charset="-122"/>
              </a:rPr>
              <a:t>孩子</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说谎</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向孩子解释现实和幻想的区别</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明确界定真话和假话</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说明在家和在外都要诚实的重要性</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让孩子知道除了说谎之外还有别的方法</a:t>
            </a:r>
          </a:p>
        </p:txBody>
      </p:sp>
      <p:sp>
        <p:nvSpPr>
          <p:cNvPr id="8" name="椭圆 7"/>
          <p:cNvSpPr/>
          <p:nvPr/>
        </p:nvSpPr>
        <p:spPr>
          <a:xfrm>
            <a:off x="-599937" y="898638"/>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522608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57238" y="992539"/>
            <a:ext cx="7251510" cy="1200329"/>
          </a:xfrm>
          <a:prstGeom prst="rect">
            <a:avLst/>
          </a:prstGeom>
        </p:spPr>
        <p:txBody>
          <a:bodyPr wrap="square">
            <a:spAutoFit/>
          </a:bodyPr>
          <a:lstStyle/>
          <a:p>
            <a:pPr algn="dist"/>
            <a:r>
              <a:rPr lang="zh-CN" altLang="en-US" sz="7200" dirty="0" smtClean="0">
                <a:solidFill>
                  <a:srgbClr val="0070C0"/>
                </a:solidFill>
                <a:latin typeface="微软雅黑" panose="020B0503020204020204" pitchFamily="34" charset="-122"/>
                <a:ea typeface="微软雅黑" panose="020B0503020204020204" pitchFamily="34" charset="-122"/>
              </a:rPr>
              <a:t>最</a:t>
            </a:r>
            <a:r>
              <a:rPr lang="zh-CN" altLang="en-US" sz="7200" dirty="0">
                <a:solidFill>
                  <a:srgbClr val="0070C0"/>
                </a:solidFill>
                <a:latin typeface="微软雅黑" panose="020B0503020204020204" pitchFamily="34" charset="-122"/>
                <a:ea typeface="微软雅黑" panose="020B0503020204020204" pitchFamily="34" charset="-122"/>
              </a:rPr>
              <a:t>重要的</a:t>
            </a:r>
            <a:r>
              <a:rPr lang="zh-CN" altLang="en-US" sz="7200" dirty="0" smtClean="0">
                <a:solidFill>
                  <a:srgbClr val="0070C0"/>
                </a:solidFill>
                <a:latin typeface="微软雅黑" panose="020B0503020204020204" pitchFamily="34" charset="-122"/>
                <a:ea typeface="微软雅黑" panose="020B0503020204020204" pitchFamily="34" charset="-122"/>
              </a:rPr>
              <a:t>原则</a:t>
            </a:r>
            <a:endParaRPr lang="en-US" altLang="zh-CN" sz="7200" dirty="0">
              <a:solidFill>
                <a:srgbClr val="0070C0"/>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flipH="1">
            <a:off x="1023001" y="688878"/>
            <a:ext cx="7303442" cy="16056"/>
          </a:xfrm>
          <a:prstGeom prst="line">
            <a:avLst/>
          </a:prstGeom>
          <a:ln w="152400" cmpd="tri">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a:off x="1023001" y="2480474"/>
            <a:ext cx="7303442" cy="16056"/>
          </a:xfrm>
          <a:prstGeom prst="line">
            <a:avLst/>
          </a:prstGeom>
          <a:ln w="152400" cmpd="tri">
            <a:solidFill>
              <a:srgbClr val="0070C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968683" y="2648341"/>
            <a:ext cx="7405775" cy="3693319"/>
          </a:xfrm>
          <a:prstGeom prst="rect">
            <a:avLst/>
          </a:prstGeom>
        </p:spPr>
        <p:txBody>
          <a:bodyPr wrap="square">
            <a:spAutoFit/>
          </a:bodyPr>
          <a:lstStyle/>
          <a:p>
            <a:pPr marL="342900" indent="-342900">
              <a:buFont typeface="Wingdings" panose="05000000000000000000" pitchFamily="2" charset="2"/>
              <a:buChar char="l"/>
            </a:pP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无条件的爱</a:t>
            </a:r>
          </a:p>
          <a:p>
            <a:pPr marL="342900" indent="-342900">
              <a:lnSpc>
                <a:spcPct val="150000"/>
              </a:lnSpc>
              <a:buFontTx/>
              <a:buChar char="-"/>
            </a:pPr>
            <a:r>
              <a:rPr lang="zh-CN" altLang="en-US" sz="2000" dirty="0" smtClean="0">
                <a:solidFill>
                  <a:schemeClr val="bg1">
                    <a:lumMod val="50000"/>
                  </a:schemeClr>
                </a:solidFill>
                <a:latin typeface="微软雅黑" panose="020B0503020204020204" pitchFamily="34" charset="-122"/>
                <a:ea typeface="微软雅黑" panose="020B0503020204020204" pitchFamily="34" charset="-122"/>
              </a:rPr>
              <a:t>不要</a:t>
            </a:r>
            <a:r>
              <a:rPr lang="zh-CN" altLang="en-US" sz="2000" dirty="0">
                <a:solidFill>
                  <a:schemeClr val="bg1">
                    <a:lumMod val="50000"/>
                  </a:schemeClr>
                </a:solidFill>
                <a:latin typeface="微软雅黑" panose="020B0503020204020204" pitchFamily="34" charset="-122"/>
                <a:ea typeface="微软雅黑" panose="020B0503020204020204" pitchFamily="34" charset="-122"/>
              </a:rPr>
              <a:t>让我们的情绪左右了和孩子的</a:t>
            </a:r>
            <a:r>
              <a:rPr lang="zh-CN" altLang="en-US" sz="2000" dirty="0" smtClean="0">
                <a:solidFill>
                  <a:schemeClr val="bg1">
                    <a:lumMod val="50000"/>
                  </a:schemeClr>
                </a:solidFill>
                <a:latin typeface="微软雅黑" panose="020B0503020204020204" pitchFamily="34" charset="-122"/>
                <a:ea typeface="微软雅黑" panose="020B0503020204020204" pitchFamily="34" charset="-122"/>
              </a:rPr>
              <a:t>沟通</a:t>
            </a:r>
            <a:endParaRPr lang="zh-CN" altLang="en-US" sz="2000" dirty="0">
              <a:solidFill>
                <a:schemeClr val="bg1">
                  <a:lumMod val="50000"/>
                </a:schemeClr>
              </a:solidFill>
              <a:latin typeface="微软雅黑" panose="020B0503020204020204" pitchFamily="34" charset="-122"/>
              <a:ea typeface="微软雅黑" panose="020B0503020204020204" pitchFamily="34" charset="-122"/>
            </a:endParaRPr>
          </a:p>
          <a:p>
            <a:pPr marL="342900" indent="-342900">
              <a:lnSpc>
                <a:spcPct val="150000"/>
              </a:lnSpc>
              <a:buFontTx/>
              <a:buChar char="-"/>
            </a:pPr>
            <a:r>
              <a:rPr lang="zh-CN" altLang="en-US" sz="2000" dirty="0" smtClean="0">
                <a:solidFill>
                  <a:schemeClr val="bg1">
                    <a:lumMod val="50000"/>
                  </a:schemeClr>
                </a:solidFill>
                <a:latin typeface="微软雅黑" panose="020B0503020204020204" pitchFamily="34" charset="-122"/>
                <a:ea typeface="微软雅黑" panose="020B0503020204020204" pitchFamily="34" charset="-122"/>
              </a:rPr>
              <a:t>如果</a:t>
            </a:r>
            <a:r>
              <a:rPr lang="zh-CN" altLang="en-US" sz="2000" dirty="0">
                <a:solidFill>
                  <a:schemeClr val="bg1">
                    <a:lumMod val="50000"/>
                  </a:schemeClr>
                </a:solidFill>
                <a:latin typeface="微软雅黑" panose="020B0503020204020204" pitchFamily="34" charset="-122"/>
                <a:ea typeface="微软雅黑" panose="020B0503020204020204" pitchFamily="34" charset="-122"/>
              </a:rPr>
              <a:t>你连自己的情绪都控制不了，怎能要求你的孩子做到事事听话</a:t>
            </a:r>
            <a:r>
              <a:rPr lang="zh-CN" altLang="en-US" sz="2000" dirty="0" smtClean="0">
                <a:solidFill>
                  <a:schemeClr val="bg1">
                    <a:lumMod val="50000"/>
                  </a:schemeClr>
                </a:solidFill>
                <a:latin typeface="微软雅黑" panose="020B0503020204020204" pitchFamily="34" charset="-122"/>
                <a:ea typeface="微软雅黑" panose="020B0503020204020204" pitchFamily="34" charset="-122"/>
              </a:rPr>
              <a:t>？</a:t>
            </a:r>
            <a:endParaRPr lang="zh-CN" altLang="en-US" sz="2000" dirty="0">
              <a:solidFill>
                <a:schemeClr val="bg1">
                  <a:lumMod val="50000"/>
                </a:schemeClr>
              </a:solidFill>
              <a:latin typeface="微软雅黑" panose="020B0503020204020204" pitchFamily="34" charset="-122"/>
              <a:ea typeface="微软雅黑" panose="020B0503020204020204" pitchFamily="34" charset="-122"/>
            </a:endParaRPr>
          </a:p>
          <a:p>
            <a:pPr marL="342900" indent="-342900">
              <a:lnSpc>
                <a:spcPct val="150000"/>
              </a:lnSpc>
              <a:buFontTx/>
              <a:buChar char="-"/>
            </a:pPr>
            <a:r>
              <a:rPr lang="zh-CN" altLang="en-US" sz="2000" dirty="0" smtClean="0">
                <a:solidFill>
                  <a:schemeClr val="bg1">
                    <a:lumMod val="50000"/>
                  </a:schemeClr>
                </a:solidFill>
                <a:latin typeface="微软雅黑" panose="020B0503020204020204" pitchFamily="34" charset="-122"/>
                <a:ea typeface="微软雅黑" panose="020B0503020204020204" pitchFamily="34" charset="-122"/>
              </a:rPr>
              <a:t>真正</a:t>
            </a:r>
            <a:r>
              <a:rPr lang="zh-CN" altLang="en-US" sz="2000" dirty="0">
                <a:solidFill>
                  <a:schemeClr val="bg1">
                    <a:lumMod val="50000"/>
                  </a:schemeClr>
                </a:solidFill>
                <a:latin typeface="微软雅黑" panose="020B0503020204020204" pitchFamily="34" charset="-122"/>
                <a:ea typeface="微软雅黑" panose="020B0503020204020204" pitchFamily="34" charset="-122"/>
              </a:rPr>
              <a:t>无条件的爱，意味着你不会忽略父母这份最重要的工作，</a:t>
            </a:r>
            <a:r>
              <a:rPr lang="zh-CN" altLang="en-US" sz="2000" dirty="0" smtClean="0">
                <a:solidFill>
                  <a:schemeClr val="bg1">
                    <a:lumMod val="50000"/>
                  </a:schemeClr>
                </a:solidFill>
                <a:latin typeface="微软雅黑" panose="020B0503020204020204" pitchFamily="34" charset="-122"/>
                <a:ea typeface="微软雅黑" panose="020B0503020204020204" pitchFamily="34" charset="-122"/>
              </a:rPr>
              <a:t>愿意为</a:t>
            </a:r>
            <a:r>
              <a:rPr lang="zh-CN" altLang="en-US" sz="2000" dirty="0">
                <a:solidFill>
                  <a:schemeClr val="bg1">
                    <a:lumMod val="50000"/>
                  </a:schemeClr>
                </a:solidFill>
                <a:latin typeface="微软雅黑" panose="020B0503020204020204" pitchFamily="34" charset="-122"/>
                <a:ea typeface="微软雅黑" panose="020B0503020204020204" pitchFamily="34" charset="-122"/>
              </a:rPr>
              <a:t>之学习和改变</a:t>
            </a:r>
          </a:p>
          <a:p>
            <a:pPr marL="342900" indent="-342900">
              <a:lnSpc>
                <a:spcPct val="150000"/>
              </a:lnSpc>
              <a:buFontTx/>
              <a:buChar char="-"/>
            </a:pPr>
            <a:r>
              <a:rPr lang="zh-CN" altLang="en-US" sz="2000" dirty="0" smtClean="0">
                <a:solidFill>
                  <a:schemeClr val="bg1">
                    <a:lumMod val="50000"/>
                  </a:schemeClr>
                </a:solidFill>
                <a:latin typeface="微软雅黑" panose="020B0503020204020204" pitchFamily="34" charset="-122"/>
                <a:ea typeface="微软雅黑" panose="020B0503020204020204" pitchFamily="34" charset="-122"/>
              </a:rPr>
              <a:t>无条件</a:t>
            </a:r>
            <a:r>
              <a:rPr lang="zh-CN" altLang="en-US" sz="2000" dirty="0">
                <a:solidFill>
                  <a:schemeClr val="bg1">
                    <a:lumMod val="50000"/>
                  </a:schemeClr>
                </a:solidFill>
                <a:latin typeface="微软雅黑" panose="020B0503020204020204" pitchFamily="34" charset="-122"/>
                <a:ea typeface="微软雅黑" panose="020B0503020204020204" pitchFamily="34" charset="-122"/>
              </a:rPr>
              <a:t>的爱不是溺爱，而是任何时候都愿意理解、倾听、帮助</a:t>
            </a:r>
            <a:r>
              <a:rPr lang="zh-CN" altLang="en-US" sz="2000" dirty="0" smtClean="0">
                <a:solidFill>
                  <a:schemeClr val="bg1">
                    <a:lumMod val="50000"/>
                  </a:schemeClr>
                </a:solidFill>
                <a:latin typeface="微软雅黑" panose="020B0503020204020204" pitchFamily="34" charset="-122"/>
                <a:ea typeface="微软雅黑" panose="020B0503020204020204" pitchFamily="34" charset="-122"/>
              </a:rPr>
              <a:t>孩子成长</a:t>
            </a:r>
            <a:r>
              <a:rPr lang="zh-CN" altLang="en-US" sz="2000" dirty="0">
                <a:solidFill>
                  <a:schemeClr val="bg1">
                    <a:lumMod val="50000"/>
                  </a:schemeClr>
                </a:solidFill>
                <a:latin typeface="微软雅黑" panose="020B0503020204020204" pitchFamily="34" charset="-122"/>
                <a:ea typeface="微软雅黑" panose="020B0503020204020204" pitchFamily="34" charset="-122"/>
              </a:rPr>
              <a:t>。无论他一岁，三岁，十四岁，还是二十岁。</a:t>
            </a:r>
          </a:p>
        </p:txBody>
      </p:sp>
    </p:spTree>
    <p:extLst>
      <p:ext uri="{BB962C8B-B14F-4D97-AF65-F5344CB8AC3E}">
        <p14:creationId xmlns:p14="http://schemas.microsoft.com/office/powerpoint/2010/main" val="21988282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503238" y="0"/>
            <a:ext cx="8640762"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2118511" y="2026424"/>
            <a:ext cx="6652269" cy="3970318"/>
          </a:xfrm>
          <a:prstGeom prst="rect">
            <a:avLst/>
          </a:prstGeom>
        </p:spPr>
        <p:txBody>
          <a:bodyPr wrap="square">
            <a:spAutoFit/>
          </a:bodyPr>
          <a:lstStyle/>
          <a:p>
            <a:pPr marL="285750" indent="-285750" algn="just">
              <a:lnSpc>
                <a:spcPct val="140000"/>
              </a:lnSpc>
              <a:buFont typeface="Wingdings" panose="05000000000000000000" pitchFamily="2" charset="2"/>
              <a:buChar char="n"/>
            </a:pPr>
            <a:r>
              <a:rPr lang="zh-CN" altLang="en-US" dirty="0">
                <a:solidFill>
                  <a:schemeClr val="bg1"/>
                </a:solidFill>
                <a:latin typeface="微软雅黑" panose="020B0503020204020204" pitchFamily="34" charset="-122"/>
                <a:ea typeface="微软雅黑" panose="020B0503020204020204" pitchFamily="34" charset="-122"/>
              </a:rPr>
              <a:t>嘟嘟</a:t>
            </a:r>
            <a:r>
              <a:rPr lang="en-US" altLang="zh-CN" dirty="0">
                <a:solidFill>
                  <a:schemeClr val="bg1"/>
                </a:solidFill>
                <a:latin typeface="微软雅黑" panose="020B0503020204020204" pitchFamily="34" charset="-122"/>
                <a:ea typeface="微软雅黑" panose="020B0503020204020204" pitchFamily="34" charset="-122"/>
              </a:rPr>
              <a:t>4</a:t>
            </a:r>
            <a:r>
              <a:rPr lang="zh-CN" altLang="en-US" dirty="0">
                <a:solidFill>
                  <a:schemeClr val="bg1"/>
                </a:solidFill>
                <a:latin typeface="微软雅黑" panose="020B0503020204020204" pitchFamily="34" charset="-122"/>
                <a:ea typeface="微软雅黑" panose="020B0503020204020204" pitchFamily="34" charset="-122"/>
              </a:rPr>
              <a:t>岁的时候有一天我接他下校车，他的朋友朵朵吵着要到我家玩。我问朵朵：如果你妈妈不同意怎么办？朵朵说：那我就求求妈妈呗。嘟嘟接过去说：求求妈妈是没用的，比这更没用的是哭和闹。我很吃惊，问嘟嘟：那你说什么有用？他说：沟通啊！</a:t>
            </a:r>
          </a:p>
          <a:p>
            <a:pPr marL="285750" indent="-285750" algn="just">
              <a:lnSpc>
                <a:spcPct val="140000"/>
              </a:lnSpc>
              <a:buFont typeface="Wingdings" panose="05000000000000000000" pitchFamily="2" charset="2"/>
              <a:buChar char="n"/>
            </a:pPr>
            <a:r>
              <a:rPr lang="zh-CN" altLang="en-US" dirty="0">
                <a:solidFill>
                  <a:schemeClr val="bg1"/>
                </a:solidFill>
                <a:latin typeface="微软雅黑" panose="020B0503020204020204" pitchFamily="34" charset="-122"/>
                <a:ea typeface="微软雅黑" panose="020B0503020204020204" pitchFamily="34" charset="-122"/>
              </a:rPr>
              <a:t>嘟嘟</a:t>
            </a:r>
            <a:r>
              <a:rPr lang="en-US" altLang="zh-CN" dirty="0">
                <a:solidFill>
                  <a:schemeClr val="bg1"/>
                </a:solidFill>
                <a:latin typeface="微软雅黑" panose="020B0503020204020204" pitchFamily="34" charset="-122"/>
                <a:ea typeface="微软雅黑" panose="020B0503020204020204" pitchFamily="34" charset="-122"/>
              </a:rPr>
              <a:t>5</a:t>
            </a:r>
            <a:r>
              <a:rPr lang="zh-CN" altLang="en-US" dirty="0">
                <a:solidFill>
                  <a:schemeClr val="bg1"/>
                </a:solidFill>
                <a:latin typeface="微软雅黑" panose="020B0503020204020204" pitchFamily="34" charset="-122"/>
                <a:ea typeface="微软雅黑" panose="020B0503020204020204" pitchFamily="34" charset="-122"/>
              </a:rPr>
              <a:t>岁了，前两天和朵朵在我家看电影，有一段朵朵有点怕，我听见嘟嘟在黑暗中说：别怕，有我在，不要怕。其实我知道他也怕得要命，但前两天我刚和他谈过为什么男人要保护女人。</a:t>
            </a:r>
          </a:p>
          <a:p>
            <a:pPr marL="285750" indent="-285750" algn="just">
              <a:lnSpc>
                <a:spcPct val="140000"/>
              </a:lnSpc>
              <a:buFont typeface="Wingdings" panose="05000000000000000000" pitchFamily="2" charset="2"/>
              <a:buChar char="n"/>
            </a:pPr>
            <a:r>
              <a:rPr lang="zh-CN" altLang="en-US" dirty="0">
                <a:solidFill>
                  <a:schemeClr val="bg1"/>
                </a:solidFill>
                <a:latin typeface="微软雅黑" panose="020B0503020204020204" pitchFamily="34" charset="-122"/>
                <a:ea typeface="微软雅黑" panose="020B0503020204020204" pitchFamily="34" charset="-122"/>
              </a:rPr>
              <a:t>我不能想象，如果没有学过情感引导，我的生活会是怎样的。要改变生活，先改变自己。</a:t>
            </a:r>
          </a:p>
        </p:txBody>
      </p:sp>
      <p:sp>
        <p:nvSpPr>
          <p:cNvPr id="7" name="矩形 6"/>
          <p:cNvSpPr/>
          <p:nvPr/>
        </p:nvSpPr>
        <p:spPr>
          <a:xfrm>
            <a:off x="0" y="0"/>
            <a:ext cx="503238" cy="6858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775544" y="905445"/>
            <a:ext cx="6827340" cy="830997"/>
          </a:xfrm>
          <a:prstGeom prst="rect">
            <a:avLst/>
          </a:prstGeom>
          <a:noFill/>
        </p:spPr>
        <p:txBody>
          <a:bodyPr wrap="square" rtlCol="0">
            <a:spAutoFit/>
          </a:bodyPr>
          <a:lstStyle/>
          <a:p>
            <a:r>
              <a:rPr lang="zh-CN" altLang="en-US" sz="4800" dirty="0" smtClean="0">
                <a:solidFill>
                  <a:schemeClr val="bg1"/>
                </a:solidFill>
                <a:latin typeface="微软雅黑" panose="020B0503020204020204" pitchFamily="34" charset="-122"/>
                <a:ea typeface="微软雅黑" panose="020B0503020204020204" pitchFamily="34" charset="-122"/>
              </a:rPr>
              <a:t>我</a:t>
            </a:r>
            <a:r>
              <a:rPr lang="zh-CN" altLang="en-US" sz="4800" dirty="0">
                <a:solidFill>
                  <a:schemeClr val="bg1"/>
                </a:solidFill>
                <a:latin typeface="微软雅黑" panose="020B0503020204020204" pitchFamily="34" charset="-122"/>
                <a:ea typeface="微软雅黑" panose="020B0503020204020204" pitchFamily="34" charset="-122"/>
              </a:rPr>
              <a:t>的收获和体会</a:t>
            </a:r>
            <a:endParaRPr lang="en-US" altLang="zh-CN" sz="4800" dirty="0" smtClean="0">
              <a:solidFill>
                <a:schemeClr val="bg1"/>
              </a:solidFill>
              <a:latin typeface="微软雅黑" panose="020B0503020204020204" pitchFamily="34" charset="-122"/>
              <a:ea typeface="微软雅黑" panose="020B0503020204020204" pitchFamily="34" charset="-122"/>
            </a:endParaRPr>
          </a:p>
        </p:txBody>
      </p:sp>
      <p:cxnSp>
        <p:nvCxnSpPr>
          <p:cNvPr id="11" name="直接连接符 10"/>
          <p:cNvCxnSpPr/>
          <p:nvPr/>
        </p:nvCxnSpPr>
        <p:spPr>
          <a:xfrm flipV="1">
            <a:off x="576367" y="1889253"/>
            <a:ext cx="8069692" cy="1666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730751" y="6157887"/>
            <a:ext cx="7668000" cy="0"/>
          </a:xfrm>
          <a:prstGeom prst="line">
            <a:avLst/>
          </a:prstGeom>
          <a:ln w="152400" cmpd="thinThick">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3082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07324" y="552184"/>
            <a:ext cx="7363524" cy="830997"/>
          </a:xfrm>
          <a:prstGeom prst="rect">
            <a:avLst/>
          </a:prstGeom>
          <a:noFill/>
        </p:spPr>
        <p:txBody>
          <a:bodyPr wrap="square" rtlCol="0">
            <a:spAutoFit/>
          </a:bodyPr>
          <a:lstStyle/>
          <a:p>
            <a:r>
              <a:rPr lang="zh-CN" altLang="en-US" sz="4800" dirty="0">
                <a:solidFill>
                  <a:srgbClr val="0070C0"/>
                </a:solidFill>
                <a:latin typeface="微软雅黑" panose="020B0503020204020204" pitchFamily="34" charset="-122"/>
                <a:ea typeface="微软雅黑" panose="020B0503020204020204" pitchFamily="34" charset="-122"/>
              </a:rPr>
              <a:t>关于樊登读书会</a:t>
            </a:r>
            <a:endParaRPr lang="zh-CN" altLang="en-US" sz="4800" dirty="0">
              <a:solidFill>
                <a:schemeClr val="bg1">
                  <a:lumMod val="65000"/>
                </a:schemeClr>
              </a:solidFill>
              <a:latin typeface="华康雅宋体W9" panose="02020909000000000000" pitchFamily="49" charset="-122"/>
              <a:ea typeface="华康雅宋体W9" panose="02020909000000000000" pitchFamily="49" charset="-122"/>
            </a:endParaRPr>
          </a:p>
        </p:txBody>
      </p:sp>
      <p:sp>
        <p:nvSpPr>
          <p:cNvPr id="8" name="内容占位符 2"/>
          <p:cNvSpPr txBox="1">
            <a:spLocks/>
          </p:cNvSpPr>
          <p:nvPr/>
        </p:nvSpPr>
        <p:spPr>
          <a:xfrm>
            <a:off x="775612" y="1565431"/>
            <a:ext cx="5904656" cy="1629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None/>
            </a:pPr>
            <a:r>
              <a:rPr lang="zh-CN" altLang="en-US" sz="2000" dirty="0" smtClean="0">
                <a:solidFill>
                  <a:schemeClr val="tx1">
                    <a:lumMod val="75000"/>
                    <a:lumOff val="25000"/>
                  </a:schemeClr>
                </a:solidFill>
                <a:latin typeface="微软雅黑"/>
                <a:ea typeface="微软雅黑"/>
                <a:cs typeface="微软雅黑"/>
              </a:rPr>
              <a:t>在微信公众平台中搜索“樊登读书会”或者扫描二维码进行关注；</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en-US" sz="2000" dirty="0" smtClean="0">
                <a:solidFill>
                  <a:schemeClr val="tx1">
                    <a:lumMod val="75000"/>
                    <a:lumOff val="25000"/>
                  </a:schemeClr>
                </a:solidFill>
                <a:latin typeface="微软雅黑"/>
                <a:ea typeface="微软雅黑"/>
                <a:cs typeface="微软雅黑"/>
              </a:rPr>
              <a:t>非会员可以试读部分读书笔记内容，注册成为会员，第一时间获取全部读书笔记；</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None/>
            </a:pPr>
            <a:r>
              <a:rPr lang="zh-CN" altLang="en-US" sz="2000" dirty="0" smtClean="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endParaRPr lang="zh-CN" altLang="en-US" sz="1800" dirty="0">
              <a:solidFill>
                <a:schemeClr val="tx1">
                  <a:lumMod val="75000"/>
                  <a:lumOff val="25000"/>
                </a:schemeClr>
              </a:solidFill>
              <a:latin typeface="微软雅黑"/>
              <a:ea typeface="微软雅黑"/>
              <a:cs typeface="微软雅黑"/>
            </a:endParaRPr>
          </a:p>
        </p:txBody>
      </p:sp>
      <p:pic>
        <p:nvPicPr>
          <p:cNvPr id="9" name="图片 8"/>
          <p:cNvPicPr>
            <a:picLocks noChangeAspect="1"/>
          </p:cNvPicPr>
          <p:nvPr/>
        </p:nvPicPr>
        <p:blipFill>
          <a:blip r:embed="rId2" cstate="print"/>
          <a:stretch>
            <a:fillRect/>
          </a:stretch>
        </p:blipFill>
        <p:spPr>
          <a:xfrm>
            <a:off x="532093" y="1754061"/>
            <a:ext cx="175981" cy="225152"/>
          </a:xfrm>
          <a:prstGeom prst="rect">
            <a:avLst/>
          </a:prstGeom>
        </p:spPr>
      </p:pic>
      <p:pic>
        <p:nvPicPr>
          <p:cNvPr id="10" name="图片 9"/>
          <p:cNvPicPr>
            <a:picLocks noChangeAspect="1"/>
          </p:cNvPicPr>
          <p:nvPr/>
        </p:nvPicPr>
        <p:blipFill>
          <a:blip r:embed="rId2" cstate="print"/>
          <a:stretch>
            <a:fillRect/>
          </a:stretch>
        </p:blipFill>
        <p:spPr>
          <a:xfrm>
            <a:off x="532093" y="2709758"/>
            <a:ext cx="175981" cy="225152"/>
          </a:xfrm>
          <a:prstGeom prst="rect">
            <a:avLst/>
          </a:prstGeom>
        </p:spPr>
      </p:pic>
      <p:pic>
        <p:nvPicPr>
          <p:cNvPr id="12" name="图片 11"/>
          <p:cNvPicPr>
            <a:picLocks noChangeAspect="1"/>
          </p:cNvPicPr>
          <p:nvPr/>
        </p:nvPicPr>
        <p:blipFill>
          <a:blip r:embed="rId2" cstate="print"/>
          <a:stretch>
            <a:fillRect/>
          </a:stretch>
        </p:blipFill>
        <p:spPr>
          <a:xfrm>
            <a:off x="532092" y="3674175"/>
            <a:ext cx="175981" cy="225152"/>
          </a:xfrm>
          <a:prstGeom prst="rect">
            <a:avLst/>
          </a:prstGeom>
        </p:spPr>
      </p:pic>
      <p:sp>
        <p:nvSpPr>
          <p:cNvPr id="13" name="内容占位符 2"/>
          <p:cNvSpPr txBox="1">
            <a:spLocks/>
          </p:cNvSpPr>
          <p:nvPr/>
        </p:nvSpPr>
        <p:spPr>
          <a:xfrm>
            <a:off x="608090" y="5347560"/>
            <a:ext cx="5904656" cy="1629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1800" dirty="0" smtClean="0">
                <a:solidFill>
                  <a:schemeClr val="tx1">
                    <a:lumMod val="75000"/>
                    <a:lumOff val="25000"/>
                  </a:schemeClr>
                </a:solidFill>
                <a:latin typeface="微软雅黑"/>
                <a:ea typeface="微软雅黑"/>
                <a:cs typeface="微软雅黑"/>
              </a:rPr>
              <a:t>这里是读书人的社区，是思想碰撞和交流的舞台。</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Font typeface="Arial" pitchFamily="34" charset="0"/>
              <a:buNone/>
            </a:pPr>
            <a:r>
              <a:rPr lang="en-US" altLang="zh-CN" sz="1800" dirty="0">
                <a:solidFill>
                  <a:schemeClr val="tx1">
                    <a:lumMod val="75000"/>
                    <a:lumOff val="25000"/>
                  </a:schemeClr>
                </a:solidFill>
                <a:latin typeface="微软雅黑"/>
                <a:ea typeface="微软雅黑"/>
                <a:cs typeface="微软雅黑"/>
              </a:rPr>
              <a:t> </a:t>
            </a:r>
            <a:r>
              <a:rPr lang="en-US" altLang="zh-CN" sz="1800" dirty="0" smtClean="0">
                <a:solidFill>
                  <a:schemeClr val="tx1">
                    <a:lumMod val="75000"/>
                    <a:lumOff val="25000"/>
                  </a:schemeClr>
                </a:solidFill>
                <a:latin typeface="微软雅黑"/>
                <a:ea typeface="微软雅黑"/>
                <a:cs typeface="微软雅黑"/>
              </a:rPr>
              <a:t>                       </a:t>
            </a:r>
            <a:r>
              <a:rPr lang="zh-CN" altLang="en-US" sz="1800" dirty="0" smtClean="0">
                <a:solidFill>
                  <a:schemeClr val="tx1">
                    <a:lumMod val="75000"/>
                    <a:lumOff val="25000"/>
                  </a:schemeClr>
                </a:solidFill>
                <a:latin typeface="微软雅黑"/>
                <a:ea typeface="微软雅黑"/>
                <a:cs typeface="微软雅黑"/>
              </a:rPr>
              <a:t>欢迎爱读书的你！</a:t>
            </a:r>
            <a:endParaRPr lang="en-US" altLang="zh-CN" sz="1800" dirty="0" smtClean="0">
              <a:solidFill>
                <a:schemeClr val="tx1">
                  <a:lumMod val="75000"/>
                  <a:lumOff val="25000"/>
                </a:schemeClr>
              </a:solidFill>
              <a:latin typeface="微软雅黑"/>
              <a:ea typeface="微软雅黑"/>
              <a:cs typeface="微软雅黑"/>
            </a:endParaRPr>
          </a:p>
          <a:p>
            <a:pPr marL="0" indent="0">
              <a:lnSpc>
                <a:spcPct val="150000"/>
              </a:lnSpc>
              <a:buFont typeface="Arial" pitchFamily="34" charset="0"/>
              <a:buNone/>
            </a:pPr>
            <a:endParaRPr lang="zh-CN" altLang="en-US" sz="1800" dirty="0">
              <a:solidFill>
                <a:schemeClr val="tx1">
                  <a:lumMod val="75000"/>
                  <a:lumOff val="25000"/>
                </a:schemeClr>
              </a:solidFill>
              <a:latin typeface="微软雅黑"/>
              <a:ea typeface="微软雅黑"/>
              <a:cs typeface="微软雅黑"/>
            </a:endParaRPr>
          </a:p>
        </p:txBody>
      </p:sp>
      <p:sp>
        <p:nvSpPr>
          <p:cNvPr id="14" name="矩形 13"/>
          <p:cNvSpPr/>
          <p:nvPr/>
        </p:nvSpPr>
        <p:spPr>
          <a:xfrm>
            <a:off x="608090" y="5851616"/>
            <a:ext cx="1736373" cy="461665"/>
          </a:xfrm>
          <a:prstGeom prst="rect">
            <a:avLst/>
          </a:prstGeom>
          <a:solidFill>
            <a:srgbClr val="FFFFFF"/>
          </a:solidFill>
        </p:spPr>
        <p:txBody>
          <a:bodyPr wrap="square">
            <a:spAutoFit/>
          </a:bodyPr>
          <a:lstStyle/>
          <a:p>
            <a:r>
              <a:rPr lang="zh-CN" altLang="en-US" sz="2400" b="1" dirty="0">
                <a:solidFill>
                  <a:srgbClr val="0070C0"/>
                </a:solidFill>
                <a:latin typeface="微软雅黑"/>
                <a:ea typeface="微软雅黑"/>
                <a:cs typeface="微软雅黑"/>
              </a:rPr>
              <a:t>樊登读书会</a:t>
            </a:r>
            <a:endParaRPr lang="zh-CN" altLang="en-US" dirty="0">
              <a:solidFill>
                <a:srgbClr val="0070C0"/>
              </a:solidFill>
            </a:endParaRPr>
          </a:p>
        </p:txBody>
      </p:sp>
      <p:cxnSp>
        <p:nvCxnSpPr>
          <p:cNvPr id="15" name="直接连接符 14"/>
          <p:cNvCxnSpPr/>
          <p:nvPr/>
        </p:nvCxnSpPr>
        <p:spPr>
          <a:xfrm flipH="1">
            <a:off x="4385687" y="4395307"/>
            <a:ext cx="2975211" cy="2647665"/>
          </a:xfrm>
          <a:prstGeom prst="line">
            <a:avLst/>
          </a:prstGeom>
          <a:ln w="152400" cmpd="tri">
            <a:solidFill>
              <a:srgbClr val="0070C0"/>
            </a:solidFill>
            <a:headEnd type="ova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H="1">
            <a:off x="6745020" y="2456596"/>
            <a:ext cx="3525693" cy="3166281"/>
          </a:xfrm>
          <a:prstGeom prst="line">
            <a:avLst/>
          </a:prstGeom>
          <a:ln w="50800" cmpd="dbl">
            <a:solidFill>
              <a:srgbClr val="0070C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H="1">
            <a:off x="6390702" y="3043813"/>
            <a:ext cx="3525693" cy="3166281"/>
          </a:xfrm>
          <a:prstGeom prst="line">
            <a:avLst/>
          </a:prstGeom>
          <a:ln w="50800" cmpd="dbl">
            <a:solidFill>
              <a:srgbClr val="0070C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18" name="直线连接符 8"/>
          <p:cNvCxnSpPr/>
          <p:nvPr/>
        </p:nvCxnSpPr>
        <p:spPr>
          <a:xfrm>
            <a:off x="2594162" y="6414318"/>
            <a:ext cx="3371188"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381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直角三角形 43"/>
          <p:cNvSpPr/>
          <p:nvPr/>
        </p:nvSpPr>
        <p:spPr>
          <a:xfrm flipV="1">
            <a:off x="5604125" y="-40944"/>
            <a:ext cx="3711365" cy="840750"/>
          </a:xfrm>
          <a:custGeom>
            <a:avLst/>
            <a:gdLst>
              <a:gd name="connsiteX0" fmla="*/ 0 w 3943247"/>
              <a:gd name="connsiteY0" fmla="*/ 267545 h 267545"/>
              <a:gd name="connsiteX1" fmla="*/ 0 w 3943247"/>
              <a:gd name="connsiteY1" fmla="*/ 0 h 267545"/>
              <a:gd name="connsiteX2" fmla="*/ 3943247 w 3943247"/>
              <a:gd name="connsiteY2" fmla="*/ 267545 h 267545"/>
              <a:gd name="connsiteX3" fmla="*/ 0 w 3943247"/>
              <a:gd name="connsiteY3" fmla="*/ 267545 h 267545"/>
              <a:gd name="connsiteX0" fmla="*/ 0 w 3943247"/>
              <a:gd name="connsiteY0" fmla="*/ 267545 h 267545"/>
              <a:gd name="connsiteX1" fmla="*/ 54591 w 3943247"/>
              <a:gd name="connsiteY1" fmla="*/ 0 h 267545"/>
              <a:gd name="connsiteX2" fmla="*/ 3943247 w 3943247"/>
              <a:gd name="connsiteY2" fmla="*/ 267545 h 267545"/>
              <a:gd name="connsiteX3" fmla="*/ 0 w 3943247"/>
              <a:gd name="connsiteY3" fmla="*/ 267545 h 267545"/>
              <a:gd name="connsiteX0" fmla="*/ 204716 w 3888656"/>
              <a:gd name="connsiteY0" fmla="*/ 240249 h 267545"/>
              <a:gd name="connsiteX1" fmla="*/ 0 w 3888656"/>
              <a:gd name="connsiteY1" fmla="*/ 0 h 267545"/>
              <a:gd name="connsiteX2" fmla="*/ 3888656 w 3888656"/>
              <a:gd name="connsiteY2" fmla="*/ 267545 h 267545"/>
              <a:gd name="connsiteX3" fmla="*/ 204716 w 3888656"/>
              <a:gd name="connsiteY3" fmla="*/ 240249 h 267545"/>
              <a:gd name="connsiteX0" fmla="*/ 204716 w 3888656"/>
              <a:gd name="connsiteY0" fmla="*/ 322136 h 322136"/>
              <a:gd name="connsiteX1" fmla="*/ 0 w 3888656"/>
              <a:gd name="connsiteY1" fmla="*/ 0 h 322136"/>
              <a:gd name="connsiteX2" fmla="*/ 3888656 w 3888656"/>
              <a:gd name="connsiteY2" fmla="*/ 267545 h 322136"/>
              <a:gd name="connsiteX3" fmla="*/ 204716 w 3888656"/>
              <a:gd name="connsiteY3" fmla="*/ 322136 h 322136"/>
              <a:gd name="connsiteX0" fmla="*/ 272955 w 3956895"/>
              <a:gd name="connsiteY0" fmla="*/ 308488 h 308488"/>
              <a:gd name="connsiteX1" fmla="*/ 0 w 3956895"/>
              <a:gd name="connsiteY1" fmla="*/ 0 h 308488"/>
              <a:gd name="connsiteX2" fmla="*/ 3956895 w 3956895"/>
              <a:gd name="connsiteY2" fmla="*/ 253897 h 308488"/>
              <a:gd name="connsiteX3" fmla="*/ 272955 w 3956895"/>
              <a:gd name="connsiteY3" fmla="*/ 308488 h 308488"/>
              <a:gd name="connsiteX0" fmla="*/ 204716 w 3888656"/>
              <a:gd name="connsiteY0" fmla="*/ 813455 h 813455"/>
              <a:gd name="connsiteX1" fmla="*/ 0 w 3888656"/>
              <a:gd name="connsiteY1" fmla="*/ 0 h 813455"/>
              <a:gd name="connsiteX2" fmla="*/ 3888656 w 3888656"/>
              <a:gd name="connsiteY2" fmla="*/ 758864 h 813455"/>
              <a:gd name="connsiteX3" fmla="*/ 204716 w 3888656"/>
              <a:gd name="connsiteY3" fmla="*/ 813455 h 813455"/>
              <a:gd name="connsiteX0" fmla="*/ 232012 w 3915952"/>
              <a:gd name="connsiteY0" fmla="*/ 881694 h 881694"/>
              <a:gd name="connsiteX1" fmla="*/ 0 w 3915952"/>
              <a:gd name="connsiteY1" fmla="*/ 0 h 881694"/>
              <a:gd name="connsiteX2" fmla="*/ 3915952 w 3915952"/>
              <a:gd name="connsiteY2" fmla="*/ 827103 h 881694"/>
              <a:gd name="connsiteX3" fmla="*/ 232012 w 3915952"/>
              <a:gd name="connsiteY3" fmla="*/ 881694 h 881694"/>
              <a:gd name="connsiteX0" fmla="*/ 204716 w 3888656"/>
              <a:gd name="connsiteY0" fmla="*/ 881694 h 881694"/>
              <a:gd name="connsiteX1" fmla="*/ 0 w 3888656"/>
              <a:gd name="connsiteY1" fmla="*/ 0 h 881694"/>
              <a:gd name="connsiteX2" fmla="*/ 3888656 w 3888656"/>
              <a:gd name="connsiteY2" fmla="*/ 827103 h 881694"/>
              <a:gd name="connsiteX3" fmla="*/ 204716 w 3888656"/>
              <a:gd name="connsiteY3" fmla="*/ 881694 h 881694"/>
              <a:gd name="connsiteX0" fmla="*/ 204716 w 3888656"/>
              <a:gd name="connsiteY0" fmla="*/ 840750 h 840750"/>
              <a:gd name="connsiteX1" fmla="*/ 0 w 3888656"/>
              <a:gd name="connsiteY1" fmla="*/ 0 h 840750"/>
              <a:gd name="connsiteX2" fmla="*/ 3888656 w 3888656"/>
              <a:gd name="connsiteY2" fmla="*/ 786159 h 840750"/>
              <a:gd name="connsiteX3" fmla="*/ 204716 w 3888656"/>
              <a:gd name="connsiteY3" fmla="*/ 840750 h 840750"/>
            </a:gdLst>
            <a:ahLst/>
            <a:cxnLst>
              <a:cxn ang="0">
                <a:pos x="connsiteX0" y="connsiteY0"/>
              </a:cxn>
              <a:cxn ang="0">
                <a:pos x="connsiteX1" y="connsiteY1"/>
              </a:cxn>
              <a:cxn ang="0">
                <a:pos x="connsiteX2" y="connsiteY2"/>
              </a:cxn>
              <a:cxn ang="0">
                <a:pos x="connsiteX3" y="connsiteY3"/>
              </a:cxn>
            </a:cxnLst>
            <a:rect l="l" t="t" r="r" b="b"/>
            <a:pathLst>
              <a:path w="3888656" h="840750">
                <a:moveTo>
                  <a:pt x="204716" y="840750"/>
                </a:moveTo>
                <a:lnTo>
                  <a:pt x="0" y="0"/>
                </a:lnTo>
                <a:lnTo>
                  <a:pt x="3888656" y="786159"/>
                </a:lnTo>
                <a:lnTo>
                  <a:pt x="204716" y="840750"/>
                </a:lnTo>
                <a:close/>
              </a:path>
            </a:pathLst>
          </a:custGeom>
          <a:solidFill>
            <a:srgbClr val="0070C0"/>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flipH="1">
            <a:off x="5604125" y="-12783"/>
            <a:ext cx="3742244" cy="6898944"/>
          </a:xfrm>
          <a:custGeom>
            <a:avLst/>
            <a:gdLst>
              <a:gd name="connsiteX0" fmla="*/ 0 w 2658794"/>
              <a:gd name="connsiteY0" fmla="*/ 0 h 6858000"/>
              <a:gd name="connsiteX1" fmla="*/ 2658794 w 2658794"/>
              <a:gd name="connsiteY1" fmla="*/ 0 h 6858000"/>
              <a:gd name="connsiteX2" fmla="*/ 2658794 w 2658794"/>
              <a:gd name="connsiteY2" fmla="*/ 6858000 h 6858000"/>
              <a:gd name="connsiteX3" fmla="*/ 0 w 2658794"/>
              <a:gd name="connsiteY3" fmla="*/ 6858000 h 6858000"/>
              <a:gd name="connsiteX4" fmla="*/ 0 w 2658794"/>
              <a:gd name="connsiteY4" fmla="*/ 0 h 6858000"/>
              <a:gd name="connsiteX0" fmla="*/ 0 w 3436717"/>
              <a:gd name="connsiteY0" fmla="*/ 0 h 6858000"/>
              <a:gd name="connsiteX1" fmla="*/ 3436717 w 3436717"/>
              <a:gd name="connsiteY1" fmla="*/ 0 h 6858000"/>
              <a:gd name="connsiteX2" fmla="*/ 2658794 w 3436717"/>
              <a:gd name="connsiteY2" fmla="*/ 6858000 h 6858000"/>
              <a:gd name="connsiteX3" fmla="*/ 0 w 3436717"/>
              <a:gd name="connsiteY3" fmla="*/ 6858000 h 6858000"/>
              <a:gd name="connsiteX4" fmla="*/ 0 w 3436717"/>
              <a:gd name="connsiteY4" fmla="*/ 0 h 6858000"/>
              <a:gd name="connsiteX0" fmla="*/ 0 w 3736968"/>
              <a:gd name="connsiteY0" fmla="*/ 0 h 6858000"/>
              <a:gd name="connsiteX1" fmla="*/ 3736968 w 3736968"/>
              <a:gd name="connsiteY1" fmla="*/ 13648 h 6858000"/>
              <a:gd name="connsiteX2" fmla="*/ 2658794 w 3736968"/>
              <a:gd name="connsiteY2" fmla="*/ 6858000 h 6858000"/>
              <a:gd name="connsiteX3" fmla="*/ 0 w 3736968"/>
              <a:gd name="connsiteY3" fmla="*/ 6858000 h 6858000"/>
              <a:gd name="connsiteX4" fmla="*/ 0 w 3736968"/>
              <a:gd name="connsiteY4" fmla="*/ 0 h 6858000"/>
              <a:gd name="connsiteX0" fmla="*/ 0 w 3791559"/>
              <a:gd name="connsiteY0" fmla="*/ 0 h 6858000"/>
              <a:gd name="connsiteX1" fmla="*/ 3791559 w 3791559"/>
              <a:gd name="connsiteY1" fmla="*/ 204717 h 6858000"/>
              <a:gd name="connsiteX2" fmla="*/ 2658794 w 3791559"/>
              <a:gd name="connsiteY2" fmla="*/ 6858000 h 6858000"/>
              <a:gd name="connsiteX3" fmla="*/ 0 w 3791559"/>
              <a:gd name="connsiteY3" fmla="*/ 6858000 h 6858000"/>
              <a:gd name="connsiteX4" fmla="*/ 0 w 3791559"/>
              <a:gd name="connsiteY4" fmla="*/ 0 h 6858000"/>
              <a:gd name="connsiteX0" fmla="*/ 0 w 3859797"/>
              <a:gd name="connsiteY0" fmla="*/ 0 h 6858000"/>
              <a:gd name="connsiteX1" fmla="*/ 3859797 w 3859797"/>
              <a:gd name="connsiteY1" fmla="*/ 218364 h 6858000"/>
              <a:gd name="connsiteX2" fmla="*/ 2658794 w 3859797"/>
              <a:gd name="connsiteY2" fmla="*/ 6858000 h 6858000"/>
              <a:gd name="connsiteX3" fmla="*/ 0 w 3859797"/>
              <a:gd name="connsiteY3" fmla="*/ 6858000 h 6858000"/>
              <a:gd name="connsiteX4" fmla="*/ 0 w 3859797"/>
              <a:gd name="connsiteY4" fmla="*/ 0 h 6858000"/>
              <a:gd name="connsiteX0" fmla="*/ 0 w 3805206"/>
              <a:gd name="connsiteY0" fmla="*/ 0 h 6858000"/>
              <a:gd name="connsiteX1" fmla="*/ 3805206 w 3805206"/>
              <a:gd name="connsiteY1" fmla="*/ 259307 h 6858000"/>
              <a:gd name="connsiteX2" fmla="*/ 2658794 w 3805206"/>
              <a:gd name="connsiteY2" fmla="*/ 6858000 h 6858000"/>
              <a:gd name="connsiteX3" fmla="*/ 0 w 3805206"/>
              <a:gd name="connsiteY3" fmla="*/ 6858000 h 6858000"/>
              <a:gd name="connsiteX4" fmla="*/ 0 w 3805206"/>
              <a:gd name="connsiteY4" fmla="*/ 0 h 6858000"/>
              <a:gd name="connsiteX0" fmla="*/ 0 w 3846149"/>
              <a:gd name="connsiteY0" fmla="*/ 0 h 6858000"/>
              <a:gd name="connsiteX1" fmla="*/ 3846149 w 3846149"/>
              <a:gd name="connsiteY1" fmla="*/ 259307 h 6858000"/>
              <a:gd name="connsiteX2" fmla="*/ 2658794 w 3846149"/>
              <a:gd name="connsiteY2" fmla="*/ 6858000 h 6858000"/>
              <a:gd name="connsiteX3" fmla="*/ 0 w 3846149"/>
              <a:gd name="connsiteY3" fmla="*/ 6858000 h 6858000"/>
              <a:gd name="connsiteX4" fmla="*/ 0 w 3846149"/>
              <a:gd name="connsiteY4" fmla="*/ 0 h 6858000"/>
              <a:gd name="connsiteX0" fmla="*/ 0 w 3777910"/>
              <a:gd name="connsiteY0" fmla="*/ 0 h 6858000"/>
              <a:gd name="connsiteX1" fmla="*/ 3777910 w 3777910"/>
              <a:gd name="connsiteY1" fmla="*/ 777922 h 6858000"/>
              <a:gd name="connsiteX2" fmla="*/ 2658794 w 3777910"/>
              <a:gd name="connsiteY2" fmla="*/ 6858000 h 6858000"/>
              <a:gd name="connsiteX3" fmla="*/ 0 w 3777910"/>
              <a:gd name="connsiteY3" fmla="*/ 6858000 h 6858000"/>
              <a:gd name="connsiteX4" fmla="*/ 0 w 3777910"/>
              <a:gd name="connsiteY4" fmla="*/ 0 h 6858000"/>
              <a:gd name="connsiteX0" fmla="*/ 0 w 3982627"/>
              <a:gd name="connsiteY0" fmla="*/ 0 h 6898944"/>
              <a:gd name="connsiteX1" fmla="*/ 3982627 w 3982627"/>
              <a:gd name="connsiteY1" fmla="*/ 818866 h 6898944"/>
              <a:gd name="connsiteX2" fmla="*/ 2863511 w 3982627"/>
              <a:gd name="connsiteY2" fmla="*/ 6898944 h 6898944"/>
              <a:gd name="connsiteX3" fmla="*/ 204717 w 3982627"/>
              <a:gd name="connsiteY3" fmla="*/ 6898944 h 6898944"/>
              <a:gd name="connsiteX4" fmla="*/ 0 w 3982627"/>
              <a:gd name="connsiteY4" fmla="*/ 0 h 6898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2627" h="6898944">
                <a:moveTo>
                  <a:pt x="0" y="0"/>
                </a:moveTo>
                <a:lnTo>
                  <a:pt x="3982627" y="818866"/>
                </a:lnTo>
                <a:lnTo>
                  <a:pt x="2863511" y="6898944"/>
                </a:lnTo>
                <a:lnTo>
                  <a:pt x="204717" y="6898944"/>
                </a:lnTo>
                <a:lnTo>
                  <a:pt x="0" y="0"/>
                </a:lnTo>
                <a:close/>
              </a:path>
            </a:pathLst>
          </a:custGeom>
          <a:solidFill>
            <a:schemeClr val="accent5">
              <a:lumMod val="60000"/>
              <a:lumOff val="40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7859061" y="5509879"/>
            <a:ext cx="2208628" cy="2215991"/>
          </a:xfrm>
          <a:prstGeom prst="rect">
            <a:avLst/>
          </a:prstGeom>
          <a:noFill/>
        </p:spPr>
        <p:txBody>
          <a:bodyPr wrap="square" rtlCol="0">
            <a:spAutoFit/>
          </a:bodyPr>
          <a:lstStyle/>
          <a:p>
            <a:r>
              <a:rPr lang="zh-CN" altLang="en-US" sz="13800" dirty="0" smtClean="0">
                <a:solidFill>
                  <a:schemeClr val="bg1">
                    <a:lumMod val="85000"/>
                  </a:schemeClr>
                </a:solidFill>
                <a:latin typeface="华康雅宋体W9(P)" panose="02020900000000000000" pitchFamily="18" charset="-122"/>
                <a:ea typeface="华康雅宋体W9(P)" panose="02020900000000000000" pitchFamily="18" charset="-122"/>
              </a:rPr>
              <a:t>”</a:t>
            </a:r>
            <a:endParaRPr lang="zh-CN" altLang="en-US" sz="13800" dirty="0">
              <a:solidFill>
                <a:schemeClr val="bg1">
                  <a:lumMod val="85000"/>
                </a:schemeClr>
              </a:solidFill>
              <a:latin typeface="华康雅宋体W9(P)" panose="02020900000000000000" pitchFamily="18" charset="-122"/>
              <a:ea typeface="华康雅宋体W9(P)" panose="02020900000000000000" pitchFamily="18" charset="-122"/>
            </a:endParaRPr>
          </a:p>
        </p:txBody>
      </p:sp>
      <p:cxnSp>
        <p:nvCxnSpPr>
          <p:cNvPr id="22" name="直接连接符 21"/>
          <p:cNvCxnSpPr/>
          <p:nvPr/>
        </p:nvCxnSpPr>
        <p:spPr>
          <a:xfrm flipH="1">
            <a:off x="403819" y="799806"/>
            <a:ext cx="3133708" cy="60752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H="1" flipV="1">
            <a:off x="-109183" y="3916907"/>
            <a:ext cx="2214821" cy="294109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a:stCxn id="9" idx="0"/>
          </p:cNvCxnSpPr>
          <p:nvPr/>
        </p:nvCxnSpPr>
        <p:spPr>
          <a:xfrm flipH="1">
            <a:off x="7976561" y="-12783"/>
            <a:ext cx="1369808" cy="70285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1" y="398031"/>
            <a:ext cx="2482623" cy="3439402"/>
          </a:xfrm>
          <a:prstGeom prst="rect">
            <a:avLst/>
          </a:prstGeom>
        </p:spPr>
      </p:pic>
      <p:sp>
        <p:nvSpPr>
          <p:cNvPr id="12" name="内容占位符 2"/>
          <p:cNvSpPr txBox="1">
            <a:spLocks/>
          </p:cNvSpPr>
          <p:nvPr/>
        </p:nvSpPr>
        <p:spPr>
          <a:xfrm>
            <a:off x="695174" y="4391350"/>
            <a:ext cx="5904656" cy="162937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 typeface="Arial" pitchFamily="34" charset="0"/>
              <a:buNone/>
            </a:pPr>
            <a:r>
              <a:rPr lang="zh-CN" altLang="en-US" sz="2000" dirty="0" smtClean="0">
                <a:solidFill>
                  <a:schemeClr val="tx1">
                    <a:lumMod val="75000"/>
                    <a:lumOff val="25000"/>
                  </a:schemeClr>
                </a:solidFill>
                <a:latin typeface="微软雅黑"/>
                <a:ea typeface="微软雅黑"/>
                <a:cs typeface="微软雅黑"/>
              </a:rPr>
              <a:t>如果您觉得有所收获，欢迎邀请您的朋友</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Font typeface="Arial" pitchFamily="34" charset="0"/>
              <a:buNone/>
            </a:pPr>
            <a:r>
              <a:rPr lang="zh-CN" altLang="en-US" sz="2000" dirty="0" smtClean="0">
                <a:solidFill>
                  <a:schemeClr val="tx1">
                    <a:lumMod val="75000"/>
                    <a:lumOff val="25000"/>
                  </a:schemeClr>
                </a:solidFill>
                <a:latin typeface="微软雅黑"/>
                <a:ea typeface="微软雅黑"/>
                <a:cs typeface="微软雅黑"/>
              </a:rPr>
              <a:t>加入                   </a:t>
            </a:r>
            <a:r>
              <a:rPr lang="zh-CN" altLang="en-US" sz="2000" dirty="0">
                <a:solidFill>
                  <a:schemeClr val="tx1">
                    <a:lumMod val="75000"/>
                    <a:lumOff val="25000"/>
                  </a:schemeClr>
                </a:solidFill>
                <a:latin typeface="微软雅黑"/>
                <a:ea typeface="微软雅黑"/>
                <a:cs typeface="微软雅黑"/>
              </a:rPr>
              <a:t> </a:t>
            </a:r>
            <a:r>
              <a:rPr lang="zh-CN" altLang="en-US" sz="2000" dirty="0" smtClean="0">
                <a:solidFill>
                  <a:schemeClr val="tx1">
                    <a:lumMod val="75000"/>
                    <a:lumOff val="25000"/>
                  </a:schemeClr>
                </a:solidFill>
                <a:latin typeface="微软雅黑"/>
                <a:ea typeface="微软雅黑"/>
                <a:cs typeface="微软雅黑"/>
              </a:rPr>
              <a:t>   ，共同分享读书的喜悦！</a:t>
            </a:r>
            <a:endParaRPr lang="zh-CN" altLang="en-US" sz="1800" dirty="0">
              <a:solidFill>
                <a:schemeClr val="tx1">
                  <a:lumMod val="75000"/>
                  <a:lumOff val="25000"/>
                </a:schemeClr>
              </a:solidFill>
              <a:latin typeface="微软雅黑"/>
              <a:ea typeface="微软雅黑"/>
              <a:cs typeface="微软雅黑"/>
            </a:endParaRPr>
          </a:p>
        </p:txBody>
      </p:sp>
      <p:cxnSp>
        <p:nvCxnSpPr>
          <p:cNvPr id="13" name="直线连接符 8"/>
          <p:cNvCxnSpPr/>
          <p:nvPr/>
        </p:nvCxnSpPr>
        <p:spPr>
          <a:xfrm>
            <a:off x="2855414" y="5543478"/>
            <a:ext cx="3371188" cy="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矩形 13"/>
          <p:cNvSpPr/>
          <p:nvPr/>
        </p:nvSpPr>
        <p:spPr>
          <a:xfrm>
            <a:off x="1301831" y="4995026"/>
            <a:ext cx="1736373" cy="461665"/>
          </a:xfrm>
          <a:prstGeom prst="rect">
            <a:avLst/>
          </a:prstGeom>
          <a:solidFill>
            <a:srgbClr val="FFFFFF"/>
          </a:solidFill>
        </p:spPr>
        <p:txBody>
          <a:bodyPr wrap="none">
            <a:spAutoFit/>
          </a:bodyPr>
          <a:lstStyle/>
          <a:p>
            <a:r>
              <a:rPr lang="zh-CN" altLang="en-US" sz="2400" b="1" dirty="0">
                <a:solidFill>
                  <a:srgbClr val="0070C0"/>
                </a:solidFill>
                <a:latin typeface="微软雅黑"/>
                <a:ea typeface="微软雅黑"/>
                <a:cs typeface="微软雅黑"/>
              </a:rPr>
              <a:t>樊登读书会</a:t>
            </a:r>
            <a:endParaRPr lang="zh-CN" altLang="en-US" dirty="0">
              <a:solidFill>
                <a:srgbClr val="0070C0"/>
              </a:solidFill>
            </a:endParaRPr>
          </a:p>
        </p:txBody>
      </p:sp>
    </p:spTree>
    <p:extLst>
      <p:ext uri="{BB962C8B-B14F-4D97-AF65-F5344CB8AC3E}">
        <p14:creationId xmlns:p14="http://schemas.microsoft.com/office/powerpoint/2010/main" val="40683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4"/>
                                        </p:tgtEl>
                                      </p:cBhvr>
                                    </p:animEffect>
                                    <p:animScale>
                                      <p:cBhvr>
                                        <p:cTn id="7"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0" y="0"/>
            <a:ext cx="9144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343617" y="2176168"/>
            <a:ext cx="4572032" cy="23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Picture 2" descr="G:\孑子 朋友们\田君琦\樊登读书会\樊登读书会二维码.jpg"/>
          <p:cNvPicPr>
            <a:picLocks noChangeAspect="1" noChangeArrowheads="1"/>
          </p:cNvPicPr>
          <p:nvPr/>
        </p:nvPicPr>
        <p:blipFill>
          <a:blip r:embed="rId2"/>
          <a:srcRect/>
          <a:stretch>
            <a:fillRect/>
          </a:stretch>
        </p:blipFill>
        <p:spPr bwMode="auto">
          <a:xfrm>
            <a:off x="4495645" y="2176167"/>
            <a:ext cx="2357454" cy="2330689"/>
          </a:xfrm>
          <a:prstGeom prst="rect">
            <a:avLst/>
          </a:prstGeom>
          <a:noFill/>
        </p:spPr>
      </p:pic>
      <p:pic>
        <p:nvPicPr>
          <p:cNvPr id="14" name="图片 13" descr="logo-37.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7362" y="2276608"/>
            <a:ext cx="2431484" cy="1918787"/>
          </a:xfrm>
          <a:prstGeom prst="rect">
            <a:avLst/>
          </a:prstGeom>
        </p:spPr>
      </p:pic>
      <p:sp>
        <p:nvSpPr>
          <p:cNvPr id="6" name="文本框 1"/>
          <p:cNvSpPr txBox="1"/>
          <p:nvPr/>
        </p:nvSpPr>
        <p:spPr>
          <a:xfrm>
            <a:off x="2864571" y="5333146"/>
            <a:ext cx="3539752" cy="400110"/>
          </a:xfrm>
          <a:prstGeom prst="rect">
            <a:avLst/>
          </a:prstGeom>
          <a:noFill/>
        </p:spPr>
        <p:txBody>
          <a:bodyPr wrap="none" rtlCol="0">
            <a:spAutoFit/>
          </a:body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7" name="文本框 2"/>
          <p:cNvSpPr txBox="1"/>
          <p:nvPr/>
        </p:nvSpPr>
        <p:spPr>
          <a:xfrm>
            <a:off x="3421140" y="5818014"/>
            <a:ext cx="2236510" cy="707886"/>
          </a:xfrm>
          <a:prstGeom prst="rect">
            <a:avLst/>
          </a:prstGeom>
          <a:noFill/>
        </p:spPr>
        <p:txBody>
          <a:bodyPr wrap="none" rtlCol="0">
            <a:spAutoFit/>
          </a:body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extLst>
      <p:ext uri="{BB962C8B-B14F-4D97-AF65-F5344CB8AC3E}">
        <p14:creationId xmlns:p14="http://schemas.microsoft.com/office/powerpoint/2010/main" val="35390903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07324" y="552184"/>
            <a:ext cx="5800299" cy="1200329"/>
          </a:xfrm>
          <a:prstGeom prst="rect">
            <a:avLst/>
          </a:prstGeom>
          <a:noFill/>
        </p:spPr>
        <p:txBody>
          <a:bodyPr wrap="square" rtlCol="0">
            <a:spAutoFit/>
          </a:bodyPr>
          <a:lstStyle/>
          <a:p>
            <a:r>
              <a:rPr lang="zh-CN" altLang="en-US" sz="7200" dirty="0">
                <a:solidFill>
                  <a:srgbClr val="0070C0"/>
                </a:solidFill>
                <a:latin typeface="微软雅黑" panose="020B0503020204020204" pitchFamily="34" charset="-122"/>
                <a:ea typeface="微软雅黑" panose="020B0503020204020204" pitchFamily="34" charset="-122"/>
              </a:rPr>
              <a:t>我的读书</a:t>
            </a:r>
            <a:r>
              <a:rPr lang="zh-CN" altLang="en-US" sz="7200" dirty="0" smtClean="0">
                <a:solidFill>
                  <a:srgbClr val="0070C0"/>
                </a:solidFill>
                <a:latin typeface="微软雅黑" panose="020B0503020204020204" pitchFamily="34" charset="-122"/>
                <a:ea typeface="微软雅黑" panose="020B0503020204020204" pitchFamily="34" charset="-122"/>
              </a:rPr>
              <a:t>心得</a:t>
            </a:r>
            <a:endParaRPr lang="zh-CN" altLang="en-US" sz="4000" dirty="0">
              <a:solidFill>
                <a:schemeClr val="bg1">
                  <a:lumMod val="65000"/>
                </a:schemeClr>
              </a:solidFill>
              <a:latin typeface="华康雅宋体W9" panose="02020909000000000000" pitchFamily="49" charset="-122"/>
              <a:ea typeface="华康雅宋体W9" panose="02020909000000000000" pitchFamily="49" charset="-122"/>
            </a:endParaRPr>
          </a:p>
        </p:txBody>
      </p:sp>
      <p:cxnSp>
        <p:nvCxnSpPr>
          <p:cNvPr id="5" name="直接连接符 4"/>
          <p:cNvCxnSpPr/>
          <p:nvPr/>
        </p:nvCxnSpPr>
        <p:spPr>
          <a:xfrm flipH="1">
            <a:off x="3848669" y="4395307"/>
            <a:ext cx="2975211" cy="2647665"/>
          </a:xfrm>
          <a:prstGeom prst="line">
            <a:avLst/>
          </a:prstGeom>
          <a:ln w="152400" cmpd="tri">
            <a:solidFill>
              <a:srgbClr val="0070C0"/>
            </a:solidFill>
            <a:headEnd type="ova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6208002" y="2456596"/>
            <a:ext cx="3525693" cy="3166281"/>
          </a:xfrm>
          <a:prstGeom prst="line">
            <a:avLst/>
          </a:prstGeom>
          <a:ln w="50800" cmpd="dbl">
            <a:solidFill>
              <a:srgbClr val="0070C0"/>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flipH="1">
            <a:off x="5853684" y="3043813"/>
            <a:ext cx="3525693" cy="3166281"/>
          </a:xfrm>
          <a:prstGeom prst="line">
            <a:avLst/>
          </a:prstGeom>
          <a:ln w="50800" cmpd="dbl">
            <a:solidFill>
              <a:srgbClr val="0070C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 name="内容占位符 2"/>
          <p:cNvSpPr>
            <a:spLocks noGrp="1"/>
          </p:cNvSpPr>
          <p:nvPr>
            <p:ph idx="1"/>
          </p:nvPr>
        </p:nvSpPr>
        <p:spPr>
          <a:xfrm>
            <a:off x="467655" y="1666867"/>
            <a:ext cx="5703420" cy="3853604"/>
          </a:xfrm>
        </p:spPr>
        <p:txBody>
          <a:bodyPr>
            <a:noAutofit/>
          </a:bodyPr>
          <a:lstStyle/>
          <a:p>
            <a:pPr>
              <a:lnSpc>
                <a:spcPts val="2400"/>
              </a:lnSpc>
              <a:buNone/>
            </a:pPr>
            <a:r>
              <a:rPr lang="zh-CN" altLang="en-US" sz="2000" dirty="0" smtClean="0">
                <a:solidFill>
                  <a:schemeClr val="bg1">
                    <a:lumMod val="50000"/>
                  </a:schemeClr>
                </a:solidFill>
                <a:latin typeface="微软雅黑" panose="020B0503020204020204" pitchFamily="34" charset="-122"/>
                <a:ea typeface="微软雅黑" panose="020B0503020204020204" pitchFamily="34" charset="-122"/>
              </a:rPr>
              <a:t>   如果稀里糊涂地当了爸爸妈妈，面对孩子带来的种种问题一定会束手无策。凭借本能，我们可能会发脾气，可能会纵容，可能会不理他。但从专业的角度讲，这都是错误的作法，会给孩子带来很大的伤害。很多人为了做一份工作会去学习、读书、考研。但其实人生中哪一份工作会比做父母更重要呢？不学习一下就瞎当父母，风险很大的。这本书我无意中得来，看完后觉得是我人生中最幸运的一本书。我原以为这是一本关于如何和孩子玩耍的书，而原来这是一本心理学的书，教给我们一个叫做“情感引导”的方法。真的很神奇！</a:t>
            </a:r>
            <a:endParaRPr lang="zh-CN" altLang="en-US" sz="2000" dirty="0">
              <a:solidFill>
                <a:schemeClr val="bg1">
                  <a:lumMod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63221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41442" y="2129047"/>
            <a:ext cx="7758755" cy="3506987"/>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600501" y="354842"/>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1040911" y="736358"/>
            <a:ext cx="8284192" cy="769441"/>
          </a:xfrm>
          <a:prstGeom prst="rect">
            <a:avLst/>
          </a:prstGeom>
          <a:noFill/>
        </p:spPr>
        <p:txBody>
          <a:bodyPr wrap="square" rtlCol="0">
            <a:spAutoFit/>
          </a:bodyPr>
          <a:lstStyle/>
          <a:p>
            <a:r>
              <a:rPr lang="zh-CN" altLang="en-US" sz="4400" dirty="0" smtClean="0">
                <a:solidFill>
                  <a:srgbClr val="0070C0"/>
                </a:solidFill>
                <a:latin typeface="微软雅黑" panose="020B0503020204020204" pitchFamily="34" charset="-122"/>
                <a:ea typeface="微软雅黑" panose="020B0503020204020204" pitchFamily="34" charset="-122"/>
              </a:rPr>
              <a:t>什么</a:t>
            </a:r>
            <a:r>
              <a:rPr lang="zh-CN" altLang="en-US" sz="4400" dirty="0">
                <a:solidFill>
                  <a:srgbClr val="0070C0"/>
                </a:solidFill>
                <a:latin typeface="微软雅黑" panose="020B0503020204020204" pitchFamily="34" charset="-122"/>
                <a:ea typeface="微软雅黑" panose="020B0503020204020204" pitchFamily="34" charset="-122"/>
              </a:rPr>
              <a:t>是情感引导？</a:t>
            </a:r>
          </a:p>
        </p:txBody>
      </p:sp>
      <p:cxnSp>
        <p:nvCxnSpPr>
          <p:cNvPr id="12" name="直接连接符 11"/>
          <p:cNvCxnSpPr/>
          <p:nvPr/>
        </p:nvCxnSpPr>
        <p:spPr>
          <a:xfrm>
            <a:off x="506994" y="1505799"/>
            <a:ext cx="1126070" cy="535220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1245111" y="2155192"/>
            <a:ext cx="6822888" cy="2973122"/>
          </a:xfrm>
          <a:prstGeom prst="rect">
            <a:avLst/>
          </a:prstGeom>
          <a:noFill/>
        </p:spPr>
        <p:txBody>
          <a:bodyPr wrap="square" rtlCol="0">
            <a:spAutoFit/>
          </a:bodyPr>
          <a:lstStyle/>
          <a:p>
            <a:pPr>
              <a:lnSpc>
                <a:spcPct val="140000"/>
              </a:lnSpc>
            </a:pPr>
            <a:r>
              <a:rPr lang="zh-CN" altLang="en-US" sz="2400" b="1" dirty="0" smtClean="0">
                <a:solidFill>
                  <a:schemeClr val="bg1">
                    <a:lumMod val="50000"/>
                  </a:schemeClr>
                </a:solidFill>
                <a:latin typeface="微软雅黑" panose="020B0503020204020204" pitchFamily="34" charset="-122"/>
                <a:ea typeface="微软雅黑" panose="020B0503020204020204" pitchFamily="34" charset="-122"/>
              </a:rPr>
              <a:t>情感</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引导就是向孩子传授情感规则，让他们知道如何辨认情感并且以恰当的方式来表达。</a:t>
            </a:r>
          </a:p>
          <a:p>
            <a:endParaRPr lang="en-US" altLang="zh-CN" sz="2000" dirty="0" smtClean="0">
              <a:solidFill>
                <a:srgbClr val="0070C0"/>
              </a:solidFill>
              <a:latin typeface="微软雅黑" panose="020B0503020204020204" pitchFamily="34" charset="-122"/>
              <a:ea typeface="微软雅黑" panose="020B0503020204020204" pitchFamily="34" charset="-122"/>
            </a:endParaRPr>
          </a:p>
          <a:p>
            <a:r>
              <a:rPr lang="zh-CN" altLang="en-US" sz="2000" dirty="0" smtClean="0">
                <a:solidFill>
                  <a:srgbClr val="0070C0"/>
                </a:solidFill>
                <a:latin typeface="微软雅黑" panose="020B0503020204020204" pitchFamily="34" charset="-122"/>
                <a:ea typeface="微软雅黑" panose="020B0503020204020204" pitchFamily="34" charset="-122"/>
              </a:rPr>
              <a:t>我</a:t>
            </a:r>
            <a:r>
              <a:rPr lang="zh-CN" altLang="en-US" sz="2000" dirty="0">
                <a:solidFill>
                  <a:srgbClr val="0070C0"/>
                </a:solidFill>
                <a:latin typeface="微软雅黑" panose="020B0503020204020204" pitchFamily="34" charset="-122"/>
                <a:ea typeface="微软雅黑" panose="020B0503020204020204" pitchFamily="34" charset="-122"/>
              </a:rPr>
              <a:t>的解读：孩子哭闹、吵嚷、冷暴力对待你，最主要的原因是他从小没有学会用正确的方法表达和处理自己的情感，可能父母也不会。情感引导是在孩子表现出情绪的时候准确的教会他这种情绪叫做什么，我们可以怎么做。</a:t>
            </a:r>
            <a:endParaRPr lang="en-US" altLang="zh-CN" sz="2000" dirty="0">
              <a:solidFill>
                <a:srgbClr val="0070C0"/>
              </a:solidFill>
              <a:latin typeface="微软雅黑" panose="020B0503020204020204" pitchFamily="34" charset="-122"/>
              <a:ea typeface="微软雅黑" panose="020B0503020204020204" pitchFamily="34" charset="-122"/>
            </a:endParaRPr>
          </a:p>
          <a:p>
            <a:r>
              <a:rPr lang="zh-CN" altLang="en-US" sz="2000" dirty="0">
                <a:solidFill>
                  <a:srgbClr val="0070C0"/>
                </a:solidFill>
                <a:latin typeface="微软雅黑" panose="020B0503020204020204" pitchFamily="34" charset="-122"/>
                <a:ea typeface="微软雅黑" panose="020B0503020204020204" pitchFamily="34" charset="-122"/>
              </a:rPr>
              <a:t>接下来我们会通过大量实例帮助大家学会情感引导</a:t>
            </a:r>
            <a:r>
              <a:rPr lang="zh-CN" altLang="en-US" sz="2000" dirty="0" smtClean="0">
                <a:solidFill>
                  <a:srgbClr val="0070C0"/>
                </a:solidFill>
                <a:latin typeface="微软雅黑" panose="020B0503020204020204" pitchFamily="34" charset="-122"/>
                <a:ea typeface="微软雅黑" panose="020B0503020204020204" pitchFamily="34" charset="-122"/>
              </a:rPr>
              <a:t>。</a:t>
            </a:r>
            <a:endParaRPr lang="zh-CN" altLang="en-US" sz="2000" dirty="0">
              <a:solidFill>
                <a:srgbClr val="0070C0"/>
              </a:solidFill>
              <a:latin typeface="微软雅黑" panose="020B0503020204020204" pitchFamily="34" charset="-122"/>
              <a:ea typeface="微软雅黑" panose="020B0503020204020204" pitchFamily="34" charset="-122"/>
            </a:endParaRPr>
          </a:p>
        </p:txBody>
      </p:sp>
      <p:sp>
        <p:nvSpPr>
          <p:cNvPr id="7" name="椭圆 6"/>
          <p:cNvSpPr/>
          <p:nvPr/>
        </p:nvSpPr>
        <p:spPr>
          <a:xfrm>
            <a:off x="-206703" y="582713"/>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1376203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9"/>
          <p:cNvSpPr/>
          <p:nvPr/>
        </p:nvSpPr>
        <p:spPr>
          <a:xfrm flipV="1">
            <a:off x="295564" y="2252110"/>
            <a:ext cx="8848436" cy="4490434"/>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06852 w 8451223"/>
              <a:gd name="connsiteY3" fmla="*/ 1968690 h 2009633"/>
              <a:gd name="connsiteX4" fmla="*/ 0 w 8451223"/>
              <a:gd name="connsiteY4" fmla="*/ 0 h 2009633"/>
              <a:gd name="connsiteX0" fmla="*/ 0 w 8376894"/>
              <a:gd name="connsiteY0" fmla="*/ 0 h 2023281"/>
              <a:gd name="connsiteX1" fmla="*/ 8376894 w 8376894"/>
              <a:gd name="connsiteY1" fmla="*/ 13649 h 2023281"/>
              <a:gd name="connsiteX2" fmla="*/ 8376894 w 8376894"/>
              <a:gd name="connsiteY2" fmla="*/ 2023281 h 2023281"/>
              <a:gd name="connsiteX3" fmla="*/ 632523 w 8376894"/>
              <a:gd name="connsiteY3" fmla="*/ 1982338 h 2023281"/>
              <a:gd name="connsiteX4" fmla="*/ 0 w 8376894"/>
              <a:gd name="connsiteY4" fmla="*/ 0 h 2023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6894" h="2023281">
                <a:moveTo>
                  <a:pt x="0" y="0"/>
                </a:moveTo>
                <a:lnTo>
                  <a:pt x="8376894" y="13649"/>
                </a:lnTo>
                <a:lnTo>
                  <a:pt x="8376894" y="2023281"/>
                </a:lnTo>
                <a:lnTo>
                  <a:pt x="632523" y="1982338"/>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rotWithShape="1">
          <a:blip r:embed="rId2"/>
          <a:srcRect l="45046" r="-1"/>
          <a:stretch/>
        </p:blipFill>
        <p:spPr>
          <a:xfrm rot="610034">
            <a:off x="1150144" y="572810"/>
            <a:ext cx="861030" cy="1572904"/>
          </a:xfrm>
          <a:prstGeom prst="rect">
            <a:avLst/>
          </a:prstGeom>
          <a:effectLst>
            <a:outerShdw blurRad="50800" dist="38100" algn="l" rotWithShape="0">
              <a:prstClr val="black">
                <a:alpha val="40000"/>
              </a:prstClr>
            </a:outerShdw>
          </a:effectLst>
        </p:spPr>
      </p:pic>
      <p:sp>
        <p:nvSpPr>
          <p:cNvPr id="4" name="文本框 3"/>
          <p:cNvSpPr txBox="1"/>
          <p:nvPr/>
        </p:nvSpPr>
        <p:spPr>
          <a:xfrm>
            <a:off x="2073096" y="1071738"/>
            <a:ext cx="6599850"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父母管教孩子的常见误区</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flipH="1">
            <a:off x="181077" y="-73891"/>
            <a:ext cx="1179013" cy="713509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999876" y="2259784"/>
            <a:ext cx="7673070" cy="4142673"/>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控制型父母</a:t>
            </a:r>
          </a:p>
          <a:p>
            <a:pPr>
              <a:lnSpc>
                <a:spcPct val="140000"/>
              </a:lnSpc>
            </a:pP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都</a:t>
            </a:r>
            <a:r>
              <a:rPr lang="zh-CN" altLang="en-US" sz="2000" dirty="0">
                <a:solidFill>
                  <a:srgbClr val="0070C0"/>
                </a:solidFill>
                <a:latin typeface="微软雅黑" panose="020B0503020204020204" pitchFamily="34" charset="-122"/>
                <a:ea typeface="微软雅黑" panose="020B0503020204020204" pitchFamily="34" charset="-122"/>
              </a:rPr>
              <a:t>给我停下来！不许乱跑！再捣乱就别想看电视！</a:t>
            </a:r>
          </a:p>
          <a:p>
            <a:pPr>
              <a:lnSpc>
                <a:spcPct val="140000"/>
              </a:lnSpc>
            </a:pP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命令</a:t>
            </a:r>
            <a:r>
              <a:rPr lang="zh-CN" altLang="en-US" sz="2000" dirty="0">
                <a:solidFill>
                  <a:srgbClr val="0070C0"/>
                </a:solidFill>
                <a:latin typeface="微软雅黑" panose="020B0503020204020204" pitchFamily="34" charset="-122"/>
                <a:ea typeface="微软雅黑" panose="020B0503020204020204" pitchFamily="34" charset="-122"/>
              </a:rPr>
              <a:t>和威胁是控制型的典型表现</a:t>
            </a:r>
          </a:p>
          <a:p>
            <a:pPr>
              <a:lnSpc>
                <a:spcPct val="140000"/>
              </a:lnSpc>
            </a:pP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这样</a:t>
            </a:r>
            <a:r>
              <a:rPr lang="zh-CN" altLang="en-US" sz="2000" dirty="0">
                <a:solidFill>
                  <a:srgbClr val="0070C0"/>
                </a:solidFill>
                <a:latin typeface="微软雅黑" panose="020B0503020204020204" pitchFamily="34" charset="-122"/>
                <a:ea typeface="微软雅黑" panose="020B0503020204020204" pitchFamily="34" charset="-122"/>
              </a:rPr>
              <a:t>不会让孩子有责任感，孩子长大后会更容易放纵自己</a:t>
            </a:r>
          </a:p>
          <a:p>
            <a:pPr marL="342900" indent="-342900">
              <a:lnSpc>
                <a:spcPct val="140000"/>
              </a:lnSpc>
              <a:buFont typeface="Wingdings" panose="05000000000000000000" pitchFamily="2" charset="2"/>
              <a:buChar char="l"/>
            </a:pP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放任型父母</a:t>
            </a:r>
          </a:p>
          <a:p>
            <a:pPr>
              <a:lnSpc>
                <a:spcPct val="140000"/>
              </a:lnSpc>
            </a:pP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不理</a:t>
            </a:r>
            <a:r>
              <a:rPr lang="zh-CN" altLang="en-US" sz="2000" dirty="0">
                <a:solidFill>
                  <a:srgbClr val="0070C0"/>
                </a:solidFill>
                <a:latin typeface="微软雅黑" panose="020B0503020204020204" pitchFamily="34" charset="-122"/>
                <a:ea typeface="微软雅黑" panose="020B0503020204020204" pitchFamily="34" charset="-122"/>
              </a:rPr>
              <a:t>他，我没办法，小孩子闹一闹没关系的</a:t>
            </a:r>
          </a:p>
          <a:p>
            <a:pPr>
              <a:lnSpc>
                <a:spcPct val="140000"/>
              </a:lnSpc>
            </a:pP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孩子</a:t>
            </a:r>
            <a:r>
              <a:rPr lang="zh-CN" altLang="en-US" sz="2000" dirty="0">
                <a:solidFill>
                  <a:srgbClr val="0070C0"/>
                </a:solidFill>
                <a:latin typeface="微软雅黑" panose="020B0503020204020204" pitchFamily="34" charset="-122"/>
                <a:ea typeface="微软雅黑" panose="020B0503020204020204" pitchFamily="34" charset="-122"/>
              </a:rPr>
              <a:t>学不会应有的社会规则</a:t>
            </a:r>
          </a:p>
          <a:p>
            <a:pPr>
              <a:lnSpc>
                <a:spcPct val="140000"/>
              </a:lnSpc>
            </a:pP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孩子</a:t>
            </a:r>
            <a:r>
              <a:rPr lang="zh-CN" altLang="en-US" sz="2000" dirty="0">
                <a:solidFill>
                  <a:srgbClr val="0070C0"/>
                </a:solidFill>
                <a:latin typeface="微软雅黑" panose="020B0503020204020204" pitchFamily="34" charset="-122"/>
                <a:ea typeface="微软雅黑" panose="020B0503020204020204" pitchFamily="34" charset="-122"/>
              </a:rPr>
              <a:t>长大会缺乏约束和规矩，没有群体归属感，更容易涉及毒品、早孕和帮派、网络成瘾。因为他们需要极强的团队</a:t>
            </a:r>
            <a:r>
              <a:rPr lang="zh-CN" altLang="en-US" sz="2000" dirty="0" smtClean="0">
                <a:solidFill>
                  <a:srgbClr val="0070C0"/>
                </a:solidFill>
                <a:latin typeface="微软雅黑" panose="020B0503020204020204" pitchFamily="34" charset="-122"/>
                <a:ea typeface="微软雅黑" panose="020B0503020204020204" pitchFamily="34" charset="-122"/>
              </a:rPr>
              <a:t>依赖</a:t>
            </a:r>
            <a:endParaRPr lang="zh-CN" altLang="en-US" sz="2000" dirty="0">
              <a:solidFill>
                <a:srgbClr val="0070C0"/>
              </a:solidFill>
              <a:latin typeface="微软雅黑" panose="020B0503020204020204" pitchFamily="34" charset="-122"/>
              <a:ea typeface="微软雅黑" panose="020B0503020204020204" pitchFamily="34" charset="-122"/>
            </a:endParaRPr>
          </a:p>
        </p:txBody>
      </p:sp>
      <p:sp>
        <p:nvSpPr>
          <p:cNvPr id="7" name="椭圆 6"/>
          <p:cNvSpPr/>
          <p:nvPr/>
        </p:nvSpPr>
        <p:spPr>
          <a:xfrm>
            <a:off x="900887" y="786161"/>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955926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19"/>
          <p:cNvSpPr/>
          <p:nvPr/>
        </p:nvSpPr>
        <p:spPr>
          <a:xfrm>
            <a:off x="162962" y="1402345"/>
            <a:ext cx="8981038" cy="5525621"/>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a:endCxn id="9" idx="4"/>
          </p:cNvCxnSpPr>
          <p:nvPr/>
        </p:nvCxnSpPr>
        <p:spPr>
          <a:xfrm flipH="1">
            <a:off x="193298" y="-204716"/>
            <a:ext cx="323588" cy="1893664"/>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591448" y="119456"/>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959938" y="535775"/>
            <a:ext cx="7760645" cy="769441"/>
          </a:xfrm>
          <a:prstGeom prst="rect">
            <a:avLst/>
          </a:prstGeom>
          <a:noFill/>
        </p:spPr>
        <p:txBody>
          <a:bodyPr wrap="square" rtlCol="0">
            <a:spAutoFit/>
          </a:bodyPr>
          <a:lstStyle/>
          <a:p>
            <a:r>
              <a:rPr lang="zh-CN" altLang="en-US" sz="4400" dirty="0" smtClean="0">
                <a:solidFill>
                  <a:srgbClr val="0070C0"/>
                </a:solidFill>
                <a:latin typeface="微软雅黑" panose="020B0503020204020204" pitchFamily="34" charset="-122"/>
                <a:ea typeface="微软雅黑" panose="020B0503020204020204" pitchFamily="34" charset="-122"/>
              </a:rPr>
              <a:t>父母</a:t>
            </a:r>
            <a:r>
              <a:rPr lang="zh-CN" altLang="en-US" sz="4400" dirty="0">
                <a:solidFill>
                  <a:srgbClr val="0070C0"/>
                </a:solidFill>
                <a:latin typeface="微软雅黑" panose="020B0503020204020204" pitchFamily="34" charset="-122"/>
                <a:ea typeface="微软雅黑" panose="020B0503020204020204" pitchFamily="34" charset="-122"/>
              </a:rPr>
              <a:t>管教孩子的常见误区</a:t>
            </a:r>
            <a:endParaRPr lang="en-US" altLang="zh-CN" sz="4400" dirty="0" smtClean="0">
              <a:solidFill>
                <a:srgbClr val="0070C0"/>
              </a:solidFill>
              <a:latin typeface="微软雅黑" panose="020B0503020204020204" pitchFamily="34" charset="-122"/>
              <a:ea typeface="微软雅黑" panose="020B0503020204020204" pitchFamily="34" charset="-122"/>
            </a:endParaRPr>
          </a:p>
        </p:txBody>
      </p:sp>
      <p:cxnSp>
        <p:nvCxnSpPr>
          <p:cNvPr id="12" name="直接连接符 11"/>
          <p:cNvCxnSpPr>
            <a:stCxn id="9" idx="4"/>
          </p:cNvCxnSpPr>
          <p:nvPr/>
        </p:nvCxnSpPr>
        <p:spPr>
          <a:xfrm>
            <a:off x="193298" y="1688948"/>
            <a:ext cx="792911" cy="512168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968991" y="1418313"/>
            <a:ext cx="8030154" cy="5349157"/>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smtClean="0">
                <a:solidFill>
                  <a:schemeClr val="bg1">
                    <a:lumMod val="50000"/>
                  </a:schemeClr>
                </a:solidFill>
                <a:latin typeface="微软雅黑" panose="020B0503020204020204" pitchFamily="34" charset="-122"/>
                <a:ea typeface="微软雅黑" panose="020B0503020204020204" pitchFamily="34" charset="-122"/>
              </a:rPr>
              <a:t>轻视</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、低估和否定孩子的感受</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你</a:t>
            </a:r>
            <a:r>
              <a:rPr lang="zh-CN" altLang="en-US" sz="2000" dirty="0">
                <a:solidFill>
                  <a:srgbClr val="0070C0"/>
                </a:solidFill>
                <a:latin typeface="微软雅黑" panose="020B0503020204020204" pitchFamily="34" charset="-122"/>
                <a:ea typeface="微软雅黑" panose="020B0503020204020204" pitchFamily="34" charset="-122"/>
              </a:rPr>
              <a:t>怎么会饿？摔一下没什么大不了吧？你要再不吃我就再也不</a:t>
            </a:r>
            <a:r>
              <a:rPr lang="zh-CN" altLang="en-US" sz="2000" dirty="0" smtClean="0">
                <a:solidFill>
                  <a:srgbClr val="0070C0"/>
                </a:solidFill>
                <a:latin typeface="微软雅黑" panose="020B0503020204020204" pitchFamily="34" charset="-122"/>
                <a:ea typeface="微软雅黑" panose="020B0503020204020204" pitchFamily="34" charset="-122"/>
              </a:rPr>
              <a:t>给你</a:t>
            </a:r>
            <a:r>
              <a:rPr lang="zh-CN" altLang="en-US" sz="2000" dirty="0">
                <a:solidFill>
                  <a:srgbClr val="0070C0"/>
                </a:solidFill>
                <a:latin typeface="微软雅黑" panose="020B0503020204020204" pitchFamily="34" charset="-122"/>
                <a:ea typeface="微软雅黑" panose="020B0503020204020204" pitchFamily="34" charset="-122"/>
              </a:rPr>
              <a:t>买了！你到底是不是个男子汉？</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当</a:t>
            </a:r>
            <a:r>
              <a:rPr lang="zh-CN" altLang="en-US" sz="2000" dirty="0">
                <a:solidFill>
                  <a:srgbClr val="0070C0"/>
                </a:solidFill>
                <a:latin typeface="微软雅黑" panose="020B0503020204020204" pitchFamily="34" charset="-122"/>
                <a:ea typeface="微软雅黑" panose="020B0503020204020204" pitchFamily="34" charset="-122"/>
              </a:rPr>
              <a:t>很多父母炫耀说自己的孩子不用大人管就自己站起来了的时候</a:t>
            </a:r>
            <a:r>
              <a:rPr lang="zh-CN" altLang="en-US" sz="2000" dirty="0" smtClean="0">
                <a:solidFill>
                  <a:srgbClr val="0070C0"/>
                </a:solidFill>
                <a:latin typeface="微软雅黑" panose="020B0503020204020204" pitchFamily="34" charset="-122"/>
                <a:ea typeface="微软雅黑" panose="020B0503020204020204" pitchFamily="34" charset="-122"/>
              </a:rPr>
              <a:t>， 父母</a:t>
            </a:r>
            <a:r>
              <a:rPr lang="zh-CN" altLang="en-US" sz="2000" dirty="0">
                <a:solidFill>
                  <a:srgbClr val="0070C0"/>
                </a:solidFill>
                <a:latin typeface="微软雅黑" panose="020B0503020204020204" pitchFamily="34" charset="-122"/>
                <a:ea typeface="微软雅黑" panose="020B0503020204020204" pitchFamily="34" charset="-122"/>
              </a:rPr>
              <a:t>并没有教会孩子如何去面对痛苦，只是学会装出一副坚强的模样。孩子并不知道如何面对痛苦，更不会关怀别人的痛苦。</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孩子</a:t>
            </a:r>
            <a:r>
              <a:rPr lang="zh-CN" altLang="en-US" sz="2000" dirty="0">
                <a:solidFill>
                  <a:srgbClr val="0070C0"/>
                </a:solidFill>
                <a:latin typeface="微软雅黑" panose="020B0503020204020204" pitchFamily="34" charset="-122"/>
                <a:ea typeface="微软雅黑" panose="020B0503020204020204" pitchFamily="34" charset="-122"/>
              </a:rPr>
              <a:t>摔倒后正确的做法是：立即赶到现场，确认孩子的状况，</a:t>
            </a:r>
            <a:r>
              <a:rPr lang="zh-CN" altLang="en-US" sz="2000" dirty="0" smtClean="0">
                <a:solidFill>
                  <a:srgbClr val="0070C0"/>
                </a:solidFill>
                <a:latin typeface="微软雅黑" panose="020B0503020204020204" pitchFamily="34" charset="-122"/>
                <a:ea typeface="微软雅黑" panose="020B0503020204020204" pitchFamily="34" charset="-122"/>
              </a:rPr>
              <a:t>并询问</a:t>
            </a:r>
            <a:r>
              <a:rPr lang="zh-CN" altLang="en-US" sz="2000" dirty="0">
                <a:solidFill>
                  <a:srgbClr val="0070C0"/>
                </a:solidFill>
                <a:latin typeface="微软雅黑" panose="020B0503020204020204" pitchFamily="34" charset="-122"/>
                <a:ea typeface="微软雅黑" panose="020B0503020204020204" pitchFamily="34" charset="-122"/>
              </a:rPr>
              <a:t>：嘿，宝贝，你没事吧？如果孩子受到了惊吓，要告诉他：妈妈看到了，你荡秋千荡得很高，掉下来确实吓人，要不要我们一起休息一下再去玩？</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想想</a:t>
            </a:r>
            <a:r>
              <a:rPr lang="zh-CN" altLang="en-US" sz="2000" dirty="0">
                <a:solidFill>
                  <a:srgbClr val="0070C0"/>
                </a:solidFill>
                <a:latin typeface="微软雅黑" panose="020B0503020204020204" pitchFamily="34" charset="-122"/>
                <a:ea typeface="微软雅黑" panose="020B0503020204020204" pitchFamily="34" charset="-122"/>
              </a:rPr>
              <a:t>看，你摔了一跤，你老公跑来说：快起来，根本就不疼。你</a:t>
            </a:r>
            <a:r>
              <a:rPr lang="zh-CN" altLang="en-US" sz="2000" dirty="0" smtClean="0">
                <a:solidFill>
                  <a:srgbClr val="0070C0"/>
                </a:solidFill>
                <a:latin typeface="微软雅黑" panose="020B0503020204020204" pitchFamily="34" charset="-122"/>
                <a:ea typeface="微软雅黑" panose="020B0503020204020204" pitchFamily="34" charset="-122"/>
              </a:rPr>
              <a:t>会   </a:t>
            </a:r>
            <a:endParaRPr lang="en-US" altLang="zh-CN" sz="2000" dirty="0" smtClean="0">
              <a:solidFill>
                <a:srgbClr val="0070C0"/>
              </a:solidFill>
              <a:latin typeface="微软雅黑" panose="020B0503020204020204" pitchFamily="34" charset="-122"/>
              <a:ea typeface="微软雅黑" panose="020B0503020204020204" pitchFamily="34" charset="-122"/>
            </a:endParaRPr>
          </a:p>
          <a:p>
            <a:pPr>
              <a:lnSpc>
                <a:spcPct val="140000"/>
              </a:lnSpc>
            </a:pPr>
            <a:r>
              <a:rPr lang="en-US" altLang="zh-CN" sz="2000" dirty="0">
                <a:solidFill>
                  <a:srgbClr val="0070C0"/>
                </a:solidFill>
                <a:latin typeface="微软雅黑" panose="020B0503020204020204" pitchFamily="34" charset="-122"/>
                <a:ea typeface="微软雅黑" panose="020B0503020204020204" pitchFamily="34" charset="-122"/>
              </a:rPr>
              <a:t> </a:t>
            </a:r>
            <a:r>
              <a:rPr lang="en-US" altLang="zh-CN" sz="2000" dirty="0" smtClean="0">
                <a:solidFill>
                  <a:srgbClr val="0070C0"/>
                </a:solidFill>
                <a:latin typeface="微软雅黑" panose="020B0503020204020204" pitchFamily="34" charset="-122"/>
                <a:ea typeface="微软雅黑" panose="020B0503020204020204" pitchFamily="34" charset="-122"/>
              </a:rPr>
              <a:t>    </a:t>
            </a:r>
            <a:r>
              <a:rPr lang="zh-CN" altLang="en-US" sz="2000" dirty="0" smtClean="0">
                <a:solidFill>
                  <a:srgbClr val="0070C0"/>
                </a:solidFill>
                <a:latin typeface="微软雅黑" panose="020B0503020204020204" pitchFamily="34" charset="-122"/>
                <a:ea typeface="微软雅黑" panose="020B0503020204020204" pitchFamily="34" charset="-122"/>
              </a:rPr>
              <a:t>有</a:t>
            </a:r>
            <a:r>
              <a:rPr lang="zh-CN" altLang="en-US" sz="2000" dirty="0">
                <a:solidFill>
                  <a:srgbClr val="0070C0"/>
                </a:solidFill>
                <a:latin typeface="微软雅黑" panose="020B0503020204020204" pitchFamily="34" charset="-122"/>
                <a:ea typeface="微软雅黑" panose="020B0503020204020204" pitchFamily="34" charset="-122"/>
              </a:rPr>
              <a:t>怎样的感受</a:t>
            </a:r>
            <a:r>
              <a:rPr lang="zh-CN" altLang="en-US" sz="2000" dirty="0" smtClean="0">
                <a:solidFill>
                  <a:srgbClr val="0070C0"/>
                </a:solidFill>
                <a:latin typeface="微软雅黑" panose="020B0503020204020204" pitchFamily="34" charset="-122"/>
                <a:ea typeface="微软雅黑" panose="020B0503020204020204" pitchFamily="34" charset="-122"/>
              </a:rPr>
              <a:t>？</a:t>
            </a:r>
            <a:endParaRPr lang="zh-CN" altLang="en-US" sz="2400" b="1"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8" name="椭圆 7"/>
          <p:cNvSpPr/>
          <p:nvPr/>
        </p:nvSpPr>
        <p:spPr>
          <a:xfrm>
            <a:off x="-212690" y="347327"/>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777489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19"/>
          <p:cNvSpPr/>
          <p:nvPr/>
        </p:nvSpPr>
        <p:spPr>
          <a:xfrm flipV="1">
            <a:off x="-23440" y="1313063"/>
            <a:ext cx="9167440" cy="5544934"/>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06852 w 8451223"/>
              <a:gd name="connsiteY3" fmla="*/ 1968690 h 2009633"/>
              <a:gd name="connsiteX4" fmla="*/ 0 w 8451223"/>
              <a:gd name="connsiteY4" fmla="*/ 0 h 2009633"/>
              <a:gd name="connsiteX0" fmla="*/ 0 w 8376894"/>
              <a:gd name="connsiteY0" fmla="*/ 0 h 2023281"/>
              <a:gd name="connsiteX1" fmla="*/ 8376894 w 8376894"/>
              <a:gd name="connsiteY1" fmla="*/ 13649 h 2023281"/>
              <a:gd name="connsiteX2" fmla="*/ 8376894 w 8376894"/>
              <a:gd name="connsiteY2" fmla="*/ 2023281 h 2023281"/>
              <a:gd name="connsiteX3" fmla="*/ 632523 w 8376894"/>
              <a:gd name="connsiteY3" fmla="*/ 1982338 h 2023281"/>
              <a:gd name="connsiteX4" fmla="*/ 0 w 8376894"/>
              <a:gd name="connsiteY4" fmla="*/ 0 h 2023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6894" h="2023281">
                <a:moveTo>
                  <a:pt x="0" y="0"/>
                </a:moveTo>
                <a:lnTo>
                  <a:pt x="8376894" y="13649"/>
                </a:lnTo>
                <a:lnTo>
                  <a:pt x="8376894" y="2023281"/>
                </a:lnTo>
                <a:lnTo>
                  <a:pt x="632523" y="1982338"/>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rotWithShape="1">
          <a:blip r:embed="rId2"/>
          <a:srcRect l="45046" r="-1"/>
          <a:stretch/>
        </p:blipFill>
        <p:spPr>
          <a:xfrm rot="969625">
            <a:off x="178440" y="88749"/>
            <a:ext cx="861030" cy="1572904"/>
          </a:xfrm>
          <a:prstGeom prst="rect">
            <a:avLst/>
          </a:prstGeom>
          <a:effectLst>
            <a:outerShdw blurRad="50800" dist="38100" algn="l" rotWithShape="0">
              <a:prstClr val="black">
                <a:alpha val="40000"/>
              </a:prstClr>
            </a:outerShdw>
          </a:effectLst>
        </p:spPr>
      </p:pic>
      <p:sp>
        <p:nvSpPr>
          <p:cNvPr id="4" name="文本框 3"/>
          <p:cNvSpPr txBox="1"/>
          <p:nvPr/>
        </p:nvSpPr>
        <p:spPr>
          <a:xfrm>
            <a:off x="1083956" y="407613"/>
            <a:ext cx="6439749" cy="769441"/>
          </a:xfrm>
          <a:prstGeom prst="rect">
            <a:avLst/>
          </a:prstGeom>
          <a:noFill/>
        </p:spPr>
        <p:txBody>
          <a:bodyPr wrap="square" rtlCol="0">
            <a:spAutoFit/>
          </a:bodyPr>
          <a:lstStyle/>
          <a:p>
            <a:r>
              <a:rPr lang="zh-CN" altLang="en-US" sz="4400" dirty="0" smtClean="0">
                <a:solidFill>
                  <a:srgbClr val="0070C0"/>
                </a:solidFill>
                <a:latin typeface="微软雅黑" panose="020B0503020204020204" pitchFamily="34" charset="-122"/>
                <a:ea typeface="微软雅黑" panose="020B0503020204020204" pitchFamily="34" charset="-122"/>
              </a:rPr>
              <a:t>父母</a:t>
            </a:r>
            <a:r>
              <a:rPr lang="zh-CN" altLang="en-US" sz="4400" dirty="0">
                <a:solidFill>
                  <a:srgbClr val="0070C0"/>
                </a:solidFill>
                <a:latin typeface="微软雅黑" panose="020B0503020204020204" pitchFamily="34" charset="-122"/>
                <a:ea typeface="微软雅黑" panose="020B0503020204020204" pitchFamily="34" charset="-122"/>
              </a:rPr>
              <a:t>管教孩子的常见误区</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5" name="直接连接符 4"/>
          <p:cNvCxnSpPr>
            <a:endCxn id="8" idx="0"/>
          </p:cNvCxnSpPr>
          <p:nvPr/>
        </p:nvCxnSpPr>
        <p:spPr>
          <a:xfrm flipH="1">
            <a:off x="-23440" y="0"/>
            <a:ext cx="874466" cy="6857997"/>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nvSpPr>
        <p:spPr>
          <a:xfrm>
            <a:off x="733332" y="1304010"/>
            <a:ext cx="8265813" cy="5435334"/>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采用外部激励和奖赏的手段</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用</a:t>
            </a:r>
            <a:r>
              <a:rPr lang="zh-CN" altLang="en-US" sz="2000" dirty="0">
                <a:solidFill>
                  <a:srgbClr val="0070C0"/>
                </a:solidFill>
                <a:latin typeface="微软雅黑" panose="020B0503020204020204" pitchFamily="34" charset="-122"/>
                <a:ea typeface="微软雅黑" panose="020B0503020204020204" pitchFamily="34" charset="-122"/>
              </a:rPr>
              <a:t>小贴纸奖励孩子的新习惯；用玩具来让孩子听话；成绩好就带孩子</a:t>
            </a:r>
            <a:r>
              <a:rPr lang="zh-CN" altLang="en-US" sz="2000" dirty="0" smtClean="0">
                <a:solidFill>
                  <a:srgbClr val="0070C0"/>
                </a:solidFill>
                <a:latin typeface="微软雅黑" panose="020B0503020204020204" pitchFamily="34" charset="-122"/>
                <a:ea typeface="微软雅黑" panose="020B0503020204020204" pitchFamily="34" charset="-122"/>
              </a:rPr>
              <a:t>去旅游</a:t>
            </a:r>
            <a:r>
              <a:rPr lang="en-US" altLang="zh-CN" sz="2000" dirty="0">
                <a:solidFill>
                  <a:srgbClr val="0070C0"/>
                </a:solidFill>
                <a:latin typeface="微软雅黑" panose="020B0503020204020204" pitchFamily="34" charset="-122"/>
                <a:ea typeface="微软雅黑" panose="020B0503020204020204" pitchFamily="34" charset="-122"/>
              </a:rPr>
              <a:t>……</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这种</a:t>
            </a:r>
            <a:r>
              <a:rPr lang="zh-CN" altLang="en-US" sz="2000" dirty="0">
                <a:solidFill>
                  <a:srgbClr val="0070C0"/>
                </a:solidFill>
                <a:latin typeface="微软雅黑" panose="020B0503020204020204" pitchFamily="34" charset="-122"/>
                <a:ea typeface="微软雅黑" panose="020B0503020204020204" pitchFamily="34" charset="-122"/>
              </a:rPr>
              <a:t>行为叫做</a:t>
            </a:r>
            <a:r>
              <a:rPr lang="zh-CN" altLang="en-US" sz="2000" dirty="0" smtClean="0">
                <a:solidFill>
                  <a:srgbClr val="0070C0"/>
                </a:solidFill>
                <a:latin typeface="微软雅黑" panose="020B0503020204020204" pitchFamily="34" charset="-122"/>
                <a:ea typeface="微软雅黑" panose="020B0503020204020204" pitchFamily="34" charset="-122"/>
              </a:rPr>
              <a:t>贿赂</a:t>
            </a:r>
            <a:endParaRPr lang="zh-CN" altLang="en-US" sz="2000" dirty="0">
              <a:solidFill>
                <a:srgbClr val="0070C0"/>
              </a:solidFill>
              <a:latin typeface="微软雅黑" panose="020B0503020204020204" pitchFamily="34" charset="-122"/>
              <a:ea typeface="微软雅黑" panose="020B0503020204020204" pitchFamily="34" charset="-122"/>
            </a:endParaRP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被</a:t>
            </a:r>
            <a:r>
              <a:rPr lang="zh-CN" altLang="en-US" sz="2000" dirty="0">
                <a:solidFill>
                  <a:srgbClr val="0070C0"/>
                </a:solidFill>
                <a:latin typeface="微软雅黑" panose="020B0503020204020204" pitchFamily="34" charset="-122"/>
                <a:ea typeface="微软雅黑" panose="020B0503020204020204" pitchFamily="34" charset="-122"/>
              </a:rPr>
              <a:t>贿赂教育长大的孩子并不喜欢遵守规矩或者好好表现这件事本身，</a:t>
            </a:r>
            <a:r>
              <a:rPr lang="zh-CN" altLang="en-US" sz="2000" dirty="0" smtClean="0">
                <a:solidFill>
                  <a:srgbClr val="0070C0"/>
                </a:solidFill>
                <a:latin typeface="微软雅黑" panose="020B0503020204020204" pitchFamily="34" charset="-122"/>
                <a:ea typeface="微软雅黑" panose="020B0503020204020204" pitchFamily="34" charset="-122"/>
              </a:rPr>
              <a:t>他只是</a:t>
            </a:r>
            <a:r>
              <a:rPr lang="zh-CN" altLang="en-US" sz="2000" dirty="0">
                <a:solidFill>
                  <a:srgbClr val="0070C0"/>
                </a:solidFill>
                <a:latin typeface="微软雅黑" panose="020B0503020204020204" pitchFamily="34" charset="-122"/>
                <a:ea typeface="微软雅黑" panose="020B0503020204020204" pitchFamily="34" charset="-122"/>
              </a:rPr>
              <a:t>为了得到外部奖励。他并没有学会究竟为什么要这样做。</a:t>
            </a:r>
          </a:p>
          <a:p>
            <a:pPr marL="342900" indent="-342900">
              <a:lnSpc>
                <a:spcPct val="140000"/>
              </a:lnSpc>
              <a:buFont typeface="Wingdings" panose="05000000000000000000" pitchFamily="2" charset="2"/>
              <a:buChar char="l"/>
            </a:pP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以消极后果作为惩罚</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你以后还敢这样吗？暂停一切活动，去站着；我数三下，</a:t>
            </a:r>
            <a:r>
              <a:rPr lang="en-US" altLang="zh-CN" sz="2000" dirty="0">
                <a:solidFill>
                  <a:srgbClr val="0070C0"/>
                </a:solidFill>
                <a:latin typeface="微软雅黑" panose="020B0503020204020204" pitchFamily="34" charset="-122"/>
                <a:ea typeface="微软雅黑" panose="020B0503020204020204" pitchFamily="34" charset="-122"/>
              </a:rPr>
              <a:t>1,2,3</a:t>
            </a:r>
            <a:r>
              <a:rPr lang="zh-CN" altLang="en-US" sz="2000" dirty="0">
                <a:solidFill>
                  <a:srgbClr val="0070C0"/>
                </a:solidFill>
                <a:latin typeface="微软雅黑" panose="020B0503020204020204" pitchFamily="34" charset="-122"/>
                <a:ea typeface="微软雅黑" panose="020B0503020204020204" pitchFamily="34" charset="-122"/>
              </a:rPr>
              <a:t>！</a:t>
            </a:r>
          </a:p>
          <a:p>
            <a:pPr marL="342900" indent="-342900">
              <a:lnSpc>
                <a:spcPct val="140000"/>
              </a:lnSpc>
              <a:buFontTx/>
              <a:buChar char="-"/>
            </a:pPr>
            <a:r>
              <a:rPr lang="zh-CN" altLang="en-US" sz="2000" dirty="0">
                <a:solidFill>
                  <a:srgbClr val="0070C0"/>
                </a:solidFill>
                <a:latin typeface="微软雅黑" panose="020B0503020204020204" pitchFamily="34" charset="-122"/>
                <a:ea typeface="微软雅黑" panose="020B0503020204020204" pitchFamily="34" charset="-122"/>
              </a:rPr>
              <a:t>分清楚直接后果和消极后果：孩子贪玩错过了晚饭时间，结果没饭吃。这叫做直接后果，家长可以给孩子解释为什么没饭吃，不用生气。孩子贪玩打碎了花瓶，家长惩罚不许看动画片，这就叫做消极后果，孩子会感到家长负面的情绪，并学会用暴力沟通的方法对待他人。</a:t>
            </a:r>
            <a:endParaRPr lang="en-US" altLang="zh-CN" sz="2000" dirty="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87527" y="248992"/>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4131890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9"/>
          <p:cNvSpPr/>
          <p:nvPr/>
        </p:nvSpPr>
        <p:spPr>
          <a:xfrm>
            <a:off x="316871" y="2055137"/>
            <a:ext cx="8827129" cy="4083113"/>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223" h="2009633">
                <a:moveTo>
                  <a:pt x="0" y="0"/>
                </a:moveTo>
                <a:lnTo>
                  <a:pt x="8451223" y="1"/>
                </a:lnTo>
                <a:lnTo>
                  <a:pt x="8451223" y="2009633"/>
                </a:lnTo>
                <a:lnTo>
                  <a:pt x="781182" y="1968690"/>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516886" y="-204716"/>
            <a:ext cx="2" cy="194446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600501" y="354842"/>
            <a:ext cx="1569492" cy="1569492"/>
          </a:xfrm>
          <a:prstGeom prst="ellipse">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968991" y="902743"/>
            <a:ext cx="6632536" cy="769441"/>
          </a:xfrm>
          <a:prstGeom prst="rect">
            <a:avLst/>
          </a:prstGeom>
          <a:noFill/>
        </p:spPr>
        <p:txBody>
          <a:bodyPr wrap="square" rtlCol="0">
            <a:spAutoFit/>
          </a:bodyPr>
          <a:lstStyle/>
          <a:p>
            <a:r>
              <a:rPr lang="zh-CN" altLang="en-US" sz="4400" dirty="0">
                <a:solidFill>
                  <a:srgbClr val="0070C0"/>
                </a:solidFill>
                <a:latin typeface="微软雅黑" panose="020B0503020204020204" pitchFamily="34" charset="-122"/>
                <a:ea typeface="微软雅黑" panose="020B0503020204020204" pitchFamily="34" charset="-122"/>
              </a:rPr>
              <a:t>父母管教孩子的常见误区</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12" name="直接连接符 11"/>
          <p:cNvCxnSpPr/>
          <p:nvPr/>
        </p:nvCxnSpPr>
        <p:spPr>
          <a:xfrm>
            <a:off x="228550" y="1739752"/>
            <a:ext cx="1075149" cy="5118248"/>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041415" y="2074729"/>
            <a:ext cx="8066367" cy="3711785"/>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体罚</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惩罚</a:t>
            </a:r>
            <a:r>
              <a:rPr lang="zh-CN" altLang="en-US" sz="2000" dirty="0">
                <a:solidFill>
                  <a:srgbClr val="0070C0"/>
                </a:solidFill>
                <a:latin typeface="微软雅黑" panose="020B0503020204020204" pitchFamily="34" charset="-122"/>
                <a:ea typeface="微软雅黑" panose="020B0503020204020204" pitchFamily="34" charset="-122"/>
              </a:rPr>
              <a:t>性的威胁可能会暂时奏效，但孩子从中学到的唯一道理就是</a:t>
            </a:r>
            <a:r>
              <a:rPr lang="zh-CN" altLang="en-US" sz="2000" dirty="0" smtClean="0">
                <a:solidFill>
                  <a:srgbClr val="0070C0"/>
                </a:solidFill>
                <a:latin typeface="微软雅黑" panose="020B0503020204020204" pitchFamily="34" charset="-122"/>
                <a:ea typeface="微软雅黑" panose="020B0503020204020204" pitchFamily="34" charset="-122"/>
              </a:rPr>
              <a:t>害怕家长</a:t>
            </a:r>
            <a:r>
              <a:rPr lang="zh-CN" altLang="en-US" sz="2000" dirty="0">
                <a:solidFill>
                  <a:srgbClr val="0070C0"/>
                </a:solidFill>
                <a:latin typeface="微软雅黑" panose="020B0503020204020204" pitchFamily="34" charset="-122"/>
                <a:ea typeface="微软雅黑" panose="020B0503020204020204" pitchFamily="34" charset="-122"/>
              </a:rPr>
              <a:t>发火或者不要自己而不得不服从。他迟早还是会再次犯错的。因为骗人被打的孩子，只会撒更好的谎。</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最</a:t>
            </a:r>
            <a:r>
              <a:rPr lang="zh-CN" altLang="en-US" sz="2000" dirty="0">
                <a:solidFill>
                  <a:srgbClr val="0070C0"/>
                </a:solidFill>
                <a:latin typeface="微软雅黑" panose="020B0503020204020204" pitchFamily="34" charset="-122"/>
                <a:ea typeface="微软雅黑" panose="020B0503020204020204" pitchFamily="34" charset="-122"/>
              </a:rPr>
              <a:t>重要的是，孩子从你这里学会了暴力是管用的</a:t>
            </a:r>
            <a:r>
              <a:rPr lang="zh-CN" altLang="en-US" sz="2000" dirty="0" smtClean="0">
                <a:solidFill>
                  <a:srgbClr val="0070C0"/>
                </a:solidFill>
                <a:latin typeface="微软雅黑" panose="020B0503020204020204" pitchFamily="34" charset="-122"/>
                <a:ea typeface="微软雅黑" panose="020B0503020204020204" pitchFamily="34" charset="-122"/>
              </a:rPr>
              <a:t>。</a:t>
            </a:r>
            <a:endParaRPr lang="zh-CN" altLang="en-US" sz="2000" dirty="0">
              <a:solidFill>
                <a:srgbClr val="0070C0"/>
              </a:solidFill>
              <a:latin typeface="微软雅黑" panose="020B0503020204020204" pitchFamily="34" charset="-122"/>
              <a:ea typeface="微软雅黑" panose="020B0503020204020204" pitchFamily="34" charset="-122"/>
            </a:endParaRPr>
          </a:p>
          <a:p>
            <a:pPr marL="342900" indent="-342900">
              <a:lnSpc>
                <a:spcPct val="140000"/>
              </a:lnSpc>
              <a:buFont typeface="Wingdings" panose="05000000000000000000" pitchFamily="2" charset="2"/>
              <a:buChar char="l"/>
            </a:pP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对孩子抱有不切实际的期望，以及忽略孩子的性格特征</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希望</a:t>
            </a:r>
            <a:r>
              <a:rPr lang="zh-CN" altLang="en-US" sz="2000" dirty="0">
                <a:solidFill>
                  <a:srgbClr val="0070C0"/>
                </a:solidFill>
                <a:latin typeface="微软雅黑" panose="020B0503020204020204" pitchFamily="34" charset="-122"/>
                <a:ea typeface="微软雅黑" panose="020B0503020204020204" pitchFamily="34" charset="-122"/>
              </a:rPr>
              <a:t>孩子超越年龄的</a:t>
            </a:r>
            <a:r>
              <a:rPr lang="zh-CN" altLang="en-US" sz="2000" dirty="0" smtClean="0">
                <a:solidFill>
                  <a:srgbClr val="0070C0"/>
                </a:solidFill>
                <a:latin typeface="微软雅黑" panose="020B0503020204020204" pitchFamily="34" charset="-122"/>
                <a:ea typeface="微软雅黑" panose="020B0503020204020204" pitchFamily="34" charset="-122"/>
              </a:rPr>
              <a:t>懂事</a:t>
            </a:r>
            <a:endParaRPr lang="zh-CN" altLang="en-US" sz="2000" dirty="0">
              <a:solidFill>
                <a:srgbClr val="0070C0"/>
              </a:solidFill>
              <a:latin typeface="微软雅黑" panose="020B0503020204020204" pitchFamily="34" charset="-122"/>
              <a:ea typeface="微软雅黑" panose="020B0503020204020204" pitchFamily="34" charset="-122"/>
            </a:endParaRP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希望</a:t>
            </a:r>
            <a:r>
              <a:rPr lang="zh-CN" altLang="en-US" sz="2000" dirty="0">
                <a:solidFill>
                  <a:srgbClr val="0070C0"/>
                </a:solidFill>
                <a:latin typeface="微软雅黑" panose="020B0503020204020204" pitchFamily="34" charset="-122"/>
                <a:ea typeface="微软雅黑" panose="020B0503020204020204" pitchFamily="34" charset="-122"/>
              </a:rPr>
              <a:t>孩子和心目中的理想孩子</a:t>
            </a:r>
            <a:r>
              <a:rPr lang="zh-CN" altLang="en-US" sz="2000" dirty="0" smtClean="0">
                <a:solidFill>
                  <a:srgbClr val="0070C0"/>
                </a:solidFill>
                <a:latin typeface="微软雅黑" panose="020B0503020204020204" pitchFamily="34" charset="-122"/>
                <a:ea typeface="微软雅黑" panose="020B0503020204020204" pitchFamily="34" charset="-122"/>
              </a:rPr>
              <a:t>一样</a:t>
            </a:r>
            <a:endParaRPr lang="en-US" altLang="zh-CN" sz="2000" dirty="0" smtClean="0">
              <a:solidFill>
                <a:srgbClr val="0070C0"/>
              </a:solidFill>
              <a:latin typeface="微软雅黑" panose="020B0503020204020204" pitchFamily="34" charset="-122"/>
              <a:ea typeface="微软雅黑" panose="020B0503020204020204" pitchFamily="34" charset="-122"/>
            </a:endParaRPr>
          </a:p>
        </p:txBody>
      </p:sp>
      <p:sp>
        <p:nvSpPr>
          <p:cNvPr id="10" name="椭圆 9"/>
          <p:cNvSpPr/>
          <p:nvPr/>
        </p:nvSpPr>
        <p:spPr>
          <a:xfrm>
            <a:off x="-196169" y="582713"/>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440038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9"/>
          <p:cNvSpPr/>
          <p:nvPr/>
        </p:nvSpPr>
        <p:spPr>
          <a:xfrm flipV="1">
            <a:off x="295564" y="2170632"/>
            <a:ext cx="8848436" cy="2672975"/>
          </a:xfrm>
          <a:custGeom>
            <a:avLst/>
            <a:gdLst>
              <a:gd name="connsiteX0" fmla="*/ 0 w 8052179"/>
              <a:gd name="connsiteY0" fmla="*/ 0 h 2009632"/>
              <a:gd name="connsiteX1" fmla="*/ 8052179 w 8052179"/>
              <a:gd name="connsiteY1" fmla="*/ 0 h 2009632"/>
              <a:gd name="connsiteX2" fmla="*/ 8052179 w 8052179"/>
              <a:gd name="connsiteY2" fmla="*/ 2009632 h 2009632"/>
              <a:gd name="connsiteX3" fmla="*/ 0 w 8052179"/>
              <a:gd name="connsiteY3" fmla="*/ 2009632 h 2009632"/>
              <a:gd name="connsiteX4" fmla="*/ 0 w 8052179"/>
              <a:gd name="connsiteY4" fmla="*/ 0 h 2009632"/>
              <a:gd name="connsiteX0" fmla="*/ 0 w 8379726"/>
              <a:gd name="connsiteY0" fmla="*/ 81886 h 2009632"/>
              <a:gd name="connsiteX1" fmla="*/ 8379726 w 8379726"/>
              <a:gd name="connsiteY1" fmla="*/ 0 h 2009632"/>
              <a:gd name="connsiteX2" fmla="*/ 8379726 w 8379726"/>
              <a:gd name="connsiteY2" fmla="*/ 2009632 h 2009632"/>
              <a:gd name="connsiteX3" fmla="*/ 327547 w 8379726"/>
              <a:gd name="connsiteY3" fmla="*/ 2009632 h 2009632"/>
              <a:gd name="connsiteX4" fmla="*/ 0 w 8379726"/>
              <a:gd name="connsiteY4" fmla="*/ 81886 h 2009632"/>
              <a:gd name="connsiteX0" fmla="*/ 0 w 8379726"/>
              <a:gd name="connsiteY0" fmla="*/ 81886 h 2009632"/>
              <a:gd name="connsiteX1" fmla="*/ 8379726 w 8379726"/>
              <a:gd name="connsiteY1" fmla="*/ 0 h 2009632"/>
              <a:gd name="connsiteX2" fmla="*/ 8379726 w 8379726"/>
              <a:gd name="connsiteY2" fmla="*/ 2009632 h 2009632"/>
              <a:gd name="connsiteX3" fmla="*/ 709685 w 8379726"/>
              <a:gd name="connsiteY3" fmla="*/ 1968689 h 2009632"/>
              <a:gd name="connsiteX4" fmla="*/ 0 w 8379726"/>
              <a:gd name="connsiteY4" fmla="*/ 81886 h 2009632"/>
              <a:gd name="connsiteX0" fmla="*/ 0 w 8366079"/>
              <a:gd name="connsiteY0" fmla="*/ 0 h 2009633"/>
              <a:gd name="connsiteX1" fmla="*/ 8366079 w 8366079"/>
              <a:gd name="connsiteY1" fmla="*/ 1 h 2009633"/>
              <a:gd name="connsiteX2" fmla="*/ 8366079 w 8366079"/>
              <a:gd name="connsiteY2" fmla="*/ 2009633 h 2009633"/>
              <a:gd name="connsiteX3" fmla="*/ 696038 w 8366079"/>
              <a:gd name="connsiteY3" fmla="*/ 1968690 h 2009633"/>
              <a:gd name="connsiteX4" fmla="*/ 0 w 8366079"/>
              <a:gd name="connsiteY4" fmla="*/ 0 h 2009633"/>
              <a:gd name="connsiteX0" fmla="*/ 0 w 8406626"/>
              <a:gd name="connsiteY0" fmla="*/ 0 h 2009633"/>
              <a:gd name="connsiteX1" fmla="*/ 8406626 w 8406626"/>
              <a:gd name="connsiteY1" fmla="*/ 1 h 2009633"/>
              <a:gd name="connsiteX2" fmla="*/ 8406626 w 8406626"/>
              <a:gd name="connsiteY2" fmla="*/ 2009633 h 2009633"/>
              <a:gd name="connsiteX3" fmla="*/ 736585 w 8406626"/>
              <a:gd name="connsiteY3" fmla="*/ 1968690 h 2009633"/>
              <a:gd name="connsiteX4" fmla="*/ 0 w 8406626"/>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81182 w 8451223"/>
              <a:gd name="connsiteY3" fmla="*/ 1968690 h 2009633"/>
              <a:gd name="connsiteX4" fmla="*/ 0 w 8451223"/>
              <a:gd name="connsiteY4" fmla="*/ 0 h 2009633"/>
              <a:gd name="connsiteX0" fmla="*/ 0 w 8451223"/>
              <a:gd name="connsiteY0" fmla="*/ 0 h 2009633"/>
              <a:gd name="connsiteX1" fmla="*/ 8451223 w 8451223"/>
              <a:gd name="connsiteY1" fmla="*/ 1 h 2009633"/>
              <a:gd name="connsiteX2" fmla="*/ 8451223 w 8451223"/>
              <a:gd name="connsiteY2" fmla="*/ 2009633 h 2009633"/>
              <a:gd name="connsiteX3" fmla="*/ 706852 w 8451223"/>
              <a:gd name="connsiteY3" fmla="*/ 1968690 h 2009633"/>
              <a:gd name="connsiteX4" fmla="*/ 0 w 8451223"/>
              <a:gd name="connsiteY4" fmla="*/ 0 h 2009633"/>
              <a:gd name="connsiteX0" fmla="*/ 0 w 8376894"/>
              <a:gd name="connsiteY0" fmla="*/ 0 h 2023281"/>
              <a:gd name="connsiteX1" fmla="*/ 8376894 w 8376894"/>
              <a:gd name="connsiteY1" fmla="*/ 13649 h 2023281"/>
              <a:gd name="connsiteX2" fmla="*/ 8376894 w 8376894"/>
              <a:gd name="connsiteY2" fmla="*/ 2023281 h 2023281"/>
              <a:gd name="connsiteX3" fmla="*/ 632523 w 8376894"/>
              <a:gd name="connsiteY3" fmla="*/ 1982338 h 2023281"/>
              <a:gd name="connsiteX4" fmla="*/ 0 w 8376894"/>
              <a:gd name="connsiteY4" fmla="*/ 0 h 2023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6894" h="2023281">
                <a:moveTo>
                  <a:pt x="0" y="0"/>
                </a:moveTo>
                <a:lnTo>
                  <a:pt x="8376894" y="13649"/>
                </a:lnTo>
                <a:lnTo>
                  <a:pt x="8376894" y="2023281"/>
                </a:lnTo>
                <a:lnTo>
                  <a:pt x="632523" y="1982338"/>
                </a:lnTo>
                <a:lnTo>
                  <a:pt x="0" y="0"/>
                </a:lnTo>
                <a:close/>
              </a:path>
            </a:pathLst>
          </a:custGeom>
          <a:solidFill>
            <a:schemeClr val="accent5">
              <a:lumMod val="20000"/>
              <a:lumOff val="8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p:cNvPicPr>
            <a:picLocks noChangeAspect="1"/>
          </p:cNvPicPr>
          <p:nvPr/>
        </p:nvPicPr>
        <p:blipFill rotWithShape="1">
          <a:blip r:embed="rId2"/>
          <a:srcRect l="45046" r="-1"/>
          <a:stretch/>
        </p:blipFill>
        <p:spPr>
          <a:xfrm rot="610034">
            <a:off x="1150144" y="572810"/>
            <a:ext cx="861030" cy="1572904"/>
          </a:xfrm>
          <a:prstGeom prst="rect">
            <a:avLst/>
          </a:prstGeom>
          <a:effectLst>
            <a:outerShdw blurRad="50800" dist="38100" algn="l" rotWithShape="0">
              <a:prstClr val="black">
                <a:alpha val="40000"/>
              </a:prstClr>
            </a:outerShdw>
          </a:effectLst>
        </p:spPr>
      </p:pic>
      <p:sp>
        <p:nvSpPr>
          <p:cNvPr id="4" name="文本框 3"/>
          <p:cNvSpPr txBox="1"/>
          <p:nvPr/>
        </p:nvSpPr>
        <p:spPr>
          <a:xfrm>
            <a:off x="2073096" y="1071738"/>
            <a:ext cx="6599850" cy="769441"/>
          </a:xfrm>
          <a:prstGeom prst="rect">
            <a:avLst/>
          </a:prstGeom>
          <a:noFill/>
        </p:spPr>
        <p:txBody>
          <a:bodyPr wrap="square" rtlCol="0">
            <a:spAutoFit/>
          </a:bodyPr>
          <a:lstStyle/>
          <a:p>
            <a:r>
              <a:rPr lang="zh-CN" altLang="en-US" sz="4400" dirty="0" smtClean="0">
                <a:solidFill>
                  <a:srgbClr val="0070C0"/>
                </a:solidFill>
                <a:latin typeface="微软雅黑" panose="020B0503020204020204" pitchFamily="34" charset="-122"/>
                <a:ea typeface="微软雅黑" panose="020B0503020204020204" pitchFamily="34" charset="-122"/>
              </a:rPr>
              <a:t>问自己几个问题吧</a:t>
            </a:r>
            <a:endParaRPr lang="en-US" altLang="zh-CN" sz="4400" dirty="0">
              <a:solidFill>
                <a:srgbClr val="0070C0"/>
              </a:solidFill>
              <a:latin typeface="微软雅黑" panose="020B0503020204020204" pitchFamily="34" charset="-122"/>
              <a:ea typeface="微软雅黑" panose="020B0503020204020204" pitchFamily="34" charset="-122"/>
            </a:endParaRPr>
          </a:p>
        </p:txBody>
      </p:sp>
      <p:cxnSp>
        <p:nvCxnSpPr>
          <p:cNvPr id="5" name="直接连接符 4"/>
          <p:cNvCxnSpPr/>
          <p:nvPr/>
        </p:nvCxnSpPr>
        <p:spPr>
          <a:xfrm flipH="1">
            <a:off x="-67864" y="0"/>
            <a:ext cx="1516457" cy="6631663"/>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999876" y="2259784"/>
            <a:ext cx="7673070" cy="2419124"/>
          </a:xfrm>
          <a:prstGeom prst="rect">
            <a:avLst/>
          </a:prstGeom>
          <a:noFill/>
        </p:spPr>
        <p:txBody>
          <a:bodyPr wrap="square" rtlCol="0">
            <a:spAutoFit/>
          </a:bodyPr>
          <a:lstStyle/>
          <a:p>
            <a:pPr marL="342900" indent="-342900">
              <a:lnSpc>
                <a:spcPct val="140000"/>
              </a:lnSpc>
              <a:buFont typeface="Wingdings" panose="05000000000000000000" pitchFamily="2" charset="2"/>
              <a:buChar char="l"/>
            </a:pPr>
            <a:r>
              <a:rPr lang="zh-CN" altLang="en-US" sz="2400" b="1" dirty="0" smtClean="0">
                <a:solidFill>
                  <a:schemeClr val="bg1">
                    <a:lumMod val="50000"/>
                  </a:schemeClr>
                </a:solidFill>
                <a:latin typeface="微软雅黑" panose="020B0503020204020204" pitchFamily="34" charset="-122"/>
                <a:ea typeface="微软雅黑" panose="020B0503020204020204" pitchFamily="34" charset="-122"/>
              </a:rPr>
              <a:t>当</a:t>
            </a: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你管教孩子的时候，请自问：</a:t>
            </a: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我</a:t>
            </a:r>
            <a:r>
              <a:rPr lang="zh-CN" altLang="en-US" sz="2000" dirty="0">
                <a:solidFill>
                  <a:srgbClr val="0070C0"/>
                </a:solidFill>
                <a:latin typeface="微软雅黑" panose="020B0503020204020204" pitchFamily="34" charset="-122"/>
                <a:ea typeface="微软雅黑" panose="020B0503020204020204" pitchFamily="34" charset="-122"/>
              </a:rPr>
              <a:t>有没有否定、忽视或者轻视孩子的感受</a:t>
            </a:r>
            <a:r>
              <a:rPr lang="zh-CN" altLang="en-US" sz="2000" dirty="0" smtClean="0">
                <a:solidFill>
                  <a:srgbClr val="0070C0"/>
                </a:solidFill>
                <a:latin typeface="微软雅黑" panose="020B0503020204020204" pitchFamily="34" charset="-122"/>
                <a:ea typeface="微软雅黑" panose="020B0503020204020204" pitchFamily="34" charset="-122"/>
              </a:rPr>
              <a:t>？</a:t>
            </a:r>
            <a:endParaRPr lang="zh-CN" altLang="en-US" sz="2000" dirty="0">
              <a:solidFill>
                <a:srgbClr val="0070C0"/>
              </a:solidFill>
              <a:latin typeface="微软雅黑" panose="020B0503020204020204" pitchFamily="34" charset="-122"/>
              <a:ea typeface="微软雅黑" panose="020B0503020204020204" pitchFamily="34" charset="-122"/>
            </a:endParaRP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有没有</a:t>
            </a:r>
            <a:r>
              <a:rPr lang="zh-CN" altLang="en-US" sz="2000" dirty="0">
                <a:solidFill>
                  <a:srgbClr val="0070C0"/>
                </a:solidFill>
                <a:latin typeface="微软雅黑" panose="020B0503020204020204" pitchFamily="34" charset="-122"/>
                <a:ea typeface="微软雅黑" panose="020B0503020204020204" pitchFamily="34" charset="-122"/>
              </a:rPr>
              <a:t>用打击孩子的方式去惩罚或者教训他们</a:t>
            </a:r>
            <a:r>
              <a:rPr lang="zh-CN" altLang="en-US" sz="2000" dirty="0" smtClean="0">
                <a:solidFill>
                  <a:srgbClr val="0070C0"/>
                </a:solidFill>
                <a:latin typeface="微软雅黑" panose="020B0503020204020204" pitchFamily="34" charset="-122"/>
                <a:ea typeface="微软雅黑" panose="020B0503020204020204" pitchFamily="34" charset="-122"/>
              </a:rPr>
              <a:t>？</a:t>
            </a:r>
            <a:endParaRPr lang="zh-CN" altLang="en-US" sz="2000" dirty="0">
              <a:solidFill>
                <a:srgbClr val="0070C0"/>
              </a:solidFill>
              <a:latin typeface="微软雅黑" panose="020B0503020204020204" pitchFamily="34" charset="-122"/>
              <a:ea typeface="微软雅黑" panose="020B0503020204020204" pitchFamily="34" charset="-122"/>
            </a:endParaRPr>
          </a:p>
          <a:p>
            <a:pPr marL="342900" indent="-342900">
              <a:lnSpc>
                <a:spcPct val="140000"/>
              </a:lnSpc>
              <a:buFontTx/>
              <a:buChar char="-"/>
            </a:pPr>
            <a:r>
              <a:rPr lang="zh-CN" altLang="en-US" sz="2000" dirty="0" smtClean="0">
                <a:solidFill>
                  <a:srgbClr val="0070C0"/>
                </a:solidFill>
                <a:latin typeface="微软雅黑" panose="020B0503020204020204" pitchFamily="34" charset="-122"/>
                <a:ea typeface="微软雅黑" panose="020B0503020204020204" pitchFamily="34" charset="-122"/>
              </a:rPr>
              <a:t>有没有</a:t>
            </a:r>
            <a:r>
              <a:rPr lang="zh-CN" altLang="en-US" sz="2000" dirty="0">
                <a:solidFill>
                  <a:srgbClr val="0070C0"/>
                </a:solidFill>
                <a:latin typeface="微软雅黑" panose="020B0503020204020204" pitchFamily="34" charset="-122"/>
                <a:ea typeface="微软雅黑" panose="020B0503020204020204" pitchFamily="34" charset="-122"/>
              </a:rPr>
              <a:t>用消极的方法去驱动他们</a:t>
            </a:r>
            <a:r>
              <a:rPr lang="zh-CN" altLang="en-US" sz="2000" dirty="0" smtClean="0">
                <a:solidFill>
                  <a:srgbClr val="0070C0"/>
                </a:solidFill>
                <a:latin typeface="微软雅黑" panose="020B0503020204020204" pitchFamily="34" charset="-122"/>
                <a:ea typeface="微软雅黑" panose="020B0503020204020204" pitchFamily="34" charset="-122"/>
              </a:rPr>
              <a:t>？</a:t>
            </a:r>
            <a:endParaRPr lang="zh-CN" altLang="en-US" sz="2000" dirty="0">
              <a:solidFill>
                <a:srgbClr val="0070C0"/>
              </a:solidFill>
              <a:latin typeface="微软雅黑" panose="020B0503020204020204" pitchFamily="34" charset="-122"/>
              <a:ea typeface="微软雅黑" panose="020B0503020204020204" pitchFamily="34" charset="-122"/>
            </a:endParaRPr>
          </a:p>
          <a:p>
            <a:pPr marL="342900" indent="-342900">
              <a:lnSpc>
                <a:spcPct val="140000"/>
              </a:lnSpc>
              <a:buFont typeface="Wingdings" panose="05000000000000000000" pitchFamily="2" charset="2"/>
              <a:buChar char="l"/>
            </a:pPr>
            <a:r>
              <a:rPr lang="zh-CN" altLang="en-US" sz="2400" b="1" dirty="0">
                <a:solidFill>
                  <a:schemeClr val="bg1">
                    <a:lumMod val="50000"/>
                  </a:schemeClr>
                </a:solidFill>
                <a:latin typeface="微软雅黑" panose="020B0503020204020204" pitchFamily="34" charset="-122"/>
                <a:ea typeface="微软雅黑" panose="020B0503020204020204" pitchFamily="34" charset="-122"/>
              </a:rPr>
              <a:t>如果回答是肯定的，请思考你的替代方案。</a:t>
            </a:r>
          </a:p>
        </p:txBody>
      </p:sp>
      <p:sp>
        <p:nvSpPr>
          <p:cNvPr id="7" name="椭圆 6"/>
          <p:cNvSpPr/>
          <p:nvPr/>
        </p:nvSpPr>
        <p:spPr>
          <a:xfrm>
            <a:off x="900887" y="786161"/>
            <a:ext cx="1055018" cy="1055018"/>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149502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473</TotalTime>
  <Words>2813</Words>
  <Application>Microsoft Office PowerPoint</Application>
  <PresentationFormat>全屏显示(4:3)</PresentationFormat>
  <Paragraphs>171</Paragraphs>
  <Slides>29</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29</vt:i4>
      </vt:variant>
    </vt:vector>
  </HeadingPairs>
  <TitlesOfParts>
    <vt:vector size="40" baseType="lpstr">
      <vt:lpstr>隶书</vt:lpstr>
      <vt:lpstr>Calibri</vt:lpstr>
      <vt:lpstr>华文行楷</vt:lpstr>
      <vt:lpstr>Wingdings</vt:lpstr>
      <vt:lpstr>微软雅黑</vt:lpstr>
      <vt:lpstr>华康雅宋体W9</vt:lpstr>
      <vt:lpstr>Arial</vt:lpstr>
      <vt:lpstr>Calibri Light</vt:lpstr>
      <vt:lpstr>宋体</vt:lpstr>
      <vt:lpstr>华康雅宋体W9(P)</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zendaimoney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xiaoba ba</dc:creator>
  <cp:lastModifiedBy>Junqi Tian</cp:lastModifiedBy>
  <cp:revision>97</cp:revision>
  <dcterms:created xsi:type="dcterms:W3CDTF">2013-09-30T03:51:32Z</dcterms:created>
  <dcterms:modified xsi:type="dcterms:W3CDTF">2014-10-08T03:31:40Z</dcterms:modified>
</cp:coreProperties>
</file>