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78" r:id="rId3"/>
    <p:sldId id="277" r:id="rId4"/>
    <p:sldId id="257" r:id="rId5"/>
    <p:sldId id="258" r:id="rId6"/>
    <p:sldId id="259" r:id="rId7"/>
    <p:sldId id="260" r:id="rId8"/>
    <p:sldId id="261" r:id="rId9"/>
    <p:sldId id="262" r:id="rId10"/>
    <p:sldId id="263" r:id="rId11"/>
    <p:sldId id="264" r:id="rId12"/>
    <p:sldId id="265" r:id="rId13"/>
    <p:sldId id="266" r:id="rId14"/>
    <p:sldId id="281" r:id="rId15"/>
    <p:sldId id="267" r:id="rId16"/>
    <p:sldId id="268" r:id="rId17"/>
    <p:sldId id="269" r:id="rId18"/>
    <p:sldId id="270" r:id="rId19"/>
    <p:sldId id="271" r:id="rId20"/>
    <p:sldId id="272" r:id="rId21"/>
    <p:sldId id="274" r:id="rId22"/>
    <p:sldId id="275" r:id="rId23"/>
    <p:sldId id="276" r:id="rId24"/>
    <p:sldId id="283" r:id="rId25"/>
    <p:sldId id="256" r:id="rId26"/>
    <p:sldId id="282" r:id="rId2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45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B22F017-74F0-4031-941B-828AF96E68B8}"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450A2A51-CE52-4387-BEEB-9B98CA01E1AF}"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22F017-74F0-4031-941B-828AF96E68B8}" type="datetimeFigureOut">
              <a:rPr lang="zh-CN" altLang="en-US" smtClean="0"/>
              <a:pPr/>
              <a:t>2014/10/8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7" name="矩形 6"/>
          <p:cNvSpPr/>
          <p:nvPr userDrawn="1"/>
        </p:nvSpPr>
        <p:spPr>
          <a:xfrm>
            <a:off x="0" y="0"/>
            <a:ext cx="9144000" cy="685800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9" name="矩形 8"/>
          <p:cNvSpPr/>
          <p:nvPr userDrawn="1"/>
        </p:nvSpPr>
        <p:spPr>
          <a:xfrm>
            <a:off x="193623" y="202751"/>
            <a:ext cx="8784976" cy="648072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8" name="灯片编号占位符 5"/>
          <p:cNvSpPr txBox="1">
            <a:spLocks/>
          </p:cNvSpPr>
          <p:nvPr userDrawn="1"/>
        </p:nvSpPr>
        <p:spPr>
          <a:xfrm>
            <a:off x="6790137" y="6323431"/>
            <a:ext cx="21336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50A2A51-CE52-4387-BEEB-9B98CA01E1AF}" type="slidenum">
              <a:rPr lang="zh-CN" altLang="en-US" smtClean="0">
                <a:solidFill>
                  <a:schemeClr val="tx1"/>
                </a:solidFill>
              </a:rPr>
              <a:pPr/>
              <a:t>‹#›</a:t>
            </a:fld>
            <a:endParaRPr lang="zh-CN" altLang="en-US" dirty="0">
              <a:solidFill>
                <a:schemeClr val="tx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9144000" cy="6858000"/>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cxnSp>
        <p:nvCxnSpPr>
          <p:cNvPr id="25" name="直线连接符 24"/>
          <p:cNvCxnSpPr/>
          <p:nvPr/>
        </p:nvCxnSpPr>
        <p:spPr>
          <a:xfrm flipV="1">
            <a:off x="324" y="1196752"/>
            <a:ext cx="8532116" cy="1633881"/>
          </a:xfrm>
          <a:prstGeom prst="line">
            <a:avLst/>
          </a:prstGeom>
          <a:ln>
            <a:solidFill>
              <a:srgbClr val="FFFFFF"/>
            </a:solidFill>
            <a:prstDash val="solid"/>
          </a:ln>
        </p:spPr>
        <p:style>
          <a:lnRef idx="2">
            <a:schemeClr val="accent1"/>
          </a:lnRef>
          <a:fillRef idx="0">
            <a:schemeClr val="accent1"/>
          </a:fillRef>
          <a:effectRef idx="1">
            <a:schemeClr val="accent1"/>
          </a:effectRef>
          <a:fontRef idx="minor">
            <a:schemeClr val="tx1"/>
          </a:fontRef>
        </p:style>
      </p:cxnSp>
      <p:cxnSp>
        <p:nvCxnSpPr>
          <p:cNvPr id="27" name="直线连接符 26"/>
          <p:cNvCxnSpPr/>
          <p:nvPr/>
        </p:nvCxnSpPr>
        <p:spPr>
          <a:xfrm flipV="1">
            <a:off x="0" y="0"/>
            <a:ext cx="5940152" cy="2686617"/>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
        <p:nvSpPr>
          <p:cNvPr id="2" name="矩形 1"/>
          <p:cNvSpPr/>
          <p:nvPr/>
        </p:nvSpPr>
        <p:spPr>
          <a:xfrm rot="20940502">
            <a:off x="157453" y="2079141"/>
            <a:ext cx="8770313" cy="280375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pic>
        <p:nvPicPr>
          <p:cNvPr id="9" name="图片 10" descr="logo-37.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176760"/>
            <a:ext cx="3411538" cy="269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Box 3"/>
          <p:cNvSpPr txBox="1">
            <a:spLocks noChangeArrowheads="1"/>
          </p:cNvSpPr>
          <p:nvPr/>
        </p:nvSpPr>
        <p:spPr bwMode="auto">
          <a:xfrm>
            <a:off x="1465313" y="4467522"/>
            <a:ext cx="249237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hangingPunct="1">
              <a:defRPr/>
            </a:pPr>
            <a:r>
              <a:rPr lang="zh-CN" altLang="en-US" sz="2000" dirty="0" smtClean="0">
                <a:solidFill>
                  <a:schemeClr val="tx1">
                    <a:lumMod val="65000"/>
                    <a:lumOff val="35000"/>
                  </a:schemeClr>
                </a:solidFill>
                <a:latin typeface="微软雅黑"/>
                <a:ea typeface="微软雅黑"/>
                <a:cs typeface="微软雅黑"/>
              </a:rPr>
              <a:t>一起读书 一起成长</a:t>
            </a:r>
          </a:p>
        </p:txBody>
      </p:sp>
      <p:sp>
        <p:nvSpPr>
          <p:cNvPr id="11" name="矩形 10"/>
          <p:cNvSpPr/>
          <p:nvPr/>
        </p:nvSpPr>
        <p:spPr>
          <a:xfrm>
            <a:off x="1176388" y="4418310"/>
            <a:ext cx="2881312" cy="1746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kumimoji="1" lang="zh-CN" altLang="en-US"/>
          </a:p>
        </p:txBody>
      </p:sp>
      <p:cxnSp>
        <p:nvCxnSpPr>
          <p:cNvPr id="7" name="直线连接符 6"/>
          <p:cNvCxnSpPr/>
          <p:nvPr/>
        </p:nvCxnSpPr>
        <p:spPr>
          <a:xfrm flipV="1">
            <a:off x="539552" y="4077072"/>
            <a:ext cx="8604448" cy="1719332"/>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cxnSp>
        <p:nvCxnSpPr>
          <p:cNvPr id="19" name="直线连接符 18"/>
          <p:cNvCxnSpPr/>
          <p:nvPr/>
        </p:nvCxnSpPr>
        <p:spPr>
          <a:xfrm flipV="1">
            <a:off x="2699792" y="4221090"/>
            <a:ext cx="6443527" cy="2636910"/>
          </a:xfrm>
          <a:prstGeom prst="line">
            <a:avLst/>
          </a:prstGeom>
          <a:ln>
            <a:solidFill>
              <a:srgbClr val="FFFFFF"/>
            </a:solidFill>
            <a:prstDash val="soli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999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379198" y="283816"/>
            <a:ext cx="6408712" cy="6336704"/>
          </a:xfrm>
        </p:spPr>
        <p:txBody>
          <a:bodyPr>
            <a:noAutofit/>
          </a:bodyPr>
          <a:lstStyle/>
          <a:p>
            <a:pPr>
              <a:lnSpc>
                <a:spcPct val="150000"/>
              </a:lnSpc>
            </a:pPr>
            <a:r>
              <a:rPr lang="zh-CN" altLang="en-US" sz="1800" b="1" dirty="0" smtClean="0">
                <a:solidFill>
                  <a:srgbClr val="FF0000"/>
                </a:solidFill>
                <a:latin typeface="微软雅黑"/>
                <a:ea typeface="微软雅黑"/>
                <a:cs typeface="微软雅黑"/>
              </a:rPr>
              <a:t>学会在对话前和对话中问自己问题：</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a:latin typeface="微软雅黑"/>
                <a:ea typeface="微软雅黑"/>
                <a:cs typeface="微软雅黑"/>
              </a:rPr>
              <a:t>我</a:t>
            </a:r>
            <a:r>
              <a:rPr lang="zh-CN" altLang="en-US" sz="1800" dirty="0" smtClean="0">
                <a:latin typeface="微软雅黑"/>
                <a:ea typeface="微软雅黑"/>
                <a:cs typeface="微软雅黑"/>
              </a:rPr>
              <a:t>希望为自己实现什么目标？</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我希望为对方实现什么</a:t>
            </a:r>
            <a:r>
              <a:rPr lang="zh-CN" altLang="en-US" sz="1800" dirty="0" smtClean="0">
                <a:latin typeface="微软雅黑"/>
                <a:ea typeface="微软雅黑"/>
                <a:cs typeface="微软雅黑"/>
              </a:rPr>
              <a:t>目标？</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我希望为</a:t>
            </a:r>
            <a:r>
              <a:rPr lang="zh-CN" altLang="en-US" sz="1800" dirty="0" smtClean="0">
                <a:latin typeface="微软雅黑"/>
                <a:ea typeface="微软雅黑"/>
                <a:cs typeface="微软雅黑"/>
              </a:rPr>
              <a:t>我们之间的关系实现什么目标？</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要实现这些</a:t>
            </a:r>
            <a:r>
              <a:rPr lang="zh-CN" altLang="en-US" sz="1800" dirty="0" smtClean="0">
                <a:latin typeface="微软雅黑"/>
                <a:ea typeface="微软雅黑"/>
                <a:cs typeface="微软雅黑"/>
              </a:rPr>
              <a:t>目标我该怎么做？</a:t>
            </a:r>
            <a:endParaRPr lang="en-US" altLang="zh-CN" sz="1800" dirty="0" smtClean="0">
              <a:latin typeface="微软雅黑"/>
              <a:ea typeface="微软雅黑"/>
              <a:cs typeface="微软雅黑"/>
            </a:endParaRPr>
          </a:p>
          <a:p>
            <a:pPr>
              <a:lnSpc>
                <a:spcPct val="150000"/>
              </a:lnSpc>
            </a:pPr>
            <a:r>
              <a:rPr lang="zh-CN" altLang="en-US" sz="1800" b="1" dirty="0" smtClean="0">
                <a:solidFill>
                  <a:srgbClr val="FF0000"/>
                </a:solidFill>
                <a:latin typeface="微软雅黑"/>
                <a:ea typeface="微软雅黑"/>
                <a:cs typeface="微软雅黑"/>
              </a:rPr>
              <a:t>为什么要问自己问题？</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a:latin typeface="微软雅黑"/>
                <a:ea typeface="微软雅黑"/>
                <a:cs typeface="微软雅黑"/>
              </a:rPr>
              <a:t>为对话寻找</a:t>
            </a:r>
            <a:r>
              <a:rPr lang="zh-CN" altLang="en-US" sz="1800" dirty="0" smtClean="0">
                <a:latin typeface="微软雅黑"/>
                <a:ea typeface="微软雅黑"/>
                <a:cs typeface="微软雅黑"/>
              </a:rPr>
              <a:t>意义。在谈话中失控的人，都是因为已经忘记了谈话的初衷。想想看，一个为了挽救孩子的父亲，突然发飙，说随你的便吧！这时候他已经忘记了谈话的目标，成为了自己情绪的努力。只要记得谈话的目标，你的情绪就不容易失控。</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控制</a:t>
            </a:r>
            <a:r>
              <a:rPr lang="zh-CN" altLang="en-US" sz="1800" dirty="0" smtClean="0">
                <a:latin typeface="微软雅黑"/>
                <a:ea typeface="微软雅黑"/>
                <a:cs typeface="微软雅黑"/>
              </a:rPr>
              <a:t>好自己的身体。做自己的观察者，你的身体和思想才会受控。在紧张的时候，观察自己，和自己对话，能够让自己很快放松下来。</a:t>
            </a:r>
            <a:endParaRPr lang="zh-CN" altLang="en-US" sz="1800" dirty="0">
              <a:latin typeface="微软雅黑"/>
              <a:ea typeface="微软雅黑"/>
              <a:cs typeface="微软雅黑"/>
            </a:endParaRPr>
          </a:p>
        </p:txBody>
      </p:sp>
      <p:sp>
        <p:nvSpPr>
          <p:cNvPr id="4" name="矩形 3"/>
          <p:cNvSpPr/>
          <p:nvPr/>
        </p:nvSpPr>
        <p:spPr>
          <a:xfrm>
            <a:off x="539552" y="116632"/>
            <a:ext cx="1800200" cy="6624736"/>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5" name="标题 1"/>
          <p:cNvSpPr txBox="1">
            <a:spLocks/>
          </p:cNvSpPr>
          <p:nvPr/>
        </p:nvSpPr>
        <p:spPr>
          <a:xfrm>
            <a:off x="811303" y="509232"/>
            <a:ext cx="648072" cy="30963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4000" dirty="0">
                <a:solidFill>
                  <a:srgbClr val="FFFF00"/>
                </a:solidFill>
                <a:latin typeface="微软雅黑"/>
                <a:ea typeface="微软雅黑"/>
                <a:cs typeface="微软雅黑"/>
              </a:rPr>
              <a:t>正确</a:t>
            </a:r>
            <a:r>
              <a:rPr lang="zh-CN" altLang="en-US" sz="4000" dirty="0" smtClean="0">
                <a:solidFill>
                  <a:srgbClr val="FFFF00"/>
                </a:solidFill>
                <a:latin typeface="微软雅黑"/>
                <a:ea typeface="微软雅黑"/>
                <a:cs typeface="微软雅黑"/>
              </a:rPr>
              <a:t>的做法</a:t>
            </a:r>
            <a:endParaRPr lang="zh-CN" altLang="en-US" sz="4000" dirty="0">
              <a:solidFill>
                <a:srgbClr val="FFFF00"/>
              </a:solidFill>
              <a:latin typeface="微软雅黑"/>
              <a:ea typeface="微软雅黑"/>
              <a:cs typeface="微软雅黑"/>
            </a:endParaRPr>
          </a:p>
        </p:txBody>
      </p:sp>
      <p:sp>
        <p:nvSpPr>
          <p:cNvPr id="6" name="矩形 5"/>
          <p:cNvSpPr/>
          <p:nvPr/>
        </p:nvSpPr>
        <p:spPr>
          <a:xfrm>
            <a:off x="1419929" y="1364570"/>
            <a:ext cx="741422" cy="5016758"/>
          </a:xfrm>
          <a:prstGeom prst="rect">
            <a:avLst/>
          </a:prstGeom>
        </p:spPr>
        <p:txBody>
          <a:bodyPr wrap="square">
            <a:spAutoFit/>
          </a:bodyPr>
          <a:lstStyle/>
          <a:p>
            <a:r>
              <a:rPr lang="zh-CN" altLang="en-US" sz="4000" dirty="0">
                <a:solidFill>
                  <a:schemeClr val="bg1"/>
                </a:solidFill>
                <a:latin typeface="微软雅黑"/>
                <a:ea typeface="微软雅黑"/>
                <a:cs typeface="微软雅黑"/>
              </a:rPr>
              <a:t>关注你的真实目的</a:t>
            </a:r>
            <a:endParaRPr lang="zh-CN" altLang="en-US" dirty="0">
              <a:solidFill>
                <a:schemeClr val="bg1"/>
              </a:solidFill>
              <a:latin typeface="微软雅黑"/>
              <a:ea typeface="微软雅黑"/>
              <a:cs typeface="微软雅黑"/>
            </a:endParaRPr>
          </a:p>
        </p:txBody>
      </p:sp>
      <p:cxnSp>
        <p:nvCxnSpPr>
          <p:cNvPr id="7" name="直线连接符 6"/>
          <p:cNvCxnSpPr/>
          <p:nvPr/>
        </p:nvCxnSpPr>
        <p:spPr>
          <a:xfrm flipV="1">
            <a:off x="539552" y="251257"/>
            <a:ext cx="1800200" cy="360039"/>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cxnSp>
        <p:nvCxnSpPr>
          <p:cNvPr id="8" name="直线连接符 7"/>
          <p:cNvCxnSpPr/>
          <p:nvPr/>
        </p:nvCxnSpPr>
        <p:spPr>
          <a:xfrm flipV="1">
            <a:off x="611560" y="6237312"/>
            <a:ext cx="1800200" cy="360039"/>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55776" y="620688"/>
            <a:ext cx="6048672" cy="720080"/>
          </a:xfrm>
        </p:spPr>
        <p:txBody>
          <a:bodyPr>
            <a:normAutofit/>
          </a:bodyPr>
          <a:lstStyle/>
          <a:p>
            <a:pPr algn="l"/>
            <a:r>
              <a:rPr lang="zh-CN" altLang="en-US" sz="4000" dirty="0" smtClean="0">
                <a:latin typeface="微软雅黑"/>
                <a:ea typeface="微软雅黑"/>
                <a:cs typeface="微软雅黑"/>
              </a:rPr>
              <a:t>进入关键对话的引导思维</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2627784" y="1484784"/>
            <a:ext cx="6192688" cy="4824536"/>
          </a:xfrm>
        </p:spPr>
        <p:txBody>
          <a:bodyPr>
            <a:noAutofit/>
          </a:bodyPr>
          <a:lstStyle/>
          <a:p>
            <a:pPr>
              <a:lnSpc>
                <a:spcPct val="150000"/>
              </a:lnSpc>
            </a:pPr>
            <a:r>
              <a:rPr lang="zh-CN" altLang="en-US" sz="1800" b="1" dirty="0" smtClean="0">
                <a:solidFill>
                  <a:srgbClr val="FF0000"/>
                </a:solidFill>
                <a:latin typeface="微软雅黑"/>
                <a:ea typeface="微软雅黑"/>
                <a:cs typeface="微软雅黑"/>
              </a:rPr>
              <a:t>学会对比说明</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首先，阐明自己的真实目的。</a:t>
            </a:r>
            <a:endParaRPr lang="en-US" altLang="zh-CN" sz="1800" dirty="0" smtClean="0">
              <a:latin typeface="微软雅黑"/>
              <a:ea typeface="微软雅黑"/>
              <a:cs typeface="微软雅黑"/>
            </a:endParaRPr>
          </a:p>
          <a:p>
            <a:pPr marL="717550" lvl="1" indent="0">
              <a:lnSpc>
                <a:spcPct val="150000"/>
              </a:lnSpc>
              <a:buNone/>
            </a:pPr>
            <a:r>
              <a:rPr lang="zh-CN" altLang="en-US" sz="1800" dirty="0">
                <a:latin typeface="微软雅黑"/>
                <a:ea typeface="微软雅黑"/>
                <a:cs typeface="微软雅黑"/>
              </a:rPr>
              <a:t> </a:t>
            </a:r>
            <a:r>
              <a:rPr lang="zh-CN" altLang="en-US" sz="1800" dirty="0" smtClean="0">
                <a:latin typeface="微软雅黑"/>
                <a:ea typeface="微软雅黑"/>
                <a:cs typeface="微软雅黑"/>
              </a:rPr>
              <a:t> 我今天是想修复咱们俩的关系，解决我们之间长久引来的误解。</a:t>
            </a:r>
            <a:endParaRPr lang="en-US" altLang="zh-CN" sz="1800" dirty="0" smtClean="0">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其次，说明你不想实现的目标。</a:t>
            </a:r>
            <a:endParaRPr lang="en-US" altLang="zh-CN" sz="1800" dirty="0">
              <a:latin typeface="微软雅黑"/>
              <a:ea typeface="微软雅黑"/>
              <a:cs typeface="微软雅黑"/>
            </a:endParaRPr>
          </a:p>
          <a:p>
            <a:pPr marL="717550" lvl="1" indent="0">
              <a:lnSpc>
                <a:spcPct val="150000"/>
              </a:lnSpc>
              <a:buNone/>
            </a:pPr>
            <a:r>
              <a:rPr lang="zh-CN" altLang="en-US" sz="1800" dirty="0" smtClean="0">
                <a:latin typeface="微软雅黑"/>
                <a:ea typeface="微软雅黑"/>
                <a:cs typeface="微软雅黑"/>
              </a:rPr>
              <a:t>我不想让你觉得我根本不在乎你的感受，或者有任何对你不敬的意思。</a:t>
            </a:r>
            <a:endParaRPr lang="en-US" altLang="zh-CN" sz="1800" dirty="0" smtClean="0">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第三，问自己有没有两全其美的方法。</a:t>
            </a:r>
            <a:endParaRPr lang="en-US" altLang="zh-CN" sz="1800" dirty="0" smtClean="0">
              <a:latin typeface="微软雅黑"/>
              <a:ea typeface="微软雅黑"/>
              <a:cs typeface="微软雅黑"/>
            </a:endParaRPr>
          </a:p>
          <a:p>
            <a:pPr marL="457200" lvl="1" indent="0">
              <a:lnSpc>
                <a:spcPct val="150000"/>
              </a:lnSpc>
              <a:buNone/>
            </a:pPr>
            <a:r>
              <a:rPr lang="zh-CN" altLang="zh-CN" sz="1800" dirty="0">
                <a:latin typeface="微软雅黑"/>
                <a:ea typeface="微软雅黑"/>
                <a:cs typeface="微软雅黑"/>
              </a:rPr>
              <a:t> </a:t>
            </a:r>
            <a:r>
              <a:rPr lang="zh-CN" altLang="en-US" sz="1800" dirty="0" smtClean="0">
                <a:latin typeface="微软雅黑"/>
                <a:ea typeface="微软雅黑"/>
                <a:cs typeface="微软雅黑"/>
              </a:rPr>
              <a:t>    有什么办法能够实现这个目的呢？</a:t>
            </a:r>
            <a:endParaRPr lang="en-US" altLang="zh-CN" sz="1800" dirty="0" smtClean="0">
              <a:latin typeface="微软雅黑"/>
              <a:ea typeface="微软雅黑"/>
              <a:cs typeface="微软雅黑"/>
            </a:endParaRPr>
          </a:p>
          <a:p>
            <a:pPr>
              <a:lnSpc>
                <a:spcPct val="150000"/>
              </a:lnSpc>
            </a:pPr>
            <a:r>
              <a:rPr lang="zh-CN" altLang="en-US" sz="1800" b="1" dirty="0" smtClean="0">
                <a:solidFill>
                  <a:srgbClr val="FF0000"/>
                </a:solidFill>
                <a:latin typeface="微软雅黑"/>
                <a:ea typeface="微软雅黑"/>
                <a:cs typeface="微软雅黑"/>
              </a:rPr>
              <a:t>做完这三步，恭喜你，你已经摆脱了傻瓜式选择！</a:t>
            </a:r>
            <a:endParaRPr lang="zh-CN" altLang="en-US" sz="1800" b="1" dirty="0">
              <a:solidFill>
                <a:srgbClr val="FF0000"/>
              </a:solidFill>
              <a:latin typeface="微软雅黑"/>
              <a:ea typeface="微软雅黑"/>
              <a:cs typeface="微软雅黑"/>
            </a:endParaRPr>
          </a:p>
        </p:txBody>
      </p:sp>
      <p:sp>
        <p:nvSpPr>
          <p:cNvPr id="10" name="矩形 9"/>
          <p:cNvSpPr/>
          <p:nvPr/>
        </p:nvSpPr>
        <p:spPr>
          <a:xfrm>
            <a:off x="611560" y="188640"/>
            <a:ext cx="1800200" cy="4752528"/>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55776" y="548680"/>
            <a:ext cx="4834880" cy="1143000"/>
          </a:xfrm>
        </p:spPr>
        <p:txBody>
          <a:bodyPr>
            <a:normAutofit/>
          </a:bodyPr>
          <a:lstStyle/>
          <a:p>
            <a:pPr algn="l"/>
            <a:r>
              <a:rPr lang="zh-CN" altLang="en-US" sz="4000" dirty="0" smtClean="0">
                <a:latin typeface="微软雅黑"/>
                <a:ea typeface="微软雅黑"/>
                <a:cs typeface="微软雅黑"/>
              </a:rPr>
              <a:t>学会观察对话氛围</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2555776" y="1700808"/>
            <a:ext cx="5976664" cy="4032448"/>
          </a:xfrm>
        </p:spPr>
        <p:txBody>
          <a:bodyPr>
            <a:noAutofit/>
          </a:bodyPr>
          <a:lstStyle/>
          <a:p>
            <a:pPr marL="0" indent="0">
              <a:lnSpc>
                <a:spcPct val="150000"/>
              </a:lnSpc>
              <a:buNone/>
            </a:pPr>
            <a:r>
              <a:rPr lang="zh-CN" altLang="en-US" sz="1800" dirty="0">
                <a:latin typeface="微软雅黑"/>
                <a:ea typeface="微软雅黑"/>
                <a:cs typeface="微软雅黑"/>
              </a:rPr>
              <a:t>学会做一</a:t>
            </a:r>
            <a:r>
              <a:rPr lang="zh-CN" altLang="en-US" sz="1800" dirty="0" smtClean="0">
                <a:latin typeface="微软雅黑"/>
                <a:ea typeface="微软雅黑"/>
                <a:cs typeface="微软雅黑"/>
              </a:rPr>
              <a:t>个双核的对话人，注意内容，同时注意氛围。很多对话的失败，就是因为没有关注氛围。当你发现对方情绪不对或者气氛出现不利于对话的变化时，要停止内容方面的沟通，转而修复氛围。可以用我们前面讲到的对比说明的方法。也可以直接表示你理解对方的情绪。甚至要求把对话停一停，双方冷静一点再继续谈。</a:t>
            </a:r>
            <a:endParaRPr lang="en-US" altLang="zh-CN" sz="1800" dirty="0" smtClean="0">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记得</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中国合伙人</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里面三个合伙人到美国谈判的段落吗？就靠着一个调整氛围的暂停，最终达成了和解。</a:t>
            </a:r>
            <a:endParaRPr lang="en-US" altLang="zh-CN" sz="1800" dirty="0" smtClean="0">
              <a:latin typeface="微软雅黑"/>
              <a:ea typeface="微软雅黑"/>
              <a:cs typeface="微软雅黑"/>
            </a:endParaRPr>
          </a:p>
        </p:txBody>
      </p:sp>
      <p:sp>
        <p:nvSpPr>
          <p:cNvPr id="4" name="矩形 3"/>
          <p:cNvSpPr/>
          <p:nvPr/>
        </p:nvSpPr>
        <p:spPr>
          <a:xfrm>
            <a:off x="611560" y="188640"/>
            <a:ext cx="1800200" cy="4752528"/>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55776" y="404664"/>
            <a:ext cx="4896544" cy="1143000"/>
          </a:xfrm>
        </p:spPr>
        <p:txBody>
          <a:bodyPr>
            <a:normAutofit/>
          </a:bodyPr>
          <a:lstStyle/>
          <a:p>
            <a:pPr algn="l"/>
            <a:r>
              <a:rPr lang="zh-CN" altLang="en-US" sz="4000" dirty="0">
                <a:latin typeface="微软雅黑"/>
                <a:ea typeface="微软雅黑"/>
                <a:cs typeface="微软雅黑"/>
              </a:rPr>
              <a:t>如何保证对话的安全</a:t>
            </a:r>
          </a:p>
        </p:txBody>
      </p:sp>
      <p:sp>
        <p:nvSpPr>
          <p:cNvPr id="3" name="内容占位符 2"/>
          <p:cNvSpPr>
            <a:spLocks noGrp="1"/>
          </p:cNvSpPr>
          <p:nvPr>
            <p:ph idx="1"/>
          </p:nvPr>
        </p:nvSpPr>
        <p:spPr>
          <a:xfrm>
            <a:off x="2555776" y="1340768"/>
            <a:ext cx="6192688" cy="4525963"/>
          </a:xfrm>
        </p:spPr>
        <p:txBody>
          <a:bodyPr>
            <a:noAutofit/>
          </a:bodyPr>
          <a:lstStyle/>
          <a:p>
            <a:pPr>
              <a:lnSpc>
                <a:spcPct val="150000"/>
              </a:lnSpc>
            </a:pPr>
            <a:r>
              <a:rPr lang="zh-CN" altLang="en-US" sz="1800" b="1" dirty="0" smtClean="0">
                <a:solidFill>
                  <a:srgbClr val="FF0000"/>
                </a:solidFill>
                <a:latin typeface="微软雅黑"/>
                <a:ea typeface="微软雅黑"/>
                <a:cs typeface="微软雅黑"/>
              </a:rPr>
              <a:t>强调共同目的</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a:latin typeface="微软雅黑"/>
                <a:ea typeface="微软雅黑"/>
                <a:cs typeface="微软雅黑"/>
              </a:rPr>
              <a:t>我的目的</a:t>
            </a:r>
            <a:r>
              <a:rPr lang="zh-CN" altLang="en-US" sz="1800" dirty="0" smtClean="0">
                <a:latin typeface="微软雅黑"/>
                <a:ea typeface="微软雅黑"/>
                <a:cs typeface="微软雅黑"/>
              </a:rPr>
              <a:t>是</a:t>
            </a:r>
            <a:r>
              <a:rPr lang="en-US" altLang="zh-CN" sz="1800" dirty="0" smtClean="0">
                <a:latin typeface="微软雅黑"/>
                <a:ea typeface="微软雅黑"/>
                <a:cs typeface="微软雅黑"/>
              </a:rPr>
              <a:t>……</a:t>
            </a:r>
          </a:p>
          <a:p>
            <a:pPr lvl="1">
              <a:lnSpc>
                <a:spcPct val="150000"/>
              </a:lnSpc>
            </a:pPr>
            <a:r>
              <a:rPr lang="zh-CN" altLang="en-US" sz="1800" dirty="0">
                <a:latin typeface="微软雅黑"/>
                <a:ea typeface="微软雅黑"/>
                <a:cs typeface="微软雅黑"/>
              </a:rPr>
              <a:t>我不</a:t>
            </a:r>
            <a:r>
              <a:rPr lang="zh-CN" altLang="en-US" sz="1800" dirty="0" smtClean="0">
                <a:latin typeface="微软雅黑"/>
                <a:ea typeface="微软雅黑"/>
                <a:cs typeface="微软雅黑"/>
              </a:rPr>
              <a:t>希望</a:t>
            </a:r>
            <a:r>
              <a:rPr lang="en-US" altLang="zh-CN" sz="1800" dirty="0" smtClean="0">
                <a:latin typeface="微软雅黑"/>
                <a:ea typeface="微软雅黑"/>
                <a:cs typeface="微软雅黑"/>
              </a:rPr>
              <a:t>……</a:t>
            </a:r>
          </a:p>
          <a:p>
            <a:pPr>
              <a:lnSpc>
                <a:spcPct val="150000"/>
              </a:lnSpc>
            </a:pPr>
            <a:r>
              <a:rPr lang="zh-CN" altLang="en-US" sz="1800" b="1" dirty="0" smtClean="0">
                <a:solidFill>
                  <a:srgbClr val="FF0000"/>
                </a:solidFill>
                <a:latin typeface="微软雅黑"/>
                <a:ea typeface="微软雅黑"/>
                <a:cs typeface="微软雅黑"/>
              </a:rPr>
              <a:t>保持尊重</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尊重就像空气</a:t>
            </a:r>
            <a:endParaRPr lang="en-US" altLang="zh-CN" sz="1800" dirty="0" smtClean="0">
              <a:latin typeface="微软雅黑"/>
              <a:ea typeface="微软雅黑"/>
              <a:cs typeface="微软雅黑"/>
            </a:endParaRPr>
          </a:p>
          <a:p>
            <a:pPr marL="715963" lvl="1" indent="-258763">
              <a:lnSpc>
                <a:spcPct val="150000"/>
              </a:lnSpc>
              <a:buNone/>
            </a:pPr>
            <a:r>
              <a:rPr lang="zh-CN" altLang="en-US" sz="1800" dirty="0">
                <a:latin typeface="微软雅黑"/>
                <a:ea typeface="微软雅黑"/>
                <a:cs typeface="微软雅黑"/>
              </a:rPr>
              <a:t> </a:t>
            </a:r>
            <a:r>
              <a:rPr lang="zh-CN" altLang="en-US" sz="1800" dirty="0" smtClean="0">
                <a:latin typeface="微软雅黑"/>
                <a:ea typeface="微软雅黑"/>
                <a:cs typeface="微软雅黑"/>
              </a:rPr>
              <a:t>    它存在的时候，你感觉不到它；但一旦它不存在了，你就立刻会感受到窒息。</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尊重</a:t>
            </a:r>
            <a:r>
              <a:rPr lang="zh-CN" altLang="en-US" sz="1800" dirty="0" smtClean="0">
                <a:latin typeface="微软雅黑"/>
                <a:ea typeface="微软雅黑"/>
                <a:cs typeface="微软雅黑"/>
              </a:rPr>
              <a:t>有时不是语言的问题</a:t>
            </a:r>
            <a:endParaRPr lang="en-US" altLang="zh-CN" sz="1800" dirty="0" smtClean="0">
              <a:latin typeface="微软雅黑"/>
              <a:ea typeface="微软雅黑"/>
              <a:cs typeface="微软雅黑"/>
            </a:endParaRPr>
          </a:p>
          <a:p>
            <a:pPr marL="717550" lvl="1" indent="0">
              <a:lnSpc>
                <a:spcPct val="150000"/>
              </a:lnSpc>
              <a:buNone/>
            </a:pPr>
            <a:r>
              <a:rPr lang="zh-CN" altLang="en-US" sz="1800" dirty="0" smtClean="0">
                <a:latin typeface="微软雅黑"/>
                <a:ea typeface="微软雅黑"/>
                <a:cs typeface="微软雅黑"/>
              </a:rPr>
              <a:t>你的心里不尊重一个人，你会通过你的肢体语言和眼神表达出来。甚至你下意识的动作都会被对方感觉到。</a:t>
            </a:r>
            <a:endParaRPr lang="zh-CN" altLang="en-US" sz="1800" dirty="0">
              <a:latin typeface="微软雅黑"/>
              <a:ea typeface="微软雅黑"/>
              <a:cs typeface="微软雅黑"/>
            </a:endParaRPr>
          </a:p>
        </p:txBody>
      </p:sp>
      <p:sp>
        <p:nvSpPr>
          <p:cNvPr id="4" name="矩形 3"/>
          <p:cNvSpPr/>
          <p:nvPr/>
        </p:nvSpPr>
        <p:spPr>
          <a:xfrm>
            <a:off x="611560" y="188640"/>
            <a:ext cx="1800200" cy="4752528"/>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46379" y="564960"/>
            <a:ext cx="4896544" cy="1143000"/>
          </a:xfrm>
        </p:spPr>
        <p:txBody>
          <a:bodyPr>
            <a:normAutofit/>
          </a:bodyPr>
          <a:lstStyle/>
          <a:p>
            <a:pPr algn="l"/>
            <a:r>
              <a:rPr lang="zh-CN" altLang="en-US" sz="4000" dirty="0">
                <a:latin typeface="微软雅黑"/>
                <a:ea typeface="微软雅黑"/>
                <a:cs typeface="微软雅黑"/>
              </a:rPr>
              <a:t>如何保证对话的安全</a:t>
            </a:r>
          </a:p>
        </p:txBody>
      </p:sp>
      <p:sp>
        <p:nvSpPr>
          <p:cNvPr id="3" name="内容占位符 2"/>
          <p:cNvSpPr>
            <a:spLocks noGrp="1"/>
          </p:cNvSpPr>
          <p:nvPr>
            <p:ph idx="1"/>
          </p:nvPr>
        </p:nvSpPr>
        <p:spPr>
          <a:xfrm>
            <a:off x="2618387" y="1628800"/>
            <a:ext cx="5941168" cy="4525963"/>
          </a:xfrm>
        </p:spPr>
        <p:txBody>
          <a:bodyPr>
            <a:noAutofit/>
          </a:bodyPr>
          <a:lstStyle/>
          <a:p>
            <a:pPr>
              <a:lnSpc>
                <a:spcPct val="150000"/>
              </a:lnSpc>
            </a:pPr>
            <a:r>
              <a:rPr lang="zh-CN" altLang="en-US" sz="1800" b="1" dirty="0" smtClean="0">
                <a:solidFill>
                  <a:srgbClr val="FF0000"/>
                </a:solidFill>
                <a:latin typeface="微软雅黑"/>
                <a:ea typeface="微软雅黑"/>
                <a:cs typeface="微软雅黑"/>
              </a:rPr>
              <a:t>具体的做法</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道歉</a:t>
            </a:r>
            <a:endParaRPr lang="en-US" altLang="zh-CN" sz="1800" dirty="0" smtClean="0">
              <a:latin typeface="微软雅黑"/>
              <a:ea typeface="微软雅黑"/>
              <a:cs typeface="微软雅黑"/>
            </a:endParaRPr>
          </a:p>
          <a:p>
            <a:pPr marL="715963" lvl="1" indent="0">
              <a:lnSpc>
                <a:spcPct val="150000"/>
              </a:lnSpc>
              <a:buNone/>
            </a:pPr>
            <a:r>
              <a:rPr lang="zh-CN" altLang="en-US" sz="1800" dirty="0" smtClean="0">
                <a:latin typeface="微软雅黑"/>
                <a:ea typeface="微软雅黑"/>
                <a:cs typeface="微软雅黑"/>
              </a:rPr>
              <a:t>抱歉我刚刚的话可能不太准确；对不起我没控制好情绪；如果让你觉得被冒犯，我道歉</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对比</a:t>
            </a:r>
            <a:r>
              <a:rPr lang="zh-CN" altLang="en-US" sz="1800" dirty="0" smtClean="0">
                <a:latin typeface="微软雅黑"/>
                <a:ea typeface="微软雅黑"/>
                <a:cs typeface="微软雅黑"/>
              </a:rPr>
              <a:t>说明</a:t>
            </a:r>
            <a:endParaRPr lang="en-US" altLang="zh-CN" sz="1800" dirty="0" smtClean="0">
              <a:latin typeface="微软雅黑"/>
              <a:ea typeface="微软雅黑"/>
              <a:cs typeface="微软雅黑"/>
            </a:endParaRPr>
          </a:p>
          <a:p>
            <a:pPr marL="457200" lvl="1" indent="258763">
              <a:lnSpc>
                <a:spcPct val="150000"/>
              </a:lnSpc>
              <a:buNone/>
            </a:pPr>
            <a:r>
              <a:rPr lang="zh-CN" altLang="en-US" sz="1800" dirty="0" smtClean="0">
                <a:latin typeface="微软雅黑"/>
                <a:ea typeface="微软雅黑"/>
                <a:cs typeface="微软雅黑"/>
              </a:rPr>
              <a:t>我想要解决的问题是</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，我并不希望</a:t>
            </a:r>
            <a:r>
              <a:rPr lang="en-US" altLang="zh-CN" sz="1800" dirty="0" smtClean="0">
                <a:latin typeface="微软雅黑"/>
                <a:ea typeface="微软雅黑"/>
                <a:cs typeface="微软雅黑"/>
              </a:rPr>
              <a:t>……</a:t>
            </a:r>
          </a:p>
          <a:p>
            <a:pPr lvl="1">
              <a:lnSpc>
                <a:spcPct val="150000"/>
              </a:lnSpc>
            </a:pPr>
            <a:r>
              <a:rPr lang="zh-CN" altLang="en-US" sz="1800" dirty="0">
                <a:latin typeface="微软雅黑"/>
                <a:ea typeface="微软雅黑"/>
                <a:cs typeface="微软雅黑"/>
              </a:rPr>
              <a:t>创建共同</a:t>
            </a:r>
            <a:r>
              <a:rPr lang="zh-CN" altLang="en-US" sz="1800" dirty="0" smtClean="0">
                <a:latin typeface="微软雅黑"/>
                <a:ea typeface="微软雅黑"/>
                <a:cs typeface="微软雅黑"/>
              </a:rPr>
              <a:t>目的</a:t>
            </a:r>
            <a:endParaRPr lang="en-US" altLang="zh-CN" sz="1800" dirty="0" smtClean="0">
              <a:latin typeface="微软雅黑"/>
              <a:ea typeface="微软雅黑"/>
              <a:cs typeface="微软雅黑"/>
            </a:endParaRPr>
          </a:p>
          <a:p>
            <a:pPr marL="715963" lvl="1" indent="0">
              <a:lnSpc>
                <a:spcPct val="150000"/>
              </a:lnSpc>
              <a:buNone/>
            </a:pPr>
            <a:r>
              <a:rPr lang="zh-CN" altLang="en-US" sz="1800" dirty="0" smtClean="0">
                <a:latin typeface="微软雅黑"/>
                <a:ea typeface="微软雅黑"/>
                <a:cs typeface="微软雅黑"/>
              </a:rPr>
              <a:t>咱们都想让孩子更好，对吗？我们今天的努力，可能会让公司更健康</a:t>
            </a:r>
            <a:r>
              <a:rPr lang="en-US" altLang="zh-CN" sz="1800" dirty="0" smtClean="0">
                <a:latin typeface="微软雅黑"/>
                <a:ea typeface="微软雅黑"/>
                <a:cs typeface="微软雅黑"/>
              </a:rPr>
              <a:t>……</a:t>
            </a:r>
          </a:p>
          <a:p>
            <a:pPr lvl="1">
              <a:lnSpc>
                <a:spcPct val="150000"/>
              </a:lnSpc>
              <a:buNone/>
            </a:pPr>
            <a:endParaRPr lang="zh-CN" altLang="en-US" sz="1800" dirty="0">
              <a:latin typeface="微软雅黑"/>
              <a:ea typeface="微软雅黑"/>
              <a:cs typeface="微软雅黑"/>
            </a:endParaRPr>
          </a:p>
        </p:txBody>
      </p:sp>
      <p:sp>
        <p:nvSpPr>
          <p:cNvPr id="4" name="矩形 3"/>
          <p:cNvSpPr/>
          <p:nvPr/>
        </p:nvSpPr>
        <p:spPr>
          <a:xfrm>
            <a:off x="611560" y="188640"/>
            <a:ext cx="1800200" cy="4752528"/>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632307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483768" y="548680"/>
            <a:ext cx="6131024" cy="5832648"/>
          </a:xfrm>
        </p:spPr>
        <p:txBody>
          <a:bodyPr>
            <a:noAutofit/>
          </a:bodyPr>
          <a:lstStyle/>
          <a:p>
            <a:pPr>
              <a:lnSpc>
                <a:spcPct val="150000"/>
              </a:lnSpc>
            </a:pPr>
            <a:r>
              <a:rPr lang="zh-CN" altLang="en-US" sz="1800" b="1" dirty="0" smtClean="0">
                <a:solidFill>
                  <a:srgbClr val="FF0000"/>
                </a:solidFill>
                <a:latin typeface="微软雅黑"/>
                <a:ea typeface="微软雅黑"/>
                <a:cs typeface="微软雅黑"/>
              </a:rPr>
              <a:t>关于情绪的两个声明</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a:latin typeface="微软雅黑"/>
                <a:ea typeface="微软雅黑"/>
                <a:cs typeface="微软雅黑"/>
              </a:rPr>
              <a:t>情绪</a:t>
            </a:r>
            <a:r>
              <a:rPr lang="zh-CN" altLang="en-US" sz="1800" dirty="0" smtClean="0">
                <a:latin typeface="微软雅黑"/>
                <a:ea typeface="微软雅黑"/>
                <a:cs typeface="微软雅黑"/>
              </a:rPr>
              <a:t>不是别人强加给你的，其他人是无法让你陷入某种情绪的；</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产生负面</a:t>
            </a:r>
            <a:r>
              <a:rPr lang="zh-CN" altLang="en-US" sz="1800" dirty="0" smtClean="0">
                <a:latin typeface="微软雅黑"/>
                <a:ea typeface="微软雅黑"/>
                <a:cs typeface="微软雅黑"/>
              </a:rPr>
              <a:t>情绪后你只有两个选择，控制它，或者被它控制。</a:t>
            </a:r>
            <a:endParaRPr lang="en-US" altLang="zh-CN" sz="1800" dirty="0">
              <a:latin typeface="微软雅黑"/>
              <a:ea typeface="微软雅黑"/>
              <a:cs typeface="微软雅黑"/>
            </a:endParaRPr>
          </a:p>
          <a:p>
            <a:pPr>
              <a:lnSpc>
                <a:spcPct val="150000"/>
              </a:lnSpc>
            </a:pPr>
            <a:r>
              <a:rPr lang="zh-CN" altLang="en-US" sz="1800" b="1" dirty="0" smtClean="0">
                <a:solidFill>
                  <a:srgbClr val="FF0000"/>
                </a:solidFill>
                <a:latin typeface="微软雅黑"/>
                <a:ea typeface="微软雅黑"/>
                <a:cs typeface="微软雅黑"/>
              </a:rPr>
              <a:t>所见所闻</a:t>
            </a:r>
            <a:r>
              <a:rPr lang="en-US" altLang="zh-CN" sz="1800" b="1" dirty="0" smtClean="0">
                <a:solidFill>
                  <a:srgbClr val="FF0000"/>
                </a:solidFill>
                <a:latin typeface="微软雅黑"/>
                <a:ea typeface="微软雅黑"/>
                <a:cs typeface="微软雅黑"/>
              </a:rPr>
              <a:t>——</a:t>
            </a:r>
            <a:r>
              <a:rPr lang="zh-CN" altLang="en-US" sz="1800" b="1" dirty="0" smtClean="0">
                <a:solidFill>
                  <a:srgbClr val="FF0000"/>
                </a:solidFill>
                <a:latin typeface="微软雅黑"/>
                <a:ea typeface="微软雅黑"/>
                <a:cs typeface="微软雅黑"/>
              </a:rPr>
              <a:t>主观臆断</a:t>
            </a:r>
            <a:r>
              <a:rPr lang="en-US" altLang="zh-CN" sz="1800" b="1" dirty="0" smtClean="0">
                <a:solidFill>
                  <a:srgbClr val="FF0000"/>
                </a:solidFill>
                <a:latin typeface="微软雅黑"/>
                <a:ea typeface="微软雅黑"/>
                <a:cs typeface="微软雅黑"/>
              </a:rPr>
              <a:t>——</a:t>
            </a:r>
            <a:r>
              <a:rPr lang="zh-CN" altLang="en-US" sz="1800" b="1" dirty="0" smtClean="0">
                <a:solidFill>
                  <a:srgbClr val="FF0000"/>
                </a:solidFill>
                <a:latin typeface="微软雅黑"/>
                <a:ea typeface="微软雅黑"/>
                <a:cs typeface="微软雅黑"/>
              </a:rPr>
              <a:t>形成感受</a:t>
            </a:r>
            <a:r>
              <a:rPr lang="en-US" altLang="zh-CN" sz="1800" b="1" dirty="0" smtClean="0">
                <a:solidFill>
                  <a:srgbClr val="FF0000"/>
                </a:solidFill>
                <a:latin typeface="微软雅黑"/>
                <a:ea typeface="微软雅黑"/>
                <a:cs typeface="微软雅黑"/>
              </a:rPr>
              <a:t>——</a:t>
            </a:r>
            <a:r>
              <a:rPr lang="zh-CN" altLang="en-US" sz="1800" b="1" dirty="0" smtClean="0">
                <a:solidFill>
                  <a:srgbClr val="FF0000"/>
                </a:solidFill>
                <a:latin typeface="微软雅黑"/>
                <a:ea typeface="微软雅黑"/>
                <a:cs typeface="微软雅黑"/>
              </a:rPr>
              <a:t>产生行为</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这是一个情绪产生的过程。看到了吗？这中间有一个主观臆断的过程，通过了你的解读才会形成你的感受。所以我们会看到有的人很难被伤害到，因为他不会庸人自扰，或者天生顿感力。而有的人看到别人一个眼神就会受伤害。</a:t>
            </a:r>
            <a:endParaRPr lang="en-US" altLang="zh-CN" sz="1800" dirty="0" smtClean="0">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知道这一点，你应该懂得如何避免被人伤害了。别自己找伤害，你就很难被伤害。这就叫人格强大。</a:t>
            </a:r>
            <a:endParaRPr lang="en-US" altLang="zh-CN" sz="1800" dirty="0" smtClean="0">
              <a:latin typeface="微软雅黑"/>
              <a:ea typeface="微软雅黑"/>
              <a:cs typeface="微软雅黑"/>
            </a:endParaRPr>
          </a:p>
          <a:p>
            <a:pPr lvl="1">
              <a:buNone/>
            </a:pPr>
            <a:endParaRPr lang="zh-CN" altLang="en-US" dirty="0"/>
          </a:p>
        </p:txBody>
      </p:sp>
      <p:sp>
        <p:nvSpPr>
          <p:cNvPr id="5" name="矩形 4"/>
          <p:cNvSpPr/>
          <p:nvPr/>
        </p:nvSpPr>
        <p:spPr>
          <a:xfrm>
            <a:off x="539552" y="116632"/>
            <a:ext cx="1800200" cy="6624736"/>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6" name="标题 1"/>
          <p:cNvSpPr txBox="1">
            <a:spLocks/>
          </p:cNvSpPr>
          <p:nvPr/>
        </p:nvSpPr>
        <p:spPr>
          <a:xfrm>
            <a:off x="860146" y="425328"/>
            <a:ext cx="648072" cy="561662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3600" dirty="0">
                <a:solidFill>
                  <a:srgbClr val="FFFF00"/>
                </a:solidFill>
                <a:latin typeface="微软雅黑"/>
                <a:ea typeface="微软雅黑"/>
                <a:cs typeface="微软雅黑"/>
              </a:rPr>
              <a:t>如何在愤怒、恐惧或受伤</a:t>
            </a:r>
          </a:p>
        </p:txBody>
      </p:sp>
      <p:sp>
        <p:nvSpPr>
          <p:cNvPr id="7" name="矩形 6"/>
          <p:cNvSpPr/>
          <p:nvPr/>
        </p:nvSpPr>
        <p:spPr>
          <a:xfrm>
            <a:off x="1403648" y="1893664"/>
            <a:ext cx="631791" cy="4524316"/>
          </a:xfrm>
          <a:prstGeom prst="rect">
            <a:avLst/>
          </a:prstGeom>
        </p:spPr>
        <p:txBody>
          <a:bodyPr wrap="square">
            <a:spAutoFit/>
          </a:bodyPr>
          <a:lstStyle/>
          <a:p>
            <a:r>
              <a:rPr lang="zh-CN" altLang="en-US" sz="3600" dirty="0" smtClean="0">
                <a:solidFill>
                  <a:schemeClr val="bg1"/>
                </a:solidFill>
                <a:latin typeface="微软雅黑"/>
                <a:ea typeface="微软雅黑"/>
                <a:cs typeface="微软雅黑"/>
              </a:rPr>
              <a:t>的情况下展开对话</a:t>
            </a:r>
            <a:endParaRPr lang="zh-CN" altLang="en-US" sz="1600" dirty="0">
              <a:solidFill>
                <a:schemeClr val="bg1"/>
              </a:solidFill>
              <a:latin typeface="微软雅黑"/>
              <a:ea typeface="微软雅黑"/>
              <a:cs typeface="微软雅黑"/>
            </a:endParaRPr>
          </a:p>
        </p:txBody>
      </p:sp>
      <p:cxnSp>
        <p:nvCxnSpPr>
          <p:cNvPr id="8" name="直线连接符 7"/>
          <p:cNvCxnSpPr/>
          <p:nvPr/>
        </p:nvCxnSpPr>
        <p:spPr>
          <a:xfrm flipV="1">
            <a:off x="539552" y="251257"/>
            <a:ext cx="1800200" cy="360039"/>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cxnSp>
        <p:nvCxnSpPr>
          <p:cNvPr id="9" name="直线连接符 8"/>
          <p:cNvCxnSpPr/>
          <p:nvPr/>
        </p:nvCxnSpPr>
        <p:spPr>
          <a:xfrm flipV="1">
            <a:off x="611560" y="6237312"/>
            <a:ext cx="1800200" cy="360039"/>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4806280"/>
            <a:ext cx="8229600" cy="1143000"/>
          </a:xfrm>
        </p:spPr>
        <p:txBody>
          <a:bodyPr>
            <a:normAutofit/>
          </a:bodyPr>
          <a:lstStyle/>
          <a:p>
            <a:pPr algn="l"/>
            <a:r>
              <a:rPr lang="zh-CN" altLang="en-US" sz="4000" dirty="0" smtClean="0">
                <a:latin typeface="微软雅黑"/>
                <a:ea typeface="微软雅黑"/>
                <a:cs typeface="微软雅黑"/>
              </a:rPr>
              <a:t>当你要失控时，控制想法的技巧</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3779912" y="548680"/>
            <a:ext cx="4968552" cy="4392488"/>
          </a:xfrm>
        </p:spPr>
        <p:txBody>
          <a:bodyPr>
            <a:noAutofit/>
          </a:bodyPr>
          <a:lstStyle/>
          <a:p>
            <a:pPr>
              <a:lnSpc>
                <a:spcPct val="150000"/>
              </a:lnSpc>
            </a:pPr>
            <a:r>
              <a:rPr lang="zh-CN" altLang="en-US" sz="1800" b="1" dirty="0" smtClean="0">
                <a:solidFill>
                  <a:srgbClr val="FF0000"/>
                </a:solidFill>
                <a:latin typeface="微软雅黑"/>
                <a:ea typeface="微软雅黑"/>
                <a:cs typeface="微软雅黑"/>
              </a:rPr>
              <a:t>行为方式回顾</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a:latin typeface="微软雅黑"/>
                <a:ea typeface="微软雅黑"/>
                <a:cs typeface="微软雅黑"/>
              </a:rPr>
              <a:t>我</a:t>
            </a:r>
            <a:r>
              <a:rPr lang="zh-CN" altLang="en-US" sz="1800" dirty="0" smtClean="0">
                <a:latin typeface="微软雅黑"/>
                <a:ea typeface="微软雅黑"/>
                <a:cs typeface="微软雅黑"/>
              </a:rPr>
              <a:t>是否表现出了沉默或暴力的应对方式？</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是什么</a:t>
            </a:r>
            <a:r>
              <a:rPr lang="zh-CN" altLang="en-US" sz="1800" dirty="0" smtClean="0">
                <a:latin typeface="微软雅黑"/>
                <a:ea typeface="微软雅黑"/>
                <a:cs typeface="微软雅黑"/>
              </a:rPr>
              <a:t>情绪导致我做出这种行为？</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产生</a:t>
            </a:r>
            <a:r>
              <a:rPr lang="zh-CN" altLang="en-US" sz="1800" dirty="0" smtClean="0">
                <a:latin typeface="微软雅黑"/>
                <a:ea typeface="微软雅黑"/>
                <a:cs typeface="微软雅黑"/>
              </a:rPr>
              <a:t>这种情绪的想法是什么？</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这种</a:t>
            </a:r>
            <a:r>
              <a:rPr lang="zh-CN" altLang="en-US" sz="1800" dirty="0" smtClean="0">
                <a:latin typeface="微软雅黑"/>
                <a:ea typeface="微软雅黑"/>
                <a:cs typeface="微软雅黑"/>
              </a:rPr>
              <a:t>想法的形成有何依据？</a:t>
            </a:r>
            <a:endParaRPr lang="en-US" altLang="zh-CN" sz="1800" dirty="0" smtClean="0">
              <a:latin typeface="微软雅黑"/>
              <a:ea typeface="微软雅黑"/>
              <a:cs typeface="微软雅黑"/>
            </a:endParaRPr>
          </a:p>
          <a:p>
            <a:pPr>
              <a:lnSpc>
                <a:spcPct val="150000"/>
              </a:lnSpc>
            </a:pPr>
            <a:r>
              <a:rPr lang="zh-CN" altLang="en-US" sz="1800" b="1" dirty="0" smtClean="0">
                <a:solidFill>
                  <a:srgbClr val="FF0000"/>
                </a:solidFill>
                <a:latin typeface="微软雅黑"/>
                <a:ea typeface="微软雅黑"/>
                <a:cs typeface="微软雅黑"/>
              </a:rPr>
              <a:t>留意三种常见的小聪明</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受害者想法：这可不是我的错！</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大</a:t>
            </a:r>
            <a:r>
              <a:rPr lang="zh-CN" altLang="en-US" sz="1800" dirty="0" smtClean="0">
                <a:latin typeface="微软雅黑"/>
                <a:ea typeface="微软雅黑"/>
                <a:cs typeface="微软雅黑"/>
              </a:rPr>
              <a:t>反派想法：这都是你造成的！</a:t>
            </a:r>
            <a:endParaRPr lang="en-US" altLang="zh-CN" sz="1800" dirty="0" smtClean="0">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无助</a:t>
            </a:r>
            <a:r>
              <a:rPr lang="zh-CN" altLang="en-US" sz="1800" dirty="0">
                <a:latin typeface="微软雅黑"/>
                <a:ea typeface="微软雅黑"/>
                <a:cs typeface="微软雅黑"/>
              </a:rPr>
              <a:t>者</a:t>
            </a:r>
            <a:r>
              <a:rPr lang="zh-CN" altLang="en-US" sz="1800" dirty="0" smtClean="0">
                <a:latin typeface="微软雅黑"/>
                <a:ea typeface="微软雅黑"/>
                <a:cs typeface="微软雅黑"/>
              </a:rPr>
              <a:t>想法：这事我也没办法！</a:t>
            </a:r>
            <a:endParaRPr lang="zh-CN" altLang="en-US" sz="1800" dirty="0">
              <a:latin typeface="微软雅黑"/>
              <a:ea typeface="微软雅黑"/>
              <a:cs typeface="微软雅黑"/>
            </a:endParaRPr>
          </a:p>
        </p:txBody>
      </p:sp>
      <p:sp>
        <p:nvSpPr>
          <p:cNvPr id="4" name="矩形 3"/>
          <p:cNvSpPr/>
          <p:nvPr/>
        </p:nvSpPr>
        <p:spPr>
          <a:xfrm>
            <a:off x="611560" y="188640"/>
            <a:ext cx="1800200" cy="4608512"/>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716016" y="4941168"/>
            <a:ext cx="3744416" cy="1143000"/>
          </a:xfrm>
        </p:spPr>
        <p:txBody>
          <a:bodyPr>
            <a:normAutofit/>
          </a:bodyPr>
          <a:lstStyle/>
          <a:p>
            <a:pPr algn="l"/>
            <a:r>
              <a:rPr lang="zh-CN" altLang="en-US" sz="4000" dirty="0" smtClean="0">
                <a:latin typeface="微软雅黑"/>
                <a:ea typeface="微软雅黑"/>
                <a:cs typeface="微软雅黑"/>
              </a:rPr>
              <a:t>关键对话的步骤</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899592" y="2204864"/>
            <a:ext cx="4258816" cy="2692896"/>
          </a:xfrm>
        </p:spPr>
        <p:txBody>
          <a:bodyPr>
            <a:normAutofit/>
          </a:bodyPr>
          <a:lstStyle/>
          <a:p>
            <a:pPr>
              <a:lnSpc>
                <a:spcPct val="150000"/>
              </a:lnSpc>
            </a:pPr>
            <a:r>
              <a:rPr lang="zh-CN" altLang="en-US" sz="1800" dirty="0" smtClean="0">
                <a:latin typeface="微软雅黑"/>
                <a:ea typeface="微软雅黑"/>
                <a:cs typeface="微软雅黑"/>
              </a:rPr>
              <a:t>分享事实经过</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说出你的</a:t>
            </a:r>
            <a:r>
              <a:rPr lang="zh-CN" altLang="en-US" sz="1800" dirty="0" smtClean="0">
                <a:latin typeface="微软雅黑"/>
                <a:ea typeface="微软雅黑"/>
                <a:cs typeface="微软雅黑"/>
              </a:rPr>
              <a:t>想法</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征询对方</a:t>
            </a:r>
            <a:r>
              <a:rPr lang="zh-CN" altLang="en-US" sz="1800" dirty="0" smtClean="0">
                <a:latin typeface="微软雅黑"/>
                <a:ea typeface="微软雅黑"/>
                <a:cs typeface="微软雅黑"/>
              </a:rPr>
              <a:t>观点</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做出试探</a:t>
            </a:r>
            <a:r>
              <a:rPr lang="zh-CN" altLang="en-US" sz="1800" dirty="0" smtClean="0">
                <a:latin typeface="微软雅黑"/>
                <a:ea typeface="微软雅黑"/>
                <a:cs typeface="微软雅黑"/>
              </a:rPr>
              <a:t>表述</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鼓励做出尝试</a:t>
            </a:r>
          </a:p>
        </p:txBody>
      </p:sp>
      <p:sp>
        <p:nvSpPr>
          <p:cNvPr id="4" name="矩形 3"/>
          <p:cNvSpPr/>
          <p:nvPr/>
        </p:nvSpPr>
        <p:spPr>
          <a:xfrm>
            <a:off x="6660232" y="188640"/>
            <a:ext cx="1800200" cy="4608512"/>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281736" y="1196752"/>
            <a:ext cx="3250704" cy="1008112"/>
          </a:xfrm>
        </p:spPr>
        <p:txBody>
          <a:bodyPr>
            <a:normAutofit/>
          </a:bodyPr>
          <a:lstStyle/>
          <a:p>
            <a:pPr algn="r"/>
            <a:r>
              <a:rPr lang="zh-CN" altLang="en-US" sz="4000" dirty="0" smtClean="0">
                <a:latin typeface="微软雅黑"/>
                <a:ea typeface="微软雅黑"/>
                <a:cs typeface="微软雅黑"/>
              </a:rPr>
              <a:t>分享事实经过</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467544" y="2492896"/>
            <a:ext cx="5904656" cy="3456384"/>
          </a:xfrm>
        </p:spPr>
        <p:txBody>
          <a:bodyPr>
            <a:normAutofit/>
          </a:bodyPr>
          <a:lstStyle/>
          <a:p>
            <a:pPr>
              <a:lnSpc>
                <a:spcPct val="150000"/>
              </a:lnSpc>
            </a:pPr>
            <a:r>
              <a:rPr lang="zh-CN" altLang="en-US" sz="1800" dirty="0" smtClean="0">
                <a:latin typeface="微软雅黑"/>
                <a:ea typeface="微软雅黑"/>
                <a:cs typeface="微软雅黑"/>
              </a:rPr>
              <a:t>事实是最不会引起争议的内容</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事实是最具说服力</a:t>
            </a:r>
            <a:r>
              <a:rPr lang="zh-CN" altLang="en-US" sz="1800" dirty="0" smtClean="0">
                <a:latin typeface="微软雅黑"/>
                <a:ea typeface="微软雅黑"/>
                <a:cs typeface="微软雅黑"/>
              </a:rPr>
              <a:t>的内容</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事实是最不会令人反感</a:t>
            </a:r>
            <a:r>
              <a:rPr lang="zh-CN" altLang="en-US" sz="1800" dirty="0" smtClean="0">
                <a:latin typeface="微软雅黑"/>
                <a:ea typeface="微软雅黑"/>
                <a:cs typeface="微软雅黑"/>
              </a:rPr>
              <a:t>的内容</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我们要学会从事实</a:t>
            </a:r>
            <a:r>
              <a:rPr lang="zh-CN" altLang="en-US" sz="1800" dirty="0" smtClean="0">
                <a:latin typeface="微软雅黑"/>
                <a:ea typeface="微软雅黑"/>
                <a:cs typeface="微软雅黑"/>
              </a:rPr>
              <a:t>出发</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比如：我进入公司到现在已经有三年了，每年的业绩考评都是优秀。而到目前为之还没有得到过一次加薪。我目前的薪资水平还是一个转正毕业生的水平。</a:t>
            </a:r>
            <a:endParaRPr lang="zh-CN" altLang="en-US" sz="1800" dirty="0">
              <a:latin typeface="微软雅黑"/>
              <a:ea typeface="微软雅黑"/>
              <a:cs typeface="微软雅黑"/>
            </a:endParaRPr>
          </a:p>
        </p:txBody>
      </p:sp>
      <p:sp>
        <p:nvSpPr>
          <p:cNvPr id="4" name="矩形 3"/>
          <p:cNvSpPr/>
          <p:nvPr/>
        </p:nvSpPr>
        <p:spPr>
          <a:xfrm>
            <a:off x="6660232" y="2225225"/>
            <a:ext cx="1800200" cy="4608512"/>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1560" y="1340768"/>
            <a:ext cx="3466728" cy="778098"/>
          </a:xfrm>
        </p:spPr>
        <p:txBody>
          <a:bodyPr>
            <a:normAutofit/>
          </a:bodyPr>
          <a:lstStyle/>
          <a:p>
            <a:pPr algn="l"/>
            <a:r>
              <a:rPr lang="zh-CN" altLang="en-US" sz="4000" dirty="0" smtClean="0">
                <a:latin typeface="微软雅黑"/>
                <a:ea typeface="微软雅黑"/>
                <a:cs typeface="微软雅黑"/>
              </a:rPr>
              <a:t>说出你的想法</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2627784" y="2708920"/>
            <a:ext cx="6131024" cy="2908920"/>
          </a:xfrm>
        </p:spPr>
        <p:txBody>
          <a:bodyPr/>
          <a:lstStyle/>
          <a:p>
            <a:pPr>
              <a:lnSpc>
                <a:spcPct val="150000"/>
              </a:lnSpc>
            </a:pPr>
            <a:r>
              <a:rPr lang="zh-CN" altLang="en-US" sz="1800" b="1" dirty="0" smtClean="0">
                <a:solidFill>
                  <a:srgbClr val="FF0000"/>
                </a:solidFill>
                <a:latin typeface="微软雅黑"/>
                <a:ea typeface="微软雅黑"/>
                <a:cs typeface="微软雅黑"/>
              </a:rPr>
              <a:t>不要堆积问题，自信地说出你的想法</a:t>
            </a:r>
            <a:endParaRPr lang="en-US" altLang="zh-CN" sz="1800" b="1" dirty="0" smtClean="0">
              <a:solidFill>
                <a:srgbClr val="FF0000"/>
              </a:solidFill>
              <a:latin typeface="微软雅黑"/>
              <a:ea typeface="微软雅黑"/>
              <a:cs typeface="微软雅黑"/>
            </a:endParaRPr>
          </a:p>
          <a:p>
            <a:pPr>
              <a:lnSpc>
                <a:spcPct val="150000"/>
              </a:lnSpc>
            </a:pPr>
            <a:r>
              <a:rPr lang="zh-CN" altLang="en-US" sz="1800" b="1" dirty="0" smtClean="0">
                <a:solidFill>
                  <a:srgbClr val="FF0000"/>
                </a:solidFill>
                <a:latin typeface="微软雅黑"/>
                <a:ea typeface="微软雅黑"/>
                <a:cs typeface="微软雅黑"/>
              </a:rPr>
              <a:t>注意安全问题</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a:latin typeface="微软雅黑"/>
                <a:ea typeface="微软雅黑"/>
                <a:cs typeface="微软雅黑"/>
              </a:rPr>
              <a:t>使用</a:t>
            </a:r>
            <a:r>
              <a:rPr lang="zh-CN" altLang="en-US" sz="1800" dirty="0" smtClean="0">
                <a:latin typeface="微软雅黑"/>
                <a:ea typeface="微软雅黑"/>
                <a:cs typeface="微软雅黑"/>
              </a:rPr>
              <a:t>对比法</a:t>
            </a:r>
            <a:endParaRPr lang="en-US" altLang="zh-CN" sz="1800" dirty="0" smtClean="0">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比如：我的确希望得到加薪。我的目的是为了能够获得相对公平的对待，以便在公司继续做出更大的贡献，我不希望让您觉得我只看重钱。</a:t>
            </a:r>
            <a:endParaRPr lang="en-US" altLang="zh-CN" sz="1800" dirty="0" smtClean="0">
              <a:latin typeface="微软雅黑"/>
              <a:ea typeface="微软雅黑"/>
              <a:cs typeface="微软雅黑"/>
            </a:endParaRPr>
          </a:p>
          <a:p>
            <a:pPr lvl="1">
              <a:buNone/>
            </a:pPr>
            <a:endParaRPr lang="zh-CN" altLang="en-US" dirty="0"/>
          </a:p>
        </p:txBody>
      </p:sp>
      <p:sp>
        <p:nvSpPr>
          <p:cNvPr id="4" name="矩形 3"/>
          <p:cNvSpPr/>
          <p:nvPr/>
        </p:nvSpPr>
        <p:spPr>
          <a:xfrm>
            <a:off x="683568" y="2249488"/>
            <a:ext cx="1800200" cy="4608512"/>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9144000" cy="6858000"/>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cxnSp>
        <p:nvCxnSpPr>
          <p:cNvPr id="7" name="直线连接符 6"/>
          <p:cNvCxnSpPr/>
          <p:nvPr/>
        </p:nvCxnSpPr>
        <p:spPr>
          <a:xfrm rot="1002860" flipV="1">
            <a:off x="3166841" y="3570131"/>
            <a:ext cx="3312368" cy="2232248"/>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
        <p:nvSpPr>
          <p:cNvPr id="13" name="标题 1"/>
          <p:cNvSpPr>
            <a:spLocks noGrp="1"/>
          </p:cNvSpPr>
          <p:nvPr>
            <p:ph type="ctrTitle"/>
          </p:nvPr>
        </p:nvSpPr>
        <p:spPr>
          <a:xfrm rot="20591027">
            <a:off x="1445891" y="4228818"/>
            <a:ext cx="5328592" cy="1224135"/>
          </a:xfrm>
        </p:spPr>
        <p:txBody>
          <a:bodyPr>
            <a:noAutofit/>
          </a:bodyPr>
          <a:lstStyle/>
          <a:p>
            <a:r>
              <a:rPr lang="en-US" altLang="zh-CN" dirty="0" smtClean="0">
                <a:solidFill>
                  <a:schemeClr val="bg1"/>
                </a:solidFill>
                <a:latin typeface="微软雅黑"/>
                <a:ea typeface="微软雅黑"/>
                <a:cs typeface="微软雅黑"/>
              </a:rPr>
              <a:t>《</a:t>
            </a:r>
            <a:r>
              <a:rPr lang="zh-CN" altLang="en-US" dirty="0" smtClean="0">
                <a:solidFill>
                  <a:schemeClr val="bg1"/>
                </a:solidFill>
                <a:latin typeface="微软雅黑"/>
                <a:ea typeface="微软雅黑"/>
                <a:cs typeface="微软雅黑"/>
              </a:rPr>
              <a:t>关键对话</a:t>
            </a:r>
            <a:r>
              <a:rPr lang="en-US" altLang="zh-CN" dirty="0" smtClean="0">
                <a:solidFill>
                  <a:schemeClr val="bg1"/>
                </a:solidFill>
                <a:latin typeface="微软雅黑"/>
                <a:ea typeface="微软雅黑"/>
                <a:cs typeface="微软雅黑"/>
              </a:rPr>
              <a:t>》</a:t>
            </a:r>
            <a:r>
              <a:rPr lang="en-US" altLang="zh-CN" dirty="0" smtClean="0"/>
              <a:t/>
            </a:r>
            <a:br>
              <a:rPr lang="en-US" altLang="zh-CN" dirty="0" smtClean="0"/>
            </a:br>
            <a:endParaRPr lang="zh-CN" altLang="en-US" dirty="0"/>
          </a:p>
        </p:txBody>
      </p:sp>
      <p:sp>
        <p:nvSpPr>
          <p:cNvPr id="16" name="副标题 2"/>
          <p:cNvSpPr>
            <a:spLocks noGrp="1"/>
          </p:cNvSpPr>
          <p:nvPr>
            <p:ph type="subTitle" idx="1"/>
          </p:nvPr>
        </p:nvSpPr>
        <p:spPr>
          <a:xfrm rot="20535447">
            <a:off x="4465872" y="4250760"/>
            <a:ext cx="3943008" cy="864096"/>
          </a:xfrm>
        </p:spPr>
        <p:txBody>
          <a:bodyPr>
            <a:noAutofit/>
          </a:bodyPr>
          <a:lstStyle/>
          <a:p>
            <a:pPr algn="l"/>
            <a:r>
              <a:rPr lang="zh-CN" altLang="en-US" sz="2400" dirty="0" smtClean="0">
                <a:solidFill>
                  <a:srgbClr val="FFFF00"/>
                </a:solidFill>
                <a:latin typeface="微软雅黑"/>
                <a:ea typeface="微软雅黑"/>
                <a:cs typeface="微软雅黑"/>
              </a:rPr>
              <a:t>你的沟通能力，</a:t>
            </a:r>
            <a:endParaRPr lang="en-US" altLang="zh-CN" sz="2400" dirty="0" smtClean="0">
              <a:solidFill>
                <a:srgbClr val="FFFF00"/>
              </a:solidFill>
              <a:latin typeface="微软雅黑"/>
              <a:ea typeface="微软雅黑"/>
              <a:cs typeface="微软雅黑"/>
            </a:endParaRPr>
          </a:p>
          <a:p>
            <a:pPr algn="l"/>
            <a:r>
              <a:rPr lang="zh-CN" altLang="en-US" sz="2400" dirty="0" smtClean="0">
                <a:solidFill>
                  <a:srgbClr val="FFFF00"/>
                </a:solidFill>
                <a:latin typeface="微软雅黑"/>
                <a:ea typeface="微软雅黑"/>
                <a:cs typeface="微软雅黑"/>
              </a:rPr>
              <a:t>          不要关键时刻掉链子</a:t>
            </a:r>
            <a:endParaRPr lang="zh-CN" altLang="en-US" sz="2400" dirty="0">
              <a:solidFill>
                <a:srgbClr val="FFFF00"/>
              </a:solidFill>
              <a:latin typeface="微软雅黑"/>
              <a:ea typeface="微软雅黑"/>
              <a:cs typeface="微软雅黑"/>
            </a:endParaRPr>
          </a:p>
        </p:txBody>
      </p:sp>
      <p:cxnSp>
        <p:nvCxnSpPr>
          <p:cNvPr id="25" name="直线连接符 24"/>
          <p:cNvCxnSpPr/>
          <p:nvPr/>
        </p:nvCxnSpPr>
        <p:spPr>
          <a:xfrm rot="1002860" flipV="1">
            <a:off x="5327079" y="3890722"/>
            <a:ext cx="3312368" cy="2232248"/>
          </a:xfrm>
          <a:prstGeom prst="line">
            <a:avLst/>
          </a:prstGeom>
          <a:ln>
            <a:solidFill>
              <a:schemeClr val="bg1"/>
            </a:solidFill>
            <a:prstDash val="solid"/>
          </a:ln>
        </p:spPr>
        <p:style>
          <a:lnRef idx="2">
            <a:schemeClr val="accent1"/>
          </a:lnRef>
          <a:fillRef idx="0">
            <a:schemeClr val="accent1"/>
          </a:fillRef>
          <a:effectRef idx="1">
            <a:schemeClr val="accent1"/>
          </a:effectRef>
          <a:fontRef idx="minor">
            <a:schemeClr val="tx1"/>
          </a:fontRef>
        </p:style>
      </p:cxnSp>
      <p:cxnSp>
        <p:nvCxnSpPr>
          <p:cNvPr id="26" name="直线连接符 25"/>
          <p:cNvCxnSpPr/>
          <p:nvPr/>
        </p:nvCxnSpPr>
        <p:spPr>
          <a:xfrm rot="1002860" flipV="1">
            <a:off x="718569" y="3521290"/>
            <a:ext cx="3312368" cy="2232248"/>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cxnSp>
        <p:nvCxnSpPr>
          <p:cNvPr id="27" name="直线连接符 26"/>
          <p:cNvCxnSpPr/>
          <p:nvPr/>
        </p:nvCxnSpPr>
        <p:spPr>
          <a:xfrm rot="1002860" flipV="1">
            <a:off x="5039048" y="4090467"/>
            <a:ext cx="3312368" cy="2232248"/>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35603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4381" y="4850590"/>
            <a:ext cx="3322712" cy="706090"/>
          </a:xfrm>
        </p:spPr>
        <p:txBody>
          <a:bodyPr>
            <a:normAutofit/>
          </a:bodyPr>
          <a:lstStyle/>
          <a:p>
            <a:pPr algn="l"/>
            <a:r>
              <a:rPr lang="zh-CN" altLang="en-US" sz="4000" dirty="0" smtClean="0">
                <a:latin typeface="微软雅黑"/>
                <a:ea typeface="微软雅黑"/>
                <a:cs typeface="微软雅黑"/>
              </a:rPr>
              <a:t>征询对方观点</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2771800" y="3284984"/>
            <a:ext cx="5904656" cy="1440160"/>
          </a:xfrm>
        </p:spPr>
        <p:txBody>
          <a:bodyPr>
            <a:normAutofit/>
          </a:bodyPr>
          <a:lstStyle/>
          <a:p>
            <a:pPr>
              <a:lnSpc>
                <a:spcPct val="150000"/>
              </a:lnSpc>
            </a:pPr>
            <a:r>
              <a:rPr lang="zh-CN" altLang="en-US" sz="1800" dirty="0" smtClean="0">
                <a:latin typeface="微软雅黑"/>
                <a:ea typeface="微软雅黑"/>
                <a:cs typeface="微软雅黑"/>
              </a:rPr>
              <a:t>真想知道结果最好的方法就是让对方说完。</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比如：我想听听您的想法；我想知道您对我的看法；我希望听您坦诚地讲讲对我的意见和建议。</a:t>
            </a:r>
            <a:endParaRPr lang="zh-CN" altLang="en-US" sz="1800" dirty="0">
              <a:latin typeface="微软雅黑"/>
              <a:ea typeface="微软雅黑"/>
              <a:cs typeface="微软雅黑"/>
            </a:endParaRPr>
          </a:p>
        </p:txBody>
      </p:sp>
      <p:sp>
        <p:nvSpPr>
          <p:cNvPr id="4" name="矩形 3"/>
          <p:cNvSpPr/>
          <p:nvPr/>
        </p:nvSpPr>
        <p:spPr>
          <a:xfrm>
            <a:off x="683568" y="116632"/>
            <a:ext cx="1800200" cy="4608512"/>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18864" y="5238328"/>
            <a:ext cx="5565304" cy="1143000"/>
          </a:xfrm>
        </p:spPr>
        <p:txBody>
          <a:bodyPr>
            <a:noAutofit/>
          </a:bodyPr>
          <a:lstStyle/>
          <a:p>
            <a:pPr algn="l"/>
            <a:r>
              <a:rPr lang="zh-CN" altLang="en-US" sz="4000" dirty="0" smtClean="0">
                <a:latin typeface="微软雅黑"/>
                <a:ea typeface="微软雅黑"/>
                <a:cs typeface="微软雅黑"/>
              </a:rPr>
              <a:t>如何帮助对方</a:t>
            </a:r>
            <a:r>
              <a:rPr lang="en-US" altLang="zh-CN" sz="4000" dirty="0" smtClean="0">
                <a:latin typeface="微软雅黑"/>
                <a:ea typeface="微软雅黑"/>
                <a:cs typeface="微软雅黑"/>
              </a:rPr>
              <a:t/>
            </a:r>
            <a:br>
              <a:rPr lang="en-US" altLang="zh-CN" sz="4000" dirty="0" smtClean="0">
                <a:latin typeface="微软雅黑"/>
                <a:ea typeface="微软雅黑"/>
                <a:cs typeface="微软雅黑"/>
              </a:rPr>
            </a:br>
            <a:r>
              <a:rPr lang="zh-CN" altLang="en-US" sz="4000" dirty="0" smtClean="0">
                <a:latin typeface="微软雅黑"/>
                <a:ea typeface="微软雅黑"/>
                <a:cs typeface="微软雅黑"/>
              </a:rPr>
              <a:t>走出沉默或暴力状态？</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3275856" y="476672"/>
            <a:ext cx="5652120" cy="5616624"/>
          </a:xfrm>
        </p:spPr>
        <p:txBody>
          <a:bodyPr>
            <a:noAutofit/>
          </a:bodyPr>
          <a:lstStyle/>
          <a:p>
            <a:pPr>
              <a:lnSpc>
                <a:spcPct val="150000"/>
              </a:lnSpc>
            </a:pPr>
            <a:r>
              <a:rPr lang="zh-CN" altLang="en-US" sz="1800" b="1" dirty="0" smtClean="0">
                <a:solidFill>
                  <a:srgbClr val="FF0000"/>
                </a:solidFill>
                <a:latin typeface="微软雅黑"/>
                <a:ea typeface="微软雅黑"/>
                <a:cs typeface="微软雅黑"/>
              </a:rPr>
              <a:t>了解对方的原因</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真诚、好奇、坚持、耐心</a:t>
            </a:r>
            <a:endParaRPr lang="en-US" altLang="zh-CN" sz="1800" dirty="0" smtClean="0">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方法：询问、确认感受、重新描述、主动引导</a:t>
            </a:r>
            <a:endParaRPr lang="en-US" altLang="zh-CN" sz="1800" dirty="0" smtClean="0">
              <a:latin typeface="微软雅黑"/>
              <a:ea typeface="微软雅黑"/>
              <a:cs typeface="微软雅黑"/>
            </a:endParaRPr>
          </a:p>
          <a:p>
            <a:pPr>
              <a:lnSpc>
                <a:spcPct val="150000"/>
              </a:lnSpc>
            </a:pPr>
            <a:r>
              <a:rPr lang="zh-CN" altLang="en-US" sz="1800" b="1" dirty="0" smtClean="0">
                <a:solidFill>
                  <a:srgbClr val="FF0000"/>
                </a:solidFill>
                <a:latin typeface="微软雅黑"/>
                <a:ea typeface="微软雅黑"/>
                <a:cs typeface="微软雅黑"/>
              </a:rPr>
              <a:t>如果对方观点是错误的怎么办？</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a:latin typeface="微软雅黑"/>
                <a:ea typeface="微软雅黑"/>
                <a:cs typeface="微软雅黑"/>
              </a:rPr>
              <a:t>寻找</a:t>
            </a:r>
            <a:r>
              <a:rPr lang="zh-CN" altLang="en-US" sz="1800" dirty="0" smtClean="0">
                <a:latin typeface="微软雅黑"/>
                <a:ea typeface="微软雅黑"/>
                <a:cs typeface="微软雅黑"/>
              </a:rPr>
              <a:t>共同点，赞同。</a:t>
            </a:r>
            <a:endParaRPr lang="en-US" altLang="zh-CN" sz="1800" dirty="0" smtClean="0">
              <a:latin typeface="微软雅黑"/>
              <a:ea typeface="微软雅黑"/>
              <a:cs typeface="微软雅黑"/>
            </a:endParaRPr>
          </a:p>
          <a:p>
            <a:pPr marL="457200" lvl="1" indent="0">
              <a:lnSpc>
                <a:spcPct val="150000"/>
              </a:lnSpc>
              <a:buNone/>
            </a:pPr>
            <a:r>
              <a:rPr lang="zh-CN" altLang="zh-CN" sz="1800" dirty="0">
                <a:latin typeface="微软雅黑"/>
                <a:ea typeface="微软雅黑"/>
                <a:cs typeface="微软雅黑"/>
              </a:rPr>
              <a:t> </a:t>
            </a:r>
            <a:r>
              <a:rPr lang="zh-CN" altLang="en-US" sz="1800" dirty="0" smtClean="0">
                <a:latin typeface="微软雅黑"/>
                <a:ea typeface="微软雅黑"/>
                <a:cs typeface="微软雅黑"/>
              </a:rPr>
              <a:t>     咱们有三点是一致的</a:t>
            </a:r>
            <a:r>
              <a:rPr lang="en-US" altLang="zh-CN" sz="1800" dirty="0" smtClean="0">
                <a:latin typeface="微软雅黑"/>
                <a:ea typeface="微软雅黑"/>
                <a:cs typeface="微软雅黑"/>
              </a:rPr>
              <a:t>……</a:t>
            </a:r>
          </a:p>
          <a:p>
            <a:pPr lvl="1">
              <a:lnSpc>
                <a:spcPct val="150000"/>
              </a:lnSpc>
            </a:pPr>
            <a:r>
              <a:rPr lang="zh-CN" altLang="en-US" sz="1800" dirty="0">
                <a:latin typeface="微软雅黑"/>
                <a:ea typeface="微软雅黑"/>
                <a:cs typeface="微软雅黑"/>
              </a:rPr>
              <a:t>找到对方</a:t>
            </a:r>
            <a:r>
              <a:rPr lang="zh-CN" altLang="en-US" sz="1800" dirty="0" smtClean="0">
                <a:latin typeface="微软雅黑"/>
                <a:ea typeface="微软雅黑"/>
                <a:cs typeface="微软雅黑"/>
              </a:rPr>
              <a:t>的盲点，补充。</a:t>
            </a:r>
            <a:endParaRPr lang="en-US" altLang="zh-CN" sz="1800" dirty="0" smtClean="0">
              <a:latin typeface="微软雅黑"/>
              <a:ea typeface="微软雅黑"/>
              <a:cs typeface="微软雅黑"/>
            </a:endParaRPr>
          </a:p>
          <a:p>
            <a:pPr marL="457200" lvl="1" indent="0">
              <a:lnSpc>
                <a:spcPct val="150000"/>
              </a:lnSpc>
              <a:buNone/>
            </a:pPr>
            <a:r>
              <a:rPr lang="zh-CN" altLang="zh-CN" sz="1800" dirty="0">
                <a:latin typeface="微软雅黑"/>
                <a:ea typeface="微软雅黑"/>
                <a:cs typeface="微软雅黑"/>
              </a:rPr>
              <a:t> </a:t>
            </a:r>
            <a:r>
              <a:rPr lang="zh-CN" altLang="en-US" sz="1800" dirty="0" smtClean="0">
                <a:latin typeface="微软雅黑"/>
                <a:ea typeface="微软雅黑"/>
                <a:cs typeface="微软雅黑"/>
              </a:rPr>
              <a:t>     我希望补充一个事实</a:t>
            </a:r>
            <a:r>
              <a:rPr lang="en-US" altLang="zh-CN" sz="1800" dirty="0" smtClean="0">
                <a:latin typeface="微软雅黑"/>
                <a:ea typeface="微软雅黑"/>
                <a:cs typeface="微软雅黑"/>
              </a:rPr>
              <a:t>……</a:t>
            </a:r>
          </a:p>
          <a:p>
            <a:pPr lvl="1">
              <a:lnSpc>
                <a:spcPct val="150000"/>
              </a:lnSpc>
            </a:pPr>
            <a:r>
              <a:rPr lang="zh-CN" altLang="en-US" sz="1800" dirty="0">
                <a:latin typeface="微软雅黑"/>
                <a:ea typeface="微软雅黑"/>
                <a:cs typeface="微软雅黑"/>
              </a:rPr>
              <a:t>确实不</a:t>
            </a:r>
            <a:r>
              <a:rPr lang="zh-CN" altLang="en-US" sz="1800" dirty="0" smtClean="0">
                <a:latin typeface="微软雅黑"/>
                <a:ea typeface="微软雅黑"/>
                <a:cs typeface="微软雅黑"/>
              </a:rPr>
              <a:t>同意的部分，比较。</a:t>
            </a:r>
            <a:endParaRPr lang="en-US" altLang="zh-CN" sz="1800" dirty="0" smtClean="0">
              <a:latin typeface="微软雅黑"/>
              <a:ea typeface="微软雅黑"/>
              <a:cs typeface="微软雅黑"/>
            </a:endParaRPr>
          </a:p>
          <a:p>
            <a:pPr marL="457200" lvl="1" indent="0">
              <a:lnSpc>
                <a:spcPct val="150000"/>
              </a:lnSpc>
              <a:buNone/>
            </a:pPr>
            <a:r>
              <a:rPr lang="zh-CN" altLang="en-US" sz="1800" dirty="0" smtClean="0">
                <a:latin typeface="微软雅黑"/>
                <a:ea typeface="微软雅黑"/>
                <a:cs typeface="微软雅黑"/>
              </a:rPr>
              <a:t>     你的建议是</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，这样会导致</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a:t>
            </a:r>
            <a:endParaRPr lang="en-US" altLang="zh-CN" sz="1800" dirty="0" smtClean="0">
              <a:latin typeface="微软雅黑"/>
              <a:ea typeface="微软雅黑"/>
              <a:cs typeface="微软雅黑"/>
            </a:endParaRPr>
          </a:p>
          <a:p>
            <a:pPr marL="457200" lvl="1" indent="0">
              <a:lnSpc>
                <a:spcPct val="150000"/>
              </a:lnSpc>
              <a:buNone/>
            </a:pPr>
            <a:r>
              <a:rPr lang="zh-CN" altLang="en-US" sz="1800" dirty="0" smtClean="0">
                <a:latin typeface="微软雅黑"/>
                <a:ea typeface="微软雅黑"/>
                <a:cs typeface="微软雅黑"/>
              </a:rPr>
              <a:t>     我的建议是</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，这样能够达成</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a:t>
            </a:r>
            <a:endParaRPr lang="zh-CN" altLang="en-US" sz="1800" dirty="0">
              <a:latin typeface="微软雅黑"/>
              <a:ea typeface="微软雅黑"/>
              <a:cs typeface="微软雅黑"/>
            </a:endParaRPr>
          </a:p>
        </p:txBody>
      </p:sp>
      <p:sp>
        <p:nvSpPr>
          <p:cNvPr id="4" name="矩形 3"/>
          <p:cNvSpPr/>
          <p:nvPr/>
        </p:nvSpPr>
        <p:spPr>
          <a:xfrm>
            <a:off x="539552" y="188640"/>
            <a:ext cx="1800200" cy="468052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18864" y="5301208"/>
            <a:ext cx="7365504" cy="864096"/>
          </a:xfrm>
        </p:spPr>
        <p:txBody>
          <a:bodyPr>
            <a:normAutofit/>
          </a:bodyPr>
          <a:lstStyle/>
          <a:p>
            <a:pPr algn="l"/>
            <a:r>
              <a:rPr lang="zh-CN" altLang="en-US" sz="4000" dirty="0" smtClean="0">
                <a:latin typeface="微软雅黑"/>
                <a:ea typeface="微软雅黑"/>
                <a:cs typeface="微软雅黑"/>
              </a:rPr>
              <a:t>为你的下一次关键对话做准备！</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2411760" y="631229"/>
            <a:ext cx="6192688" cy="4525963"/>
          </a:xfrm>
        </p:spPr>
        <p:txBody>
          <a:bodyPr>
            <a:noAutofit/>
          </a:bodyPr>
          <a:lstStyle/>
          <a:p>
            <a:pPr>
              <a:lnSpc>
                <a:spcPct val="150000"/>
              </a:lnSpc>
            </a:pPr>
            <a:r>
              <a:rPr lang="zh-CN" altLang="en-US" sz="1800" dirty="0" smtClean="0">
                <a:latin typeface="微软雅黑"/>
                <a:ea typeface="微软雅黑"/>
                <a:cs typeface="微软雅黑"/>
              </a:rPr>
              <a:t>从心开始（调整心态，自己首先摆脱暴力或沉默的状态，寻找双赢的可能）</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注意观察（除了内容，还要关注谈话的氛围）</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保证安全（如果对方情绪出现问题，想办法让对方觉得安全）</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控制想法（不要轻易地觉得受到冒犯或者不公平，公平不重要，解决问题才重要）</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陈述观点（说出事实，表达观点，对比说明）</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了解动机（帮助对方调整情绪）</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准备好了，你可以开始行动，去准备一个关键对话吧。</a:t>
            </a:r>
            <a:endParaRPr lang="zh-CN" altLang="en-US" sz="1800" dirty="0">
              <a:latin typeface="微软雅黑"/>
              <a:ea typeface="微软雅黑"/>
              <a:cs typeface="微软雅黑"/>
            </a:endParaRPr>
          </a:p>
        </p:txBody>
      </p:sp>
      <p:sp>
        <p:nvSpPr>
          <p:cNvPr id="4" name="矩形 3"/>
          <p:cNvSpPr/>
          <p:nvPr/>
        </p:nvSpPr>
        <p:spPr>
          <a:xfrm>
            <a:off x="539552" y="188640"/>
            <a:ext cx="1800200" cy="504056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0"/>
            <a:ext cx="9144000" cy="6858000"/>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3" name="内容占位符 2"/>
          <p:cNvSpPr>
            <a:spLocks noGrp="1"/>
          </p:cNvSpPr>
          <p:nvPr>
            <p:ph idx="1"/>
          </p:nvPr>
        </p:nvSpPr>
        <p:spPr>
          <a:xfrm>
            <a:off x="4932040" y="3356992"/>
            <a:ext cx="3744416" cy="1296144"/>
          </a:xfrm>
        </p:spPr>
        <p:txBody>
          <a:bodyPr>
            <a:noAutofit/>
          </a:bodyPr>
          <a:lstStyle/>
          <a:p>
            <a:pPr marL="0" indent="0">
              <a:lnSpc>
                <a:spcPct val="150000"/>
              </a:lnSpc>
              <a:buNone/>
            </a:pPr>
            <a:r>
              <a:rPr lang="en-US" altLang="zh-CN" sz="2000" dirty="0" smtClean="0">
                <a:solidFill>
                  <a:srgbClr val="FFFF00"/>
                </a:solidFill>
                <a:latin typeface="微软雅黑"/>
                <a:ea typeface="微软雅黑"/>
                <a:cs typeface="微软雅黑"/>
              </a:rPr>
              <a:t>1</a:t>
            </a:r>
            <a:r>
              <a:rPr lang="zh-CN" altLang="en-US" sz="2000" dirty="0" smtClean="0">
                <a:solidFill>
                  <a:srgbClr val="FFFF00"/>
                </a:solidFill>
                <a:latin typeface="微软雅黑"/>
                <a:ea typeface="微软雅黑"/>
                <a:cs typeface="微软雅黑"/>
              </a:rPr>
              <a:t>，你的人生实在没有挑战；</a:t>
            </a:r>
            <a:endParaRPr lang="en-US" altLang="zh-CN" sz="2000" dirty="0" smtClean="0">
              <a:solidFill>
                <a:srgbClr val="FFFF00"/>
              </a:solidFill>
              <a:latin typeface="微软雅黑"/>
              <a:ea typeface="微软雅黑"/>
              <a:cs typeface="微软雅黑"/>
            </a:endParaRPr>
          </a:p>
          <a:p>
            <a:pPr marL="0" indent="0">
              <a:lnSpc>
                <a:spcPct val="150000"/>
              </a:lnSpc>
              <a:buNone/>
            </a:pPr>
            <a:r>
              <a:rPr lang="en-US" altLang="zh-CN" sz="2000" dirty="0" smtClean="0">
                <a:solidFill>
                  <a:srgbClr val="FFFF00"/>
                </a:solidFill>
                <a:latin typeface="微软雅黑"/>
                <a:ea typeface="微软雅黑"/>
                <a:cs typeface="微软雅黑"/>
              </a:rPr>
              <a:t>2</a:t>
            </a:r>
            <a:r>
              <a:rPr lang="zh-CN" altLang="en-US" sz="2000" dirty="0" smtClean="0">
                <a:solidFill>
                  <a:srgbClr val="FFFF00"/>
                </a:solidFill>
                <a:latin typeface="微软雅黑"/>
                <a:ea typeface="微软雅黑"/>
                <a:cs typeface="微软雅黑"/>
              </a:rPr>
              <a:t>，你不在乎这些谈话的结果。</a:t>
            </a:r>
            <a:endParaRPr lang="zh-CN" altLang="en-US" sz="2000" dirty="0">
              <a:solidFill>
                <a:srgbClr val="FFFF00"/>
              </a:solidFill>
              <a:latin typeface="微软雅黑"/>
              <a:ea typeface="微软雅黑"/>
              <a:cs typeface="微软雅黑"/>
            </a:endParaRPr>
          </a:p>
        </p:txBody>
      </p:sp>
      <p:cxnSp>
        <p:nvCxnSpPr>
          <p:cNvPr id="4" name="直线连接符 3"/>
          <p:cNvCxnSpPr/>
          <p:nvPr/>
        </p:nvCxnSpPr>
        <p:spPr>
          <a:xfrm flipV="1">
            <a:off x="611560" y="3284984"/>
            <a:ext cx="7920880" cy="72008"/>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
        <p:nvSpPr>
          <p:cNvPr id="9" name="矩形 8"/>
          <p:cNvSpPr/>
          <p:nvPr/>
        </p:nvSpPr>
        <p:spPr>
          <a:xfrm>
            <a:off x="539552" y="1916832"/>
            <a:ext cx="7344816" cy="1349087"/>
          </a:xfrm>
          <a:prstGeom prst="rect">
            <a:avLst/>
          </a:prstGeom>
        </p:spPr>
        <p:txBody>
          <a:bodyPr wrap="square">
            <a:spAutoFit/>
          </a:bodyPr>
          <a:lstStyle/>
          <a:p>
            <a:pPr>
              <a:lnSpc>
                <a:spcPct val="150000"/>
              </a:lnSpc>
            </a:pPr>
            <a:r>
              <a:rPr lang="zh-CN" altLang="en-US" sz="2800" dirty="0">
                <a:solidFill>
                  <a:schemeClr val="bg1"/>
                </a:solidFill>
                <a:latin typeface="微软雅黑"/>
                <a:ea typeface="微软雅黑"/>
                <a:cs typeface="微软雅黑"/>
              </a:rPr>
              <a:t>你总有一天会用上关键对话</a:t>
            </a:r>
            <a:r>
              <a:rPr lang="zh-CN" altLang="en-US" sz="2800" dirty="0" smtClean="0">
                <a:solidFill>
                  <a:schemeClr val="bg1"/>
                </a:solidFill>
                <a:latin typeface="微软雅黑"/>
                <a:ea typeface="微软雅黑"/>
                <a:cs typeface="微软雅黑"/>
              </a:rPr>
              <a:t>，</a:t>
            </a:r>
            <a:endParaRPr lang="en-US" altLang="zh-CN" sz="2800" dirty="0" smtClean="0">
              <a:solidFill>
                <a:schemeClr val="bg1"/>
              </a:solidFill>
              <a:latin typeface="微软雅黑"/>
              <a:ea typeface="微软雅黑"/>
              <a:cs typeface="微软雅黑"/>
            </a:endParaRPr>
          </a:p>
          <a:p>
            <a:pPr>
              <a:lnSpc>
                <a:spcPct val="150000"/>
              </a:lnSpc>
            </a:pPr>
            <a:r>
              <a:rPr lang="zh-CN" altLang="en-US" sz="2800" dirty="0" smtClean="0">
                <a:solidFill>
                  <a:schemeClr val="bg1"/>
                </a:solidFill>
                <a:latin typeface="微软雅黑"/>
                <a:ea typeface="微软雅黑"/>
                <a:cs typeface="微软雅黑"/>
              </a:rPr>
              <a:t>如果你一</a:t>
            </a:r>
            <a:r>
              <a:rPr lang="zh-CN" altLang="en-US" sz="2800" dirty="0">
                <a:solidFill>
                  <a:schemeClr val="bg1"/>
                </a:solidFill>
                <a:latin typeface="微软雅黑"/>
                <a:ea typeface="微软雅黑"/>
                <a:cs typeface="微软雅黑"/>
              </a:rPr>
              <a:t>直不用，那么只有两种情况：</a:t>
            </a:r>
            <a:endParaRPr lang="zh-CN" altLang="en-US"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39552" y="116632"/>
            <a:ext cx="1800200" cy="6624736"/>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6" name="标题 1"/>
          <p:cNvSpPr txBox="1">
            <a:spLocks/>
          </p:cNvSpPr>
          <p:nvPr/>
        </p:nvSpPr>
        <p:spPr>
          <a:xfrm>
            <a:off x="1115616" y="431276"/>
            <a:ext cx="648072" cy="561662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dirty="0" smtClean="0">
                <a:solidFill>
                  <a:srgbClr val="FFFF00"/>
                </a:solidFill>
                <a:latin typeface="微软雅黑"/>
                <a:ea typeface="微软雅黑"/>
                <a:cs typeface="微软雅黑"/>
              </a:rPr>
              <a:t>关于樊登读书会</a:t>
            </a:r>
            <a:endParaRPr lang="zh-CN" altLang="en-US" dirty="0">
              <a:solidFill>
                <a:srgbClr val="FFFF00"/>
              </a:solidFill>
              <a:latin typeface="微软雅黑"/>
              <a:ea typeface="微软雅黑"/>
              <a:cs typeface="微软雅黑"/>
            </a:endParaRPr>
          </a:p>
        </p:txBody>
      </p:sp>
      <p:cxnSp>
        <p:nvCxnSpPr>
          <p:cNvPr id="8" name="直线连接符 7"/>
          <p:cNvCxnSpPr/>
          <p:nvPr/>
        </p:nvCxnSpPr>
        <p:spPr>
          <a:xfrm flipV="1">
            <a:off x="539552" y="251257"/>
            <a:ext cx="1800200" cy="360039"/>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cxnSp>
        <p:nvCxnSpPr>
          <p:cNvPr id="9" name="直线连接符 8"/>
          <p:cNvCxnSpPr/>
          <p:nvPr/>
        </p:nvCxnSpPr>
        <p:spPr>
          <a:xfrm flipV="1">
            <a:off x="611560" y="6237312"/>
            <a:ext cx="1800200" cy="360039"/>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
        <p:nvSpPr>
          <p:cNvPr id="10" name="内容占位符 2"/>
          <p:cNvSpPr>
            <a:spLocks noGrp="1"/>
          </p:cNvSpPr>
          <p:nvPr>
            <p:ph idx="4294967295"/>
          </p:nvPr>
        </p:nvSpPr>
        <p:spPr>
          <a:xfrm>
            <a:off x="2915816" y="980728"/>
            <a:ext cx="5464787" cy="4525963"/>
          </a:xfrm>
        </p:spPr>
        <p:txBody>
          <a:bodyPr>
            <a:noAutofit/>
          </a:bodyPr>
          <a:lstStyle/>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在</a:t>
            </a:r>
            <a:r>
              <a:rPr lang="zh-CN" altLang="en-US" sz="2000" dirty="0">
                <a:solidFill>
                  <a:schemeClr val="tx1">
                    <a:lumMod val="75000"/>
                    <a:lumOff val="25000"/>
                  </a:schemeClr>
                </a:solidFill>
                <a:latin typeface="微软雅黑"/>
                <a:ea typeface="微软雅黑"/>
                <a:cs typeface="微软雅黑"/>
              </a:rPr>
              <a:t>微信公众平台中搜索“樊登读书会”或者扫描二维码进行关注；</a:t>
            </a:r>
            <a:endParaRPr lang="en-US" altLang="zh-CN" sz="2000" dirty="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a:p>
            <a:pPr marL="0" indent="0">
              <a:lnSpc>
                <a:spcPct val="150000"/>
              </a:lnSpc>
              <a:buFontTx/>
              <a:buNone/>
              <a:defRPr/>
            </a:pPr>
            <a:endParaRPr lang="zh-CN" altLang="en-US" sz="1800" dirty="0">
              <a:solidFill>
                <a:schemeClr val="tx1">
                  <a:lumMod val="75000"/>
                  <a:lumOff val="25000"/>
                </a:schemeClr>
              </a:solidFill>
              <a:latin typeface="微软雅黑"/>
              <a:ea typeface="微软雅黑"/>
              <a:cs typeface="微软雅黑"/>
            </a:endParaRPr>
          </a:p>
        </p:txBody>
      </p:sp>
      <p:pic>
        <p:nvPicPr>
          <p:cNvPr id="11"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82466" y="1218853"/>
            <a:ext cx="12511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80878" y="2133253"/>
            <a:ext cx="123772"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2466" y="3141316"/>
            <a:ext cx="125117"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矩形 13"/>
          <p:cNvSpPr/>
          <p:nvPr/>
        </p:nvSpPr>
        <p:spPr>
          <a:xfrm>
            <a:off x="2915816" y="4653136"/>
            <a:ext cx="5668626" cy="1394764"/>
          </a:xfrm>
          <a:prstGeom prst="rect">
            <a:avLst/>
          </a:prstGeom>
          <a:solidFill>
            <a:srgbClr val="FF0000"/>
          </a:solidFill>
          <a:ln w="25400" cap="flat" cmpd="sng" algn="ctr">
            <a:noFill/>
            <a:prstDash val="solid"/>
          </a:ln>
          <a:effectLst/>
        </p:spPr>
        <p:txBody>
          <a:bodyPr anchor="ctr"/>
          <a:lstStyle/>
          <a:p>
            <a:pPr>
              <a:lnSpc>
                <a:spcPct val="150000"/>
              </a:lnSpc>
            </a:pPr>
            <a:endParaRPr lang="en-US" altLang="zh-CN" sz="2000" dirty="0">
              <a:solidFill>
                <a:schemeClr val="bg1"/>
              </a:solidFill>
              <a:latin typeface="微软雅黑" panose="020B0503020204020204" pitchFamily="34" charset="-122"/>
              <a:ea typeface="微软雅黑" panose="020B0503020204020204" pitchFamily="34" charset="-122"/>
            </a:endParaRPr>
          </a:p>
        </p:txBody>
      </p:sp>
      <p:grpSp>
        <p:nvGrpSpPr>
          <p:cNvPr id="16" name="组合 102"/>
          <p:cNvGrpSpPr>
            <a:grpSpLocks/>
          </p:cNvGrpSpPr>
          <p:nvPr/>
        </p:nvGrpSpPr>
        <p:grpSpPr bwMode="auto">
          <a:xfrm>
            <a:off x="3100883" y="5301208"/>
            <a:ext cx="2335213" cy="614362"/>
            <a:chOff x="1987790" y="2143125"/>
            <a:chExt cx="2551315" cy="665852"/>
          </a:xfrm>
        </p:grpSpPr>
        <p:sp>
          <p:nvSpPr>
            <p:cNvPr id="17" name="圆角矩形 16"/>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cs typeface="+mn-cs"/>
              </a:endParaRPr>
            </a:p>
          </p:txBody>
        </p:sp>
        <p:sp>
          <p:nvSpPr>
            <p:cNvPr id="18" name="矩形 94"/>
            <p:cNvSpPr>
              <a:spLocks noChangeArrowheads="1"/>
            </p:cNvSpPr>
            <p:nvPr/>
          </p:nvSpPr>
          <p:spPr bwMode="auto">
            <a:xfrm>
              <a:off x="2126543" y="2268725"/>
              <a:ext cx="286178" cy="285611"/>
            </a:xfrm>
            <a:custGeom>
              <a:avLst/>
              <a:gdLst>
                <a:gd name="T0" fmla="*/ 0 w 284521"/>
                <a:gd name="T1" fmla="*/ 0 h 286856"/>
                <a:gd name="T2" fmla="*/ 284521 w 284521"/>
                <a:gd name="T3" fmla="*/ 286856 h 286856"/>
              </a:gdLst>
              <a:ahLst/>
              <a:cxnLst/>
              <a:rect l="T0" t="T1" r="T2" b="T3"/>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close/>
                </a:path>
              </a:pathLst>
            </a:custGeom>
            <a:solidFill>
              <a:srgbClr val="C00000"/>
            </a:solidFill>
            <a:ln>
              <a:noFill/>
            </a:ln>
            <a:effectLst>
              <a:outerShdw blurRad="63500" dist="38100" dir="5400000" algn="t" rotWithShape="0">
                <a:srgbClr val="000000">
                  <a:alpha val="31999"/>
                </a:srgbClr>
              </a:outerShdw>
            </a:effectLst>
            <a:extLst>
              <a:ext uri="{91240B29-F687-4f45-9708-019B960494DF}">
                <a14:hiddenLine xmlns="" xmlns:a14="http://schemas.microsoft.com/office/drawing/2010/main" w="3175">
                  <a:solidFill>
                    <a:srgbClr val="000000"/>
                  </a:solidFill>
                  <a:miter lim="800000"/>
                  <a:headEnd/>
                  <a:tailEnd/>
                </a14:hiddenLine>
              </a:ext>
            </a:extLst>
          </p:spPr>
          <p:txBody>
            <a:bodyPr anchor="ctr"/>
            <a:lstStyle/>
            <a:p>
              <a:pPr algn="ctr" fontAlgn="auto">
                <a:spcBef>
                  <a:spcPts val="0"/>
                </a:spcBef>
                <a:spcAft>
                  <a:spcPts val="0"/>
                </a:spcAft>
                <a:defRPr/>
              </a:pPr>
              <a:endParaRPr lang="zh-CN" altLang="en-US" kern="0">
                <a:solidFill>
                  <a:srgbClr val="CD1B2B"/>
                </a:solidFill>
                <a:latin typeface="Calibri"/>
                <a:ea typeface="宋体"/>
                <a:cs typeface="+mn-cs"/>
              </a:endParaRPr>
            </a:p>
          </p:txBody>
        </p:sp>
        <p:cxnSp>
          <p:nvCxnSpPr>
            <p:cNvPr id="19" name="直接连接符 89"/>
            <p:cNvCxnSpPr>
              <a:cxnSpLocks noChangeShapeType="1"/>
            </p:cNvCxnSpPr>
            <p:nvPr/>
          </p:nvCxnSpPr>
          <p:spPr bwMode="auto">
            <a:xfrm>
              <a:off x="2127471" y="2694559"/>
              <a:ext cx="2051642" cy="14203"/>
            </a:xfrm>
            <a:prstGeom prst="line">
              <a:avLst/>
            </a:prstGeom>
            <a:noFill/>
            <a:ln w="6350">
              <a:solidFill>
                <a:srgbClr val="CD1B2B"/>
              </a:solidFill>
              <a:round/>
              <a:headEnd/>
              <a:tailEnd/>
            </a:ln>
            <a:extLst>
              <a:ext uri="{909E8E84-426E-40dd-AFC4-6F175D3DCCD1}">
                <a14:hiddenFill xmlns="" xmlns:a14="http://schemas.microsoft.com/office/drawing/2010/main">
                  <a:noFill/>
                </a14:hiddenFill>
              </a:ext>
            </a:extLst>
          </p:spPr>
        </p:cxnSp>
      </p:grpSp>
      <p:sp>
        <p:nvSpPr>
          <p:cNvPr id="20" name="矩形 81"/>
          <p:cNvSpPr>
            <a:spLocks noChangeArrowheads="1"/>
          </p:cNvSpPr>
          <p:nvPr/>
        </p:nvSpPr>
        <p:spPr bwMode="auto">
          <a:xfrm>
            <a:off x="3467844" y="5373216"/>
            <a:ext cx="173672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zh-CN" altLang="en-US" sz="2400" b="1" dirty="0">
                <a:solidFill>
                  <a:srgbClr val="FF0000"/>
                </a:solidFill>
                <a:latin typeface="微软雅黑" charset="0"/>
                <a:ea typeface="微软雅黑" charset="0"/>
                <a:cs typeface="微软雅黑" charset="0"/>
              </a:rPr>
              <a:t>樊登读书会</a:t>
            </a:r>
            <a:endParaRPr lang="zh-CN" altLang="en-US" dirty="0">
              <a:solidFill>
                <a:srgbClr val="FF0000"/>
              </a:solidFill>
            </a:endParaRPr>
          </a:p>
        </p:txBody>
      </p:sp>
      <p:sp>
        <p:nvSpPr>
          <p:cNvPr id="2" name="矩形 1"/>
          <p:cNvSpPr/>
          <p:nvPr/>
        </p:nvSpPr>
        <p:spPr>
          <a:xfrm>
            <a:off x="2987824" y="4818177"/>
            <a:ext cx="5668626" cy="1015663"/>
          </a:xfrm>
          <a:prstGeom prst="rect">
            <a:avLst/>
          </a:prstGeom>
        </p:spPr>
        <p:txBody>
          <a:bodyPr wrap="square">
            <a:spAutoFit/>
          </a:bodyPr>
          <a:lstStyle/>
          <a:p>
            <a:pPr>
              <a:lnSpc>
                <a:spcPct val="150000"/>
              </a:lnSpc>
            </a:pPr>
            <a:r>
              <a:rPr lang="zh-CN" altLang="en-US" sz="2000" dirty="0">
                <a:solidFill>
                  <a:schemeClr val="bg1"/>
                </a:solidFill>
                <a:latin typeface="微软雅黑" panose="020B0503020204020204" pitchFamily="34" charset="-122"/>
                <a:ea typeface="微软雅黑" panose="020B0503020204020204" pitchFamily="34" charset="-122"/>
              </a:rPr>
              <a:t>这里是读书人的社区，是思想碰撞和交流</a:t>
            </a:r>
            <a:r>
              <a:rPr lang="zh-CN" altLang="en-US" sz="2000" dirty="0" smtClean="0">
                <a:solidFill>
                  <a:schemeClr val="bg1"/>
                </a:solidFill>
                <a:latin typeface="微软雅黑" panose="020B0503020204020204" pitchFamily="34" charset="-122"/>
                <a:ea typeface="微软雅黑" panose="020B0503020204020204" pitchFamily="34" charset="-122"/>
              </a:rPr>
              <a:t>的舞台</a:t>
            </a:r>
            <a:r>
              <a:rPr lang="zh-CN" altLang="en-US" sz="2000" dirty="0">
                <a:solidFill>
                  <a:schemeClr val="bg1"/>
                </a:solidFill>
                <a:latin typeface="微软雅黑" panose="020B0503020204020204" pitchFamily="34" charset="-122"/>
                <a:ea typeface="微软雅黑" panose="020B0503020204020204" pitchFamily="34" charset="-122"/>
              </a:rPr>
              <a:t>。</a:t>
            </a:r>
            <a:endParaRPr lang="en-US" altLang="zh-CN" sz="2000" dirty="0">
              <a:solidFill>
                <a:schemeClr val="bg1"/>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                                 </a:t>
            </a:r>
            <a:r>
              <a:rPr lang="zh-CN" altLang="en-US" sz="2000" dirty="0" smtClean="0">
                <a:solidFill>
                  <a:schemeClr val="bg1"/>
                </a:solidFill>
                <a:latin typeface="微软雅黑" panose="020B0503020204020204" pitchFamily="34" charset="-122"/>
                <a:ea typeface="微软雅黑" panose="020B0503020204020204" pitchFamily="34" charset="-122"/>
              </a:rPr>
              <a:t>欢迎</a:t>
            </a:r>
            <a:r>
              <a:rPr lang="zh-CN" altLang="en-US" sz="2000" dirty="0">
                <a:solidFill>
                  <a:schemeClr val="bg1"/>
                </a:solidFill>
                <a:latin typeface="微软雅黑" panose="020B0503020204020204" pitchFamily="34" charset="-122"/>
                <a:ea typeface="微软雅黑" panose="020B0503020204020204" pitchFamily="34" charset="-122"/>
              </a:rPr>
              <a:t>爱读书的你！</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97756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98C7A5F7D748DF856E2F0BE38C44999"/>
          <p:cNvPicPr>
            <a:picLocks noChangeAspect="1" noChangeArrowheads="1"/>
          </p:cNvPicPr>
          <p:nvPr/>
        </p:nvPicPr>
        <p:blipFill>
          <a:blip r:embed="rId2"/>
          <a:srcRect/>
          <a:stretch>
            <a:fillRect/>
          </a:stretch>
        </p:blipFill>
        <p:spPr bwMode="auto">
          <a:xfrm>
            <a:off x="546398" y="1629370"/>
            <a:ext cx="2573276" cy="3671838"/>
          </a:xfrm>
          <a:prstGeom prst="rect">
            <a:avLst/>
          </a:prstGeom>
          <a:noFill/>
          <a:ln w="9525">
            <a:solidFill>
              <a:schemeClr val="tx1"/>
            </a:solidFill>
            <a:miter lim="800000"/>
            <a:headEnd/>
            <a:tailEnd/>
          </a:ln>
        </p:spPr>
      </p:pic>
      <p:sp>
        <p:nvSpPr>
          <p:cNvPr id="7" name="矩形 6"/>
          <p:cNvSpPr/>
          <p:nvPr/>
        </p:nvSpPr>
        <p:spPr>
          <a:xfrm>
            <a:off x="3282702" y="2925514"/>
            <a:ext cx="5465762" cy="1511598"/>
          </a:xfrm>
          <a:prstGeom prst="rect">
            <a:avLst/>
          </a:prstGeom>
          <a:solidFill>
            <a:srgbClr val="FF0000"/>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Text" lastClr="000000"/>
              </a:solidFill>
              <a:latin typeface="Calibri"/>
              <a:ea typeface="宋体"/>
              <a:cs typeface="+mn-cs"/>
            </a:endParaRPr>
          </a:p>
        </p:txBody>
      </p:sp>
      <p:sp>
        <p:nvSpPr>
          <p:cNvPr id="8" name="内容占位符 2"/>
          <p:cNvSpPr txBox="1">
            <a:spLocks/>
          </p:cNvSpPr>
          <p:nvPr/>
        </p:nvSpPr>
        <p:spPr bwMode="auto">
          <a:xfrm>
            <a:off x="3457326" y="3076327"/>
            <a:ext cx="5291138" cy="1223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宋体" charset="0"/>
                <a:cs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pPr>
              <a:lnSpc>
                <a:spcPct val="150000"/>
              </a:lnSpc>
              <a:spcBef>
                <a:spcPct val="20000"/>
              </a:spcBef>
              <a:buFont typeface="Arial" charset="0"/>
              <a:buNone/>
            </a:pPr>
            <a:r>
              <a:rPr kumimoji="0" lang="zh-CN" altLang="en-US" sz="2000" dirty="0">
                <a:solidFill>
                  <a:srgbClr val="FFFFFF"/>
                </a:solidFill>
                <a:latin typeface="微软雅黑" charset="0"/>
                <a:ea typeface="微软雅黑" charset="0"/>
                <a:cs typeface="微软雅黑" charset="0"/>
              </a:rPr>
              <a:t>如果您觉得有所收获，欢迎邀请您的</a:t>
            </a:r>
            <a:r>
              <a:rPr kumimoji="0" lang="zh-CN" altLang="en-US" sz="2000" dirty="0" smtClean="0">
                <a:solidFill>
                  <a:srgbClr val="FFFFFF"/>
                </a:solidFill>
                <a:latin typeface="微软雅黑" charset="0"/>
                <a:ea typeface="微软雅黑" charset="0"/>
                <a:cs typeface="微软雅黑" charset="0"/>
              </a:rPr>
              <a:t>朋加入</a:t>
            </a:r>
            <a:endParaRPr kumimoji="0" lang="en-US" altLang="zh-CN" sz="2000" dirty="0">
              <a:solidFill>
                <a:srgbClr val="FFFFFF"/>
              </a:solidFill>
              <a:latin typeface="微软雅黑" charset="0"/>
              <a:ea typeface="微软雅黑" charset="0"/>
              <a:cs typeface="微软雅黑" charset="0"/>
            </a:endParaRPr>
          </a:p>
          <a:p>
            <a:pPr>
              <a:lnSpc>
                <a:spcPct val="150000"/>
              </a:lnSpc>
              <a:spcBef>
                <a:spcPct val="20000"/>
              </a:spcBef>
              <a:buFont typeface="Arial" charset="0"/>
              <a:buNone/>
            </a:pPr>
            <a:r>
              <a:rPr kumimoji="0" lang="zh-CN" altLang="en-US" sz="2000" dirty="0" smtClean="0">
                <a:solidFill>
                  <a:srgbClr val="FFFFFF"/>
                </a:solidFill>
                <a:latin typeface="微软雅黑" charset="0"/>
                <a:ea typeface="微软雅黑" charset="0"/>
                <a:cs typeface="微软雅黑" charset="0"/>
              </a:rPr>
              <a:t>                                共同</a:t>
            </a:r>
            <a:r>
              <a:rPr kumimoji="0" lang="zh-CN" altLang="en-US" sz="2000" dirty="0">
                <a:solidFill>
                  <a:srgbClr val="FFFFFF"/>
                </a:solidFill>
                <a:latin typeface="微软雅黑" charset="0"/>
                <a:ea typeface="微软雅黑" charset="0"/>
                <a:cs typeface="微软雅黑" charset="0"/>
              </a:rPr>
              <a:t>分享读书</a:t>
            </a:r>
            <a:r>
              <a:rPr kumimoji="0" lang="zh-CN" altLang="en-US" sz="2000" dirty="0" smtClean="0">
                <a:solidFill>
                  <a:srgbClr val="FFFFFF"/>
                </a:solidFill>
                <a:latin typeface="微软雅黑" charset="0"/>
                <a:ea typeface="微软雅黑" charset="0"/>
                <a:cs typeface="微软雅黑" charset="0"/>
              </a:rPr>
              <a:t>的喜悦</a:t>
            </a:r>
            <a:r>
              <a:rPr kumimoji="0" lang="zh-CN" altLang="en-US" sz="2000" dirty="0">
                <a:solidFill>
                  <a:srgbClr val="FFFFFF"/>
                </a:solidFill>
                <a:latin typeface="微软雅黑" charset="0"/>
                <a:ea typeface="微软雅黑" charset="0"/>
                <a:cs typeface="微软雅黑" charset="0"/>
              </a:rPr>
              <a:t>！</a:t>
            </a:r>
            <a:endParaRPr kumimoji="0" lang="zh-CN" altLang="en-US" sz="1800" dirty="0">
              <a:solidFill>
                <a:srgbClr val="FFFFFF"/>
              </a:solidFill>
              <a:latin typeface="微软雅黑" charset="0"/>
              <a:ea typeface="微软雅黑" charset="0"/>
              <a:cs typeface="微软雅黑" charset="0"/>
            </a:endParaRPr>
          </a:p>
        </p:txBody>
      </p:sp>
      <p:grpSp>
        <p:nvGrpSpPr>
          <p:cNvPr id="9" name="组合 102"/>
          <p:cNvGrpSpPr>
            <a:grpSpLocks/>
          </p:cNvGrpSpPr>
          <p:nvPr/>
        </p:nvGrpSpPr>
        <p:grpSpPr bwMode="auto">
          <a:xfrm>
            <a:off x="3491880" y="3628777"/>
            <a:ext cx="2335213" cy="614362"/>
            <a:chOff x="1987790" y="2143125"/>
            <a:chExt cx="2551315" cy="665852"/>
          </a:xfrm>
        </p:grpSpPr>
        <p:sp>
          <p:nvSpPr>
            <p:cNvPr id="10" name="圆角矩形 9"/>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cs typeface="+mn-cs"/>
              </a:endParaRPr>
            </a:p>
          </p:txBody>
        </p:sp>
        <p:sp>
          <p:nvSpPr>
            <p:cNvPr id="11" name="矩形 94"/>
            <p:cNvSpPr>
              <a:spLocks noChangeArrowheads="1"/>
            </p:cNvSpPr>
            <p:nvPr/>
          </p:nvSpPr>
          <p:spPr bwMode="auto">
            <a:xfrm>
              <a:off x="2126543" y="2268725"/>
              <a:ext cx="286178" cy="285611"/>
            </a:xfrm>
            <a:custGeom>
              <a:avLst/>
              <a:gdLst>
                <a:gd name="T0" fmla="*/ 0 w 284521"/>
                <a:gd name="T1" fmla="*/ 0 h 286856"/>
                <a:gd name="T2" fmla="*/ 284521 w 284521"/>
                <a:gd name="T3" fmla="*/ 286856 h 286856"/>
              </a:gdLst>
              <a:ahLst/>
              <a:cxnLst/>
              <a:rect l="T0" t="T1" r="T2" b="T3"/>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close/>
                </a:path>
              </a:pathLst>
            </a:custGeom>
            <a:solidFill>
              <a:srgbClr val="C00000"/>
            </a:solidFill>
            <a:ln>
              <a:noFill/>
            </a:ln>
            <a:effectLst>
              <a:outerShdw blurRad="63500" dist="38100" dir="5400000" algn="t" rotWithShape="0">
                <a:srgbClr val="000000">
                  <a:alpha val="31999"/>
                </a:srgbClr>
              </a:outerShdw>
            </a:effectLst>
            <a:extLst>
              <a:ext uri="{91240B29-F687-4f45-9708-019B960494DF}">
                <a14:hiddenLine xmlns="" xmlns:a14="http://schemas.microsoft.com/office/drawing/2010/main" w="3175">
                  <a:solidFill>
                    <a:srgbClr val="000000"/>
                  </a:solidFill>
                  <a:miter lim="800000"/>
                  <a:headEnd/>
                  <a:tailEnd/>
                </a14:hiddenLine>
              </a:ext>
            </a:extLst>
          </p:spPr>
          <p:txBody>
            <a:bodyPr anchor="ctr"/>
            <a:lstStyle/>
            <a:p>
              <a:pPr algn="ctr" fontAlgn="auto">
                <a:spcBef>
                  <a:spcPts val="0"/>
                </a:spcBef>
                <a:spcAft>
                  <a:spcPts val="0"/>
                </a:spcAft>
                <a:defRPr/>
              </a:pPr>
              <a:endParaRPr lang="zh-CN" altLang="en-US" kern="0">
                <a:solidFill>
                  <a:srgbClr val="CD1B2B"/>
                </a:solidFill>
                <a:latin typeface="Calibri"/>
                <a:ea typeface="宋体"/>
                <a:cs typeface="+mn-cs"/>
              </a:endParaRPr>
            </a:p>
          </p:txBody>
        </p:sp>
        <p:cxnSp>
          <p:nvCxnSpPr>
            <p:cNvPr id="12" name="直接连接符 89"/>
            <p:cNvCxnSpPr>
              <a:cxnSpLocks noChangeShapeType="1"/>
            </p:cNvCxnSpPr>
            <p:nvPr/>
          </p:nvCxnSpPr>
          <p:spPr bwMode="auto">
            <a:xfrm>
              <a:off x="2127476" y="2694559"/>
              <a:ext cx="2051642" cy="14203"/>
            </a:xfrm>
            <a:prstGeom prst="line">
              <a:avLst/>
            </a:prstGeom>
            <a:noFill/>
            <a:ln w="6350">
              <a:solidFill>
                <a:srgbClr val="CD1B2B"/>
              </a:solidFill>
              <a:round/>
              <a:headEnd/>
              <a:tailEnd/>
            </a:ln>
            <a:extLst>
              <a:ext uri="{909E8E84-426E-40dd-AFC4-6F175D3DCCD1}">
                <a14:hiddenFill xmlns="" xmlns:a14="http://schemas.microsoft.com/office/drawing/2010/main">
                  <a:noFill/>
                </a14:hiddenFill>
              </a:ext>
            </a:extLst>
          </p:spPr>
        </p:cxnSp>
      </p:grpSp>
      <p:sp>
        <p:nvSpPr>
          <p:cNvPr id="13" name="矩形 81"/>
          <p:cNvSpPr>
            <a:spLocks noChangeArrowheads="1"/>
          </p:cNvSpPr>
          <p:nvPr/>
        </p:nvSpPr>
        <p:spPr bwMode="auto">
          <a:xfrm>
            <a:off x="4012584" y="3652589"/>
            <a:ext cx="173672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zh-CN" altLang="en-US" sz="2400" b="1" dirty="0">
                <a:solidFill>
                  <a:srgbClr val="FF0000"/>
                </a:solidFill>
                <a:latin typeface="微软雅黑" charset="0"/>
                <a:ea typeface="微软雅黑" charset="0"/>
                <a:cs typeface="微软雅黑" charset="0"/>
              </a:rPr>
              <a:t>樊登读书会</a:t>
            </a: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170058" y="2088400"/>
            <a:ext cx="4968552" cy="2664296"/>
          </a:xfrm>
          <a:prstGeom prst="rect">
            <a:avLst/>
          </a:prstGeom>
          <a:solidFill>
            <a:srgbClr val="FF0000"/>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Text" lastClr="000000"/>
              </a:solidFill>
              <a:latin typeface="Calibri"/>
              <a:ea typeface="宋体"/>
              <a:cs typeface="+mn-cs"/>
            </a:endParaRPr>
          </a:p>
        </p:txBody>
      </p:sp>
      <p:sp>
        <p:nvSpPr>
          <p:cNvPr id="14" name="矩形 13"/>
          <p:cNvSpPr/>
          <p:nvPr/>
        </p:nvSpPr>
        <p:spPr>
          <a:xfrm>
            <a:off x="2364527" y="2235880"/>
            <a:ext cx="4572000" cy="235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15" name="Picture 2" descr="G:\孑子 朋友们\田君琦\樊登读书会\樊登读书会二维码.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8602" y="2239055"/>
            <a:ext cx="2357437" cy="2357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 name="TextBox 7"/>
          <p:cNvSpPr txBox="1"/>
          <p:nvPr/>
        </p:nvSpPr>
        <p:spPr>
          <a:xfrm>
            <a:off x="2647102" y="3923393"/>
            <a:ext cx="1785937" cy="357187"/>
          </a:xfrm>
          <a:prstGeom prst="rect">
            <a:avLst/>
          </a:prstGeom>
        </p:spPr>
        <p:txBody>
          <a:bodyPr anchor="ctr"/>
          <a:lstStyle/>
          <a:p>
            <a:pPr algn="ctr" fontAlgn="auto">
              <a:spcAft>
                <a:spcPts val="0"/>
              </a:spcAft>
              <a:defRPr/>
            </a:pPr>
            <a:r>
              <a:rPr lang="zh-CN" altLang="en-US" dirty="0">
                <a:solidFill>
                  <a:schemeClr val="accent6">
                    <a:lumMod val="50000"/>
                  </a:schemeClr>
                </a:solidFill>
                <a:latin typeface="迷你简北魏楷书" pitchFamily="65" charset="-122"/>
                <a:ea typeface="迷你简北魏楷书" pitchFamily="65" charset="-122"/>
                <a:cs typeface="+mj-cs"/>
              </a:rPr>
              <a:t>欢迎关注</a:t>
            </a:r>
          </a:p>
        </p:txBody>
      </p:sp>
      <p:pic>
        <p:nvPicPr>
          <p:cNvPr id="17" name="图片 13" descr="logo-37.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6914" y="2337480"/>
            <a:ext cx="2316163" cy="1827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文本框 1"/>
          <p:cNvSpPr txBox="1"/>
          <p:nvPr/>
        </p:nvSpPr>
        <p:spPr>
          <a:xfrm>
            <a:off x="3059895" y="5091635"/>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9" name="文本框 2"/>
          <p:cNvSpPr txBox="1"/>
          <p:nvPr/>
        </p:nvSpPr>
        <p:spPr>
          <a:xfrm>
            <a:off x="3616464" y="5576503"/>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260057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659140" y="548680"/>
            <a:ext cx="3106688" cy="1143000"/>
          </a:xfrm>
        </p:spPr>
        <p:txBody>
          <a:bodyPr>
            <a:normAutofit/>
          </a:bodyPr>
          <a:lstStyle/>
          <a:p>
            <a:pPr algn="l"/>
            <a:r>
              <a:rPr lang="zh-CN" altLang="en-US" sz="4000" dirty="0" smtClean="0">
                <a:latin typeface="微软雅黑"/>
                <a:ea typeface="微软雅黑"/>
                <a:cs typeface="微软雅黑"/>
              </a:rPr>
              <a:t>我的读后感</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2627784" y="1484784"/>
            <a:ext cx="5915000" cy="4525963"/>
          </a:xfrm>
        </p:spPr>
        <p:txBody>
          <a:bodyPr>
            <a:noAutofit/>
          </a:bodyPr>
          <a:lstStyle/>
          <a:p>
            <a:pPr marL="0" indent="0">
              <a:lnSpc>
                <a:spcPct val="150000"/>
              </a:lnSpc>
              <a:buNone/>
            </a:pPr>
            <a:r>
              <a:rPr lang="zh-CN" altLang="en-US" sz="1800" dirty="0" smtClean="0">
                <a:latin typeface="微软雅黑"/>
                <a:ea typeface="微软雅黑"/>
                <a:cs typeface="微软雅黑"/>
              </a:rPr>
              <a:t>人这一生中总有很多次关键对话的时刻。</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比如关键性的面试，向心爱的女孩求婚，面对一个艰苦的商业谈判，和自己的老婆吵架</a:t>
            </a:r>
            <a:r>
              <a:rPr lang="en-US" altLang="zh-CN" sz="1800" dirty="0" smtClean="0">
                <a:latin typeface="微软雅黑"/>
                <a:ea typeface="微软雅黑"/>
                <a:cs typeface="微软雅黑"/>
              </a:rPr>
              <a:t>……</a:t>
            </a:r>
            <a:endParaRPr lang="en-US" altLang="zh-CN" sz="1800" dirty="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你有多少次因为不会面对关键对话而丧失机会？尽管你深深自责，但苦于找不到合适的方法来改善自己，只能归咎于自己心理不够强大或者口才不好。这本书就是为了解决这个问题。根据这本书的指引，你会发现你也可以很好地控制自己的情绪，流畅并且智慧的引导谈话向解决问题的方向前进。</a:t>
            </a:r>
            <a:endParaRPr lang="zh-CN" altLang="en-US" sz="1800" dirty="0">
              <a:latin typeface="微软雅黑"/>
              <a:ea typeface="微软雅黑"/>
              <a:cs typeface="微软雅黑"/>
            </a:endParaRPr>
          </a:p>
        </p:txBody>
      </p:sp>
      <p:sp>
        <p:nvSpPr>
          <p:cNvPr id="4" name="矩形 3"/>
          <p:cNvSpPr/>
          <p:nvPr/>
        </p:nvSpPr>
        <p:spPr>
          <a:xfrm>
            <a:off x="611560" y="188640"/>
            <a:ext cx="1800200" cy="4464496"/>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55776" y="548680"/>
            <a:ext cx="4474840" cy="1143000"/>
          </a:xfrm>
        </p:spPr>
        <p:txBody>
          <a:bodyPr>
            <a:normAutofit/>
          </a:bodyPr>
          <a:lstStyle/>
          <a:p>
            <a:pPr algn="l"/>
            <a:r>
              <a:rPr lang="zh-CN" altLang="en-US" sz="4000" dirty="0" smtClean="0">
                <a:latin typeface="微软雅黑"/>
                <a:ea typeface="微软雅黑"/>
                <a:cs typeface="微软雅黑"/>
              </a:rPr>
              <a:t>什么是关键对话？</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2587132" y="1785600"/>
            <a:ext cx="6217662" cy="4525963"/>
          </a:xfrm>
        </p:spPr>
        <p:txBody>
          <a:bodyPr>
            <a:normAutofit/>
          </a:bodyPr>
          <a:lstStyle/>
          <a:p>
            <a:pPr>
              <a:lnSpc>
                <a:spcPct val="150000"/>
              </a:lnSpc>
            </a:pPr>
            <a:r>
              <a:rPr lang="zh-CN" altLang="en-US" sz="1800" b="1" dirty="0" smtClean="0">
                <a:solidFill>
                  <a:srgbClr val="FF0000"/>
                </a:solidFill>
                <a:latin typeface="微软雅黑"/>
                <a:ea typeface="微软雅黑"/>
                <a:cs typeface="微软雅黑"/>
              </a:rPr>
              <a:t>关键对话有三个特征：</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a:latin typeface="微软雅黑"/>
                <a:ea typeface="微软雅黑"/>
                <a:cs typeface="微软雅黑"/>
              </a:rPr>
              <a:t>对话</a:t>
            </a:r>
            <a:r>
              <a:rPr lang="zh-CN" altLang="en-US" sz="1800" dirty="0" smtClean="0">
                <a:latin typeface="微软雅黑"/>
                <a:ea typeface="微软雅黑"/>
                <a:cs typeface="微软雅黑"/>
              </a:rPr>
              <a:t>双方的观点有很大差距。比如双方意见不合的争执，与不同意见的同事沟通；说服你的老板和父母。</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对话</a:t>
            </a:r>
            <a:r>
              <a:rPr lang="zh-CN" altLang="en-US" sz="1800" dirty="0" smtClean="0">
                <a:latin typeface="微软雅黑"/>
                <a:ea typeface="微软雅黑"/>
                <a:cs typeface="微软雅黑"/>
              </a:rPr>
              <a:t>存在很高的风险。比如难得的面试机会，求婚，谈判，要求加薪。</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对方</a:t>
            </a:r>
            <a:r>
              <a:rPr lang="zh-CN" altLang="en-US" sz="1800" dirty="0" smtClean="0">
                <a:latin typeface="微软雅黑"/>
                <a:ea typeface="微软雅黑"/>
                <a:cs typeface="微软雅黑"/>
              </a:rPr>
              <a:t>双方情绪激烈。比如面对叛逆的子女，下属情绪失控，客户生气的投诉。</a:t>
            </a:r>
            <a:endParaRPr lang="zh-CN" altLang="en-US" sz="1800" dirty="0">
              <a:latin typeface="微软雅黑"/>
              <a:ea typeface="微软雅黑"/>
              <a:cs typeface="微软雅黑"/>
            </a:endParaRPr>
          </a:p>
        </p:txBody>
      </p:sp>
      <p:sp>
        <p:nvSpPr>
          <p:cNvPr id="4" name="矩形 3"/>
          <p:cNvSpPr/>
          <p:nvPr/>
        </p:nvSpPr>
        <p:spPr>
          <a:xfrm>
            <a:off x="611560" y="188640"/>
            <a:ext cx="1800200" cy="4464496"/>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473424" y="908720"/>
            <a:ext cx="6275040" cy="4525963"/>
          </a:xfrm>
        </p:spPr>
        <p:txBody>
          <a:bodyPr>
            <a:noAutofit/>
          </a:bodyPr>
          <a:lstStyle/>
          <a:p>
            <a:pPr>
              <a:lnSpc>
                <a:spcPct val="150000"/>
              </a:lnSpc>
            </a:pPr>
            <a:r>
              <a:rPr lang="zh-CN" altLang="en-US" sz="1800" dirty="0" smtClean="0">
                <a:latin typeface="微软雅黑"/>
                <a:ea typeface="微软雅黑"/>
                <a:cs typeface="微软雅黑"/>
              </a:rPr>
              <a:t>我们会逃避关键对话。早就应该解决的问题，我们不愿意提及；或者每次遇到关键对话就避重就轻；甚至假装一切都不要紧，万事太平。</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我们也可能会搞</a:t>
            </a:r>
            <a:r>
              <a:rPr lang="zh-CN" altLang="en-US" sz="1800" dirty="0" smtClean="0">
                <a:latin typeface="微软雅黑"/>
                <a:ea typeface="微软雅黑"/>
                <a:cs typeface="微软雅黑"/>
              </a:rPr>
              <a:t>砸。因为从原始社会累积下来的基因会让我们在面临紧张状况的时候选择打或者逃，而这两种行动都需要四肢运动，因此你的血液会流向四肢造成脑部缺血。这就是为什么我们经常在关键的时候觉得头脑一片空白。也就是俗称的掉链子。事后你会为自己说不出话来自责，或者为自己不理智的言辞付出代价。</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也</a:t>
            </a:r>
            <a:r>
              <a:rPr lang="zh-CN" altLang="en-US" sz="1800" dirty="0">
                <a:latin typeface="微软雅黑"/>
                <a:ea typeface="微软雅黑"/>
                <a:cs typeface="微软雅黑"/>
              </a:rPr>
              <a:t>有人</a:t>
            </a:r>
            <a:r>
              <a:rPr lang="zh-CN" altLang="en-US" sz="1800" dirty="0" smtClean="0">
                <a:latin typeface="微软雅黑"/>
                <a:ea typeface="微软雅黑"/>
                <a:cs typeface="微软雅黑"/>
              </a:rPr>
              <a:t>会处理的很好。他们能够很好地处理关键时刻的对话，既不会伤害到对方，又能够很好的表达自己的观点和诉求。最终常常能够解决问题，达成目标。</a:t>
            </a:r>
            <a:endParaRPr lang="zh-CN" altLang="en-US" sz="1800" dirty="0">
              <a:latin typeface="微软雅黑"/>
              <a:ea typeface="微软雅黑"/>
              <a:cs typeface="微软雅黑"/>
            </a:endParaRPr>
          </a:p>
        </p:txBody>
      </p:sp>
      <p:sp>
        <p:nvSpPr>
          <p:cNvPr id="4" name="矩形 3"/>
          <p:cNvSpPr/>
          <p:nvPr/>
        </p:nvSpPr>
        <p:spPr>
          <a:xfrm>
            <a:off x="611560" y="188640"/>
            <a:ext cx="1800200" cy="6552728"/>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843262" y="620688"/>
            <a:ext cx="720080" cy="3168352"/>
          </a:xfrm>
        </p:spPr>
        <p:txBody>
          <a:bodyPr>
            <a:noAutofit/>
          </a:bodyPr>
          <a:lstStyle/>
          <a:p>
            <a:pPr algn="l"/>
            <a:r>
              <a:rPr lang="zh-CN" altLang="en-US" sz="4000" dirty="0" smtClean="0">
                <a:solidFill>
                  <a:srgbClr val="FFFF00"/>
                </a:solidFill>
                <a:latin typeface="微软雅黑"/>
                <a:ea typeface="微软雅黑"/>
                <a:cs typeface="微软雅黑"/>
              </a:rPr>
              <a:t>人们通常</a:t>
            </a:r>
            <a:r>
              <a:rPr lang="en-US" altLang="zh-CN" sz="4000" dirty="0" smtClean="0">
                <a:latin typeface="微软雅黑"/>
                <a:ea typeface="微软雅黑"/>
                <a:cs typeface="微软雅黑"/>
              </a:rPr>
              <a:t/>
            </a:r>
            <a:br>
              <a:rPr lang="en-US" altLang="zh-CN" sz="4000" dirty="0" smtClean="0">
                <a:latin typeface="微软雅黑"/>
                <a:ea typeface="微软雅黑"/>
                <a:cs typeface="微软雅黑"/>
              </a:rPr>
            </a:br>
            <a:endParaRPr lang="zh-CN" altLang="en-US" sz="4000" dirty="0">
              <a:latin typeface="微软雅黑"/>
              <a:ea typeface="微软雅黑"/>
              <a:cs typeface="微软雅黑"/>
            </a:endParaRPr>
          </a:p>
        </p:txBody>
      </p:sp>
      <p:sp>
        <p:nvSpPr>
          <p:cNvPr id="5" name="矩形 4"/>
          <p:cNvSpPr/>
          <p:nvPr/>
        </p:nvSpPr>
        <p:spPr>
          <a:xfrm>
            <a:off x="1419326" y="1154938"/>
            <a:ext cx="720080" cy="5016758"/>
          </a:xfrm>
          <a:prstGeom prst="rect">
            <a:avLst/>
          </a:prstGeom>
        </p:spPr>
        <p:txBody>
          <a:bodyPr wrap="square">
            <a:spAutoFit/>
          </a:bodyPr>
          <a:lstStyle/>
          <a:p>
            <a:r>
              <a:rPr lang="zh-CN" altLang="en-US" sz="4000" dirty="0">
                <a:solidFill>
                  <a:schemeClr val="bg1"/>
                </a:solidFill>
                <a:latin typeface="微软雅黑"/>
                <a:ea typeface="微软雅黑"/>
                <a:cs typeface="微软雅黑"/>
              </a:rPr>
              <a:t>如何应对</a:t>
            </a:r>
            <a:r>
              <a:rPr lang="en-US" altLang="zh-CN" sz="4000" dirty="0">
                <a:solidFill>
                  <a:schemeClr val="bg1"/>
                </a:solidFill>
                <a:latin typeface="微软雅黑"/>
                <a:ea typeface="微软雅黑"/>
                <a:cs typeface="微软雅黑"/>
              </a:rPr>
              <a:t/>
            </a:r>
            <a:br>
              <a:rPr lang="en-US" altLang="zh-CN" sz="4000" dirty="0">
                <a:solidFill>
                  <a:schemeClr val="bg1"/>
                </a:solidFill>
                <a:latin typeface="微软雅黑"/>
                <a:ea typeface="微软雅黑"/>
                <a:cs typeface="微软雅黑"/>
              </a:rPr>
            </a:br>
            <a:r>
              <a:rPr lang="zh-CN" altLang="en-US" sz="4000" dirty="0">
                <a:solidFill>
                  <a:schemeClr val="bg1"/>
                </a:solidFill>
                <a:latin typeface="微软雅黑"/>
                <a:ea typeface="微软雅黑"/>
                <a:cs typeface="微软雅黑"/>
              </a:rPr>
              <a:t>关键对话</a:t>
            </a:r>
            <a:endParaRPr lang="zh-CN" altLang="en-US" dirty="0">
              <a:solidFill>
                <a:schemeClr val="bg1"/>
              </a:solidFill>
            </a:endParaRPr>
          </a:p>
        </p:txBody>
      </p:sp>
      <p:cxnSp>
        <p:nvCxnSpPr>
          <p:cNvPr id="6" name="直线连接符 5"/>
          <p:cNvCxnSpPr/>
          <p:nvPr/>
        </p:nvCxnSpPr>
        <p:spPr>
          <a:xfrm flipV="1">
            <a:off x="611560" y="332657"/>
            <a:ext cx="1800200" cy="360039"/>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cxnSp>
        <p:nvCxnSpPr>
          <p:cNvPr id="10" name="直线连接符 9"/>
          <p:cNvCxnSpPr/>
          <p:nvPr/>
        </p:nvCxnSpPr>
        <p:spPr>
          <a:xfrm flipV="1">
            <a:off x="611560" y="6237312"/>
            <a:ext cx="1800200" cy="360039"/>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0510" y="4797152"/>
            <a:ext cx="3960440" cy="1143000"/>
          </a:xfrm>
        </p:spPr>
        <p:txBody>
          <a:bodyPr>
            <a:normAutofit/>
          </a:bodyPr>
          <a:lstStyle/>
          <a:p>
            <a:r>
              <a:rPr lang="zh-CN" altLang="en-US" sz="4000" dirty="0" smtClean="0">
                <a:latin typeface="微软雅黑"/>
                <a:ea typeface="微软雅黑"/>
                <a:cs typeface="微软雅黑"/>
              </a:rPr>
              <a:t>常见的关键对话</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4644008" y="620688"/>
            <a:ext cx="3960440" cy="5832648"/>
          </a:xfrm>
        </p:spPr>
        <p:txBody>
          <a:bodyPr>
            <a:noAutofit/>
          </a:bodyPr>
          <a:lstStyle/>
          <a:p>
            <a:pPr>
              <a:lnSpc>
                <a:spcPct val="150000"/>
              </a:lnSpc>
            </a:pPr>
            <a:r>
              <a:rPr lang="zh-CN" altLang="en-US" sz="1800" dirty="0" smtClean="0">
                <a:latin typeface="微软雅黑"/>
                <a:ea typeface="微软雅黑"/>
                <a:cs typeface="微软雅黑"/>
              </a:rPr>
              <a:t>结束一段感情</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和总是冒犯</a:t>
            </a:r>
            <a:r>
              <a:rPr lang="zh-CN" altLang="en-US" sz="1800" dirty="0" smtClean="0">
                <a:latin typeface="微软雅黑"/>
                <a:ea typeface="微软雅黑"/>
                <a:cs typeface="微软雅黑"/>
              </a:rPr>
              <a:t>你的同事交谈</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让</a:t>
            </a:r>
            <a:r>
              <a:rPr lang="zh-CN" altLang="en-US" sz="1800" dirty="0" smtClean="0">
                <a:latin typeface="微软雅黑"/>
                <a:ea typeface="微软雅黑"/>
                <a:cs typeface="微软雅黑"/>
              </a:rPr>
              <a:t>朋友还钱</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指出</a:t>
            </a:r>
            <a:r>
              <a:rPr lang="zh-CN" altLang="en-US" sz="1800" dirty="0" smtClean="0">
                <a:latin typeface="微软雅黑"/>
                <a:ea typeface="微软雅黑"/>
                <a:cs typeface="微软雅黑"/>
              </a:rPr>
              <a:t>老板一些不对的地方</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向言行不一的老板提建议</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批评同事</a:t>
            </a:r>
            <a:r>
              <a:rPr lang="zh-CN" altLang="en-US" sz="1800" dirty="0" smtClean="0">
                <a:latin typeface="微软雅黑"/>
                <a:ea typeface="微软雅黑"/>
                <a:cs typeface="微软雅黑"/>
              </a:rPr>
              <a:t>的工作表现</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应对</a:t>
            </a:r>
            <a:r>
              <a:rPr lang="zh-CN" altLang="en-US" sz="1800" dirty="0" smtClean="0">
                <a:latin typeface="微软雅黑"/>
                <a:ea typeface="微软雅黑"/>
                <a:cs typeface="微软雅黑"/>
              </a:rPr>
              <a:t>处于青春期的叛逆儿女</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探讨关于出轨</a:t>
            </a:r>
            <a:r>
              <a:rPr lang="zh-CN" altLang="en-US" sz="1800" dirty="0" smtClean="0">
                <a:latin typeface="微软雅黑"/>
                <a:ea typeface="微软雅黑"/>
                <a:cs typeface="微软雅黑"/>
              </a:rPr>
              <a:t>的问题</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应对</a:t>
            </a:r>
            <a:r>
              <a:rPr lang="zh-CN" altLang="en-US" sz="1800" dirty="0" smtClean="0">
                <a:latin typeface="微软雅黑"/>
                <a:ea typeface="微软雅黑"/>
                <a:cs typeface="微软雅黑"/>
              </a:rPr>
              <a:t>配偶严重的家庭暴力问题</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和</a:t>
            </a:r>
            <a:r>
              <a:rPr lang="zh-CN" altLang="en-US" sz="1800" dirty="0" smtClean="0">
                <a:latin typeface="微软雅黑"/>
                <a:ea typeface="微软雅黑"/>
                <a:cs typeface="微软雅黑"/>
              </a:rPr>
              <a:t>喜欢打听小道消息的同事交谈</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要求升职加薪</a:t>
            </a:r>
            <a:endParaRPr lang="en-US" altLang="zh-CN" sz="1800" dirty="0" smtClean="0">
              <a:latin typeface="微软雅黑"/>
              <a:ea typeface="微软雅黑"/>
              <a:cs typeface="微软雅黑"/>
            </a:endParaRPr>
          </a:p>
          <a:p>
            <a:pPr>
              <a:lnSpc>
                <a:spcPct val="150000"/>
              </a:lnSpc>
            </a:pPr>
            <a:r>
              <a:rPr lang="en-US" altLang="zh-CN" sz="1800" dirty="0">
                <a:latin typeface="微软雅黑"/>
                <a:ea typeface="微软雅黑"/>
                <a:cs typeface="微软雅黑"/>
              </a:rPr>
              <a:t>……</a:t>
            </a:r>
            <a:endParaRPr lang="zh-CN" altLang="en-US" sz="1800" dirty="0">
              <a:latin typeface="微软雅黑"/>
              <a:ea typeface="微软雅黑"/>
              <a:cs typeface="微软雅黑"/>
            </a:endParaRPr>
          </a:p>
        </p:txBody>
      </p:sp>
      <p:sp>
        <p:nvSpPr>
          <p:cNvPr id="4" name="矩形 3"/>
          <p:cNvSpPr/>
          <p:nvPr/>
        </p:nvSpPr>
        <p:spPr>
          <a:xfrm>
            <a:off x="611560" y="188640"/>
            <a:ext cx="1800200" cy="4608512"/>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00763" y="4852880"/>
            <a:ext cx="4896544" cy="720080"/>
          </a:xfrm>
        </p:spPr>
        <p:txBody>
          <a:bodyPr>
            <a:normAutofit/>
          </a:bodyPr>
          <a:lstStyle/>
          <a:p>
            <a:pPr algn="l"/>
            <a:r>
              <a:rPr lang="zh-CN" altLang="en-US" sz="4000" dirty="0" smtClean="0">
                <a:latin typeface="微软雅黑"/>
                <a:ea typeface="微软雅黑"/>
                <a:cs typeface="微软雅黑"/>
              </a:rPr>
              <a:t>掌握关键对话的好处</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971600" y="2636912"/>
            <a:ext cx="2592288" cy="2088232"/>
          </a:xfrm>
        </p:spPr>
        <p:txBody>
          <a:bodyPr>
            <a:normAutofit/>
          </a:bodyPr>
          <a:lstStyle/>
          <a:p>
            <a:pPr>
              <a:lnSpc>
                <a:spcPct val="150000"/>
              </a:lnSpc>
            </a:pPr>
            <a:r>
              <a:rPr lang="zh-CN" altLang="en-US" sz="1800" dirty="0" smtClean="0">
                <a:latin typeface="微软雅黑"/>
                <a:ea typeface="微软雅黑"/>
                <a:cs typeface="微软雅黑"/>
              </a:rPr>
              <a:t>帮助个人创业</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改善企业管理</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改善</a:t>
            </a:r>
            <a:r>
              <a:rPr lang="zh-CN" altLang="en-US" sz="1800" dirty="0" smtClean="0">
                <a:latin typeface="微软雅黑"/>
                <a:ea typeface="微软雅黑"/>
                <a:cs typeface="微软雅黑"/>
              </a:rPr>
              <a:t>人际关系</a:t>
            </a:r>
            <a:endParaRPr lang="en-US" altLang="zh-CN" sz="1800" dirty="0" smtClean="0">
              <a:latin typeface="微软雅黑"/>
              <a:ea typeface="微软雅黑"/>
              <a:cs typeface="微软雅黑"/>
            </a:endParaRPr>
          </a:p>
          <a:p>
            <a:pPr>
              <a:lnSpc>
                <a:spcPct val="150000"/>
              </a:lnSpc>
            </a:pPr>
            <a:r>
              <a:rPr lang="zh-CN" altLang="en-US" sz="1800" dirty="0">
                <a:latin typeface="微软雅黑"/>
                <a:ea typeface="微软雅黑"/>
                <a:cs typeface="微软雅黑"/>
              </a:rPr>
              <a:t>改善个人健康</a:t>
            </a:r>
          </a:p>
        </p:txBody>
      </p:sp>
      <p:sp>
        <p:nvSpPr>
          <p:cNvPr id="4" name="矩形 3"/>
          <p:cNvSpPr/>
          <p:nvPr/>
        </p:nvSpPr>
        <p:spPr>
          <a:xfrm>
            <a:off x="6732240" y="188640"/>
            <a:ext cx="1800200" cy="4608512"/>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3568" y="1124744"/>
            <a:ext cx="4978896" cy="922114"/>
          </a:xfrm>
        </p:spPr>
        <p:txBody>
          <a:bodyPr>
            <a:normAutofit/>
          </a:bodyPr>
          <a:lstStyle/>
          <a:p>
            <a:pPr algn="l"/>
            <a:r>
              <a:rPr lang="zh-CN" altLang="en-US" sz="4000" dirty="0" smtClean="0">
                <a:latin typeface="微软雅黑"/>
                <a:ea typeface="微软雅黑"/>
                <a:cs typeface="微软雅黑"/>
              </a:rPr>
              <a:t>什么是傻瓜式选择？</a:t>
            </a:r>
            <a:endParaRPr lang="zh-CN" altLang="en-US" sz="4000" dirty="0">
              <a:latin typeface="微软雅黑"/>
              <a:ea typeface="微软雅黑"/>
              <a:cs typeface="微软雅黑"/>
            </a:endParaRPr>
          </a:p>
        </p:txBody>
      </p:sp>
      <p:sp>
        <p:nvSpPr>
          <p:cNvPr id="3" name="内容占位符 2"/>
          <p:cNvSpPr>
            <a:spLocks noGrp="1"/>
          </p:cNvSpPr>
          <p:nvPr>
            <p:ph idx="1"/>
          </p:nvPr>
        </p:nvSpPr>
        <p:spPr>
          <a:xfrm>
            <a:off x="2555776" y="2708920"/>
            <a:ext cx="5842992" cy="1900808"/>
          </a:xfrm>
        </p:spPr>
        <p:txBody>
          <a:bodyPr>
            <a:normAutofit/>
          </a:bodyPr>
          <a:lstStyle/>
          <a:p>
            <a:pPr>
              <a:lnSpc>
                <a:spcPct val="150000"/>
              </a:lnSpc>
            </a:pPr>
            <a:r>
              <a:rPr lang="zh-CN" altLang="en-US" sz="1800" dirty="0" smtClean="0">
                <a:latin typeface="微软雅黑"/>
                <a:ea typeface="微软雅黑"/>
                <a:cs typeface="微软雅黑"/>
              </a:rPr>
              <a:t>选择一：当面表示反对，把对方惹恼</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选择二：沉默接受对方的错误，不管谁会为此遭殃</a:t>
            </a:r>
            <a:endParaRPr lang="en-US" altLang="zh-CN" sz="1800" dirty="0" smtClean="0">
              <a:latin typeface="微软雅黑"/>
              <a:ea typeface="微软雅黑"/>
              <a:cs typeface="微软雅黑"/>
            </a:endParaRPr>
          </a:p>
          <a:p>
            <a:pPr>
              <a:lnSpc>
                <a:spcPct val="150000"/>
              </a:lnSpc>
            </a:pPr>
            <a:r>
              <a:rPr lang="zh-CN" altLang="en-US" sz="1800" dirty="0" smtClean="0">
                <a:latin typeface="微软雅黑"/>
                <a:ea typeface="微软雅黑"/>
                <a:cs typeface="微软雅黑"/>
              </a:rPr>
              <a:t>摆脱傻瓜式选择的宗旨：</a:t>
            </a:r>
            <a:r>
              <a:rPr lang="en-US" altLang="zh-CN" sz="1800" dirty="0" smtClean="0">
                <a:latin typeface="微软雅黑"/>
                <a:ea typeface="微软雅黑"/>
                <a:cs typeface="微软雅黑"/>
              </a:rPr>
              <a:t>100%</a:t>
            </a:r>
            <a:r>
              <a:rPr lang="zh-CN" altLang="en-US" sz="1800" dirty="0" smtClean="0">
                <a:latin typeface="微软雅黑"/>
                <a:ea typeface="微软雅黑"/>
                <a:cs typeface="微软雅黑"/>
              </a:rPr>
              <a:t>的坦诚，同时</a:t>
            </a:r>
            <a:r>
              <a:rPr lang="en-US" altLang="zh-CN" sz="1800" dirty="0" smtClean="0">
                <a:latin typeface="微软雅黑"/>
                <a:ea typeface="微软雅黑"/>
                <a:cs typeface="微软雅黑"/>
              </a:rPr>
              <a:t>100%</a:t>
            </a:r>
            <a:r>
              <a:rPr lang="zh-CN" altLang="en-US" sz="1800" dirty="0" smtClean="0">
                <a:latin typeface="微软雅黑"/>
                <a:ea typeface="微软雅黑"/>
                <a:cs typeface="微软雅黑"/>
              </a:rPr>
              <a:t>的尊重对方</a:t>
            </a:r>
            <a:endParaRPr lang="zh-CN" altLang="en-US" sz="1800" dirty="0">
              <a:latin typeface="微软雅黑"/>
              <a:ea typeface="微软雅黑"/>
              <a:cs typeface="微软雅黑"/>
            </a:endParaRPr>
          </a:p>
        </p:txBody>
      </p:sp>
      <p:sp>
        <p:nvSpPr>
          <p:cNvPr id="4" name="矩形 3"/>
          <p:cNvSpPr/>
          <p:nvPr/>
        </p:nvSpPr>
        <p:spPr>
          <a:xfrm>
            <a:off x="683568" y="2420888"/>
            <a:ext cx="1800200" cy="432048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483768" y="476672"/>
            <a:ext cx="6192688" cy="5976664"/>
          </a:xfrm>
        </p:spPr>
        <p:txBody>
          <a:bodyPr>
            <a:noAutofit/>
          </a:bodyPr>
          <a:lstStyle/>
          <a:p>
            <a:pPr>
              <a:lnSpc>
                <a:spcPct val="150000"/>
              </a:lnSpc>
            </a:pPr>
            <a:r>
              <a:rPr lang="zh-CN" altLang="en-US" sz="1800" b="1" dirty="0" smtClean="0">
                <a:solidFill>
                  <a:srgbClr val="FF0000"/>
                </a:solidFill>
                <a:latin typeface="微软雅黑"/>
                <a:ea typeface="微软雅黑"/>
                <a:cs typeface="微软雅黑"/>
              </a:rPr>
              <a:t>从我做起</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我们总以为苦恼是由他人导致的，这种思维方式会让你的情绪不受控制，并且不由自主地想要伤害对方，或者自认倒霉。</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其实只有改变</a:t>
            </a:r>
            <a:r>
              <a:rPr lang="zh-CN" altLang="en-US" sz="1800" dirty="0" smtClean="0">
                <a:latin typeface="微软雅黑"/>
                <a:ea typeface="微软雅黑"/>
                <a:cs typeface="微软雅黑"/>
              </a:rPr>
              <a:t>自己才能改变结果。要知道你永远都有着选择的权利，没有人能够伤害你，除非你自己允许。做到这一点，你才能努力考虑如何去解决问题，而不是伤害或被伤害。</a:t>
            </a:r>
            <a:endParaRPr lang="en-US" altLang="zh-CN" sz="1800" dirty="0" smtClean="0">
              <a:latin typeface="微软雅黑"/>
              <a:ea typeface="微软雅黑"/>
              <a:cs typeface="微软雅黑"/>
            </a:endParaRPr>
          </a:p>
          <a:p>
            <a:pPr>
              <a:lnSpc>
                <a:spcPct val="150000"/>
              </a:lnSpc>
            </a:pPr>
            <a:r>
              <a:rPr lang="zh-CN" altLang="en-US" sz="1800" b="1" dirty="0" smtClean="0">
                <a:solidFill>
                  <a:srgbClr val="FF0000"/>
                </a:solidFill>
                <a:latin typeface="微软雅黑"/>
                <a:ea typeface="微软雅黑"/>
                <a:cs typeface="微软雅黑"/>
              </a:rPr>
              <a:t>常见误区</a:t>
            </a:r>
            <a:endParaRPr lang="en-US" altLang="zh-CN" sz="1800" b="1" dirty="0" smtClean="0">
              <a:solidFill>
                <a:srgbClr val="FF0000"/>
              </a:solidFill>
              <a:latin typeface="微软雅黑"/>
              <a:ea typeface="微软雅黑"/>
              <a:cs typeface="微软雅黑"/>
            </a:endParaRPr>
          </a:p>
          <a:p>
            <a:pPr lvl="1">
              <a:lnSpc>
                <a:spcPct val="150000"/>
              </a:lnSpc>
            </a:pPr>
            <a:r>
              <a:rPr lang="zh-CN" altLang="en-US" sz="1800" dirty="0">
                <a:latin typeface="微软雅黑"/>
                <a:ea typeface="微软雅黑"/>
                <a:cs typeface="微软雅黑"/>
              </a:rPr>
              <a:t>战胜</a:t>
            </a:r>
            <a:r>
              <a:rPr lang="zh-CN" altLang="en-US" sz="1800" dirty="0" smtClean="0">
                <a:latin typeface="微软雅黑"/>
                <a:ea typeface="微软雅黑"/>
                <a:cs typeface="微软雅黑"/>
              </a:rPr>
              <a:t>对方</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惩罚</a:t>
            </a:r>
            <a:r>
              <a:rPr lang="zh-CN" altLang="en-US" sz="1800" dirty="0" smtClean="0">
                <a:latin typeface="微软雅黑"/>
                <a:ea typeface="微软雅黑"/>
                <a:cs typeface="微软雅黑"/>
              </a:rPr>
              <a:t>对方</a:t>
            </a:r>
            <a:endParaRPr lang="en-US" altLang="zh-CN" sz="1800" dirty="0" smtClean="0">
              <a:latin typeface="微软雅黑"/>
              <a:ea typeface="微软雅黑"/>
              <a:cs typeface="微软雅黑"/>
            </a:endParaRPr>
          </a:p>
          <a:p>
            <a:pPr lvl="1">
              <a:lnSpc>
                <a:spcPct val="150000"/>
              </a:lnSpc>
            </a:pPr>
            <a:r>
              <a:rPr lang="zh-CN" altLang="en-US" sz="1800" dirty="0">
                <a:latin typeface="微软雅黑"/>
                <a:ea typeface="微软雅黑"/>
                <a:cs typeface="微软雅黑"/>
              </a:rPr>
              <a:t>保持</a:t>
            </a:r>
            <a:r>
              <a:rPr lang="zh-CN" altLang="en-US" sz="1800" dirty="0" smtClean="0">
                <a:latin typeface="微软雅黑"/>
                <a:ea typeface="微软雅黑"/>
                <a:cs typeface="微软雅黑"/>
              </a:rPr>
              <a:t>一团和气</a:t>
            </a:r>
            <a:endParaRPr lang="en-US" altLang="zh-CN" sz="1800" dirty="0" smtClean="0">
              <a:latin typeface="微软雅黑"/>
              <a:ea typeface="微软雅黑"/>
              <a:cs typeface="微软雅黑"/>
            </a:endParaRPr>
          </a:p>
          <a:p>
            <a:pPr lvl="1">
              <a:lnSpc>
                <a:spcPct val="150000"/>
              </a:lnSpc>
            </a:pPr>
            <a:r>
              <a:rPr lang="zh-CN" altLang="en-US" sz="1800" dirty="0" smtClean="0">
                <a:latin typeface="微软雅黑"/>
                <a:ea typeface="微软雅黑"/>
                <a:cs typeface="微软雅黑"/>
              </a:rPr>
              <a:t>这三种想法都是阻止你达成双赢沟通的障碍。</a:t>
            </a:r>
            <a:endParaRPr lang="zh-CN" altLang="en-US" sz="1800" dirty="0">
              <a:latin typeface="微软雅黑"/>
              <a:ea typeface="微软雅黑"/>
              <a:cs typeface="微软雅黑"/>
            </a:endParaRPr>
          </a:p>
        </p:txBody>
      </p:sp>
      <p:sp>
        <p:nvSpPr>
          <p:cNvPr id="4" name="矩形 3"/>
          <p:cNvSpPr/>
          <p:nvPr/>
        </p:nvSpPr>
        <p:spPr>
          <a:xfrm>
            <a:off x="539552" y="116632"/>
            <a:ext cx="1800200" cy="6624736"/>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755576" y="332656"/>
            <a:ext cx="792088" cy="4678889"/>
          </a:xfrm>
        </p:spPr>
        <p:txBody>
          <a:bodyPr>
            <a:noAutofit/>
          </a:bodyPr>
          <a:lstStyle/>
          <a:p>
            <a:pPr algn="l"/>
            <a:r>
              <a:rPr lang="zh-CN" altLang="en-US" sz="4000" dirty="0" smtClean="0">
                <a:solidFill>
                  <a:srgbClr val="FFFF00"/>
                </a:solidFill>
                <a:latin typeface="微软雅黑"/>
                <a:ea typeface="微软雅黑"/>
                <a:cs typeface="微软雅黑"/>
              </a:rPr>
              <a:t>杜绝傻瓜式选择</a:t>
            </a:r>
            <a:endParaRPr lang="zh-CN" altLang="en-US" sz="4000" dirty="0">
              <a:solidFill>
                <a:srgbClr val="FFFF00"/>
              </a:solidFill>
              <a:latin typeface="微软雅黑"/>
              <a:ea typeface="微软雅黑"/>
              <a:cs typeface="微软雅黑"/>
            </a:endParaRPr>
          </a:p>
        </p:txBody>
      </p:sp>
      <p:sp>
        <p:nvSpPr>
          <p:cNvPr id="5" name="矩形 4"/>
          <p:cNvSpPr/>
          <p:nvPr/>
        </p:nvSpPr>
        <p:spPr>
          <a:xfrm>
            <a:off x="1403648" y="3068960"/>
            <a:ext cx="741422" cy="3170099"/>
          </a:xfrm>
          <a:prstGeom prst="rect">
            <a:avLst/>
          </a:prstGeom>
        </p:spPr>
        <p:txBody>
          <a:bodyPr wrap="square">
            <a:spAutoFit/>
          </a:bodyPr>
          <a:lstStyle/>
          <a:p>
            <a:r>
              <a:rPr lang="zh-CN" altLang="en-US" sz="4000" dirty="0">
                <a:solidFill>
                  <a:schemeClr val="bg1"/>
                </a:solidFill>
                <a:latin typeface="微软雅黑"/>
                <a:ea typeface="微软雅黑"/>
                <a:cs typeface="微软雅黑"/>
              </a:rPr>
              <a:t>要从心开始</a:t>
            </a:r>
            <a:endParaRPr lang="zh-CN" altLang="en-US" dirty="0">
              <a:solidFill>
                <a:schemeClr val="bg1"/>
              </a:solidFill>
            </a:endParaRPr>
          </a:p>
        </p:txBody>
      </p:sp>
      <p:cxnSp>
        <p:nvCxnSpPr>
          <p:cNvPr id="6" name="直线连接符 5"/>
          <p:cNvCxnSpPr/>
          <p:nvPr/>
        </p:nvCxnSpPr>
        <p:spPr>
          <a:xfrm flipV="1">
            <a:off x="539552" y="251257"/>
            <a:ext cx="1800200" cy="360039"/>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cxnSp>
        <p:nvCxnSpPr>
          <p:cNvPr id="7" name="直线连接符 6"/>
          <p:cNvCxnSpPr/>
          <p:nvPr/>
        </p:nvCxnSpPr>
        <p:spPr>
          <a:xfrm flipV="1">
            <a:off x="611560" y="6237312"/>
            <a:ext cx="1800200" cy="360039"/>
          </a:xfrm>
          <a:prstGeom prst="line">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TotalTime>
  <Words>2013</Words>
  <Application>Microsoft Office PowerPoint</Application>
  <PresentationFormat>全屏显示(4:3)</PresentationFormat>
  <Paragraphs>166</Paragraphs>
  <Slides>26</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26</vt:i4>
      </vt:variant>
    </vt:vector>
  </HeadingPairs>
  <TitlesOfParts>
    <vt:vector size="34" baseType="lpstr">
      <vt:lpstr>华文行楷</vt:lpstr>
      <vt:lpstr>宋体</vt:lpstr>
      <vt:lpstr>微软雅黑</vt:lpstr>
      <vt:lpstr>迷你简北魏楷书</vt:lpstr>
      <vt:lpstr>隶书</vt:lpstr>
      <vt:lpstr>Arial</vt:lpstr>
      <vt:lpstr>Calibri</vt:lpstr>
      <vt:lpstr>Office 主题</vt:lpstr>
      <vt:lpstr>PowerPoint 演示文稿</vt:lpstr>
      <vt:lpstr>《关键对话》 </vt:lpstr>
      <vt:lpstr>我的读后感</vt:lpstr>
      <vt:lpstr>什么是关键对话？</vt:lpstr>
      <vt:lpstr>人们通常 </vt:lpstr>
      <vt:lpstr>常见的关键对话</vt:lpstr>
      <vt:lpstr>掌握关键对话的好处</vt:lpstr>
      <vt:lpstr>什么是傻瓜式选择？</vt:lpstr>
      <vt:lpstr>杜绝傻瓜式选择</vt:lpstr>
      <vt:lpstr>PowerPoint 演示文稿</vt:lpstr>
      <vt:lpstr>进入关键对话的引导思维</vt:lpstr>
      <vt:lpstr>学会观察对话氛围</vt:lpstr>
      <vt:lpstr>如何保证对话的安全</vt:lpstr>
      <vt:lpstr>如何保证对话的安全</vt:lpstr>
      <vt:lpstr>PowerPoint 演示文稿</vt:lpstr>
      <vt:lpstr>当你要失控时，控制想法的技巧</vt:lpstr>
      <vt:lpstr>关键对话的步骤</vt:lpstr>
      <vt:lpstr>分享事实经过</vt:lpstr>
      <vt:lpstr>说出你的想法</vt:lpstr>
      <vt:lpstr>征询对方观点</vt:lpstr>
      <vt:lpstr>如何帮助对方 走出沉默或暴力状态？</vt:lpstr>
      <vt:lpstr>为你的下一次关键对话做准备！</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第二期读书会</dc:title>
  <dc:creator>User</dc:creator>
  <cp:lastModifiedBy>Junqi Tian</cp:lastModifiedBy>
  <cp:revision>52</cp:revision>
  <dcterms:created xsi:type="dcterms:W3CDTF">2013-07-31T07:39:02Z</dcterms:created>
  <dcterms:modified xsi:type="dcterms:W3CDTF">2014-10-08T06:00:08Z</dcterms:modified>
</cp:coreProperties>
</file>