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256" r:id="rId3"/>
    <p:sldId id="257" r:id="rId4"/>
    <p:sldId id="272" r:id="rId5"/>
    <p:sldId id="258" r:id="rId6"/>
    <p:sldId id="273" r:id="rId7"/>
    <p:sldId id="259" r:id="rId8"/>
    <p:sldId id="260" r:id="rId9"/>
    <p:sldId id="261" r:id="rId10"/>
    <p:sldId id="274" r:id="rId11"/>
    <p:sldId id="262" r:id="rId12"/>
    <p:sldId id="275" r:id="rId13"/>
    <p:sldId id="263" r:id="rId14"/>
    <p:sldId id="276" r:id="rId15"/>
    <p:sldId id="264" r:id="rId16"/>
    <p:sldId id="277" r:id="rId17"/>
    <p:sldId id="265" r:id="rId18"/>
    <p:sldId id="278" r:id="rId19"/>
    <p:sldId id="266" r:id="rId20"/>
    <p:sldId id="267" r:id="rId21"/>
    <p:sldId id="279" r:id="rId22"/>
    <p:sldId id="268" r:id="rId23"/>
    <p:sldId id="269" r:id="rId24"/>
    <p:sldId id="270" r:id="rId25"/>
    <p:sldId id="282" r:id="rId26"/>
    <p:sldId id="280" r:id="rId27"/>
    <p:sldId id="281" r:id="rId28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06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F4C1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450" y="108"/>
      </p:cViewPr>
      <p:guideLst>
        <p:guide orient="horz" pos="2160"/>
        <p:guide pos="306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9985A-F68C-4541-A5E1-AB0D84F448E4}" type="datetimeFigureOut">
              <a:rPr lang="zh-CN" altLang="en-US" smtClean="0"/>
              <a:t>2014/10/8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13C7C-B99F-448E-994E-A8A8C793DBAC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 descr="封面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9985A-F68C-4541-A5E1-AB0D84F448E4}" type="datetimeFigureOut">
              <a:rPr lang="zh-CN" altLang="en-US" smtClean="0"/>
              <a:t>2014/10/8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13C7C-B99F-448E-994E-A8A8C793DBA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9985A-F68C-4541-A5E1-AB0D84F448E4}" type="datetimeFigureOut">
              <a:rPr lang="zh-CN" altLang="en-US" smtClean="0"/>
              <a:t>2014/10/8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13C7C-B99F-448E-994E-A8A8C793DBA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9985A-F68C-4541-A5E1-AB0D84F448E4}" type="datetimeFigureOut">
              <a:rPr lang="zh-CN" altLang="en-US" smtClean="0"/>
              <a:t>2014/10/8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9985A-F68C-4541-A5E1-AB0D84F448E4}" type="datetimeFigureOut">
              <a:rPr lang="zh-CN" altLang="en-US" smtClean="0"/>
              <a:t>2014/10/8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13C7C-B99F-448E-994E-A8A8C793DBA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9985A-F68C-4541-A5E1-AB0D84F448E4}" type="datetimeFigureOut">
              <a:rPr lang="zh-CN" altLang="en-US" smtClean="0"/>
              <a:t>2014/10/8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13C7C-B99F-448E-994E-A8A8C793DBA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9985A-F68C-4541-A5E1-AB0D84F448E4}" type="datetimeFigureOut">
              <a:rPr lang="zh-CN" altLang="en-US" smtClean="0"/>
              <a:t>2014/10/8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13C7C-B99F-448E-994E-A8A8C793DBA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9985A-F68C-4541-A5E1-AB0D84F448E4}" type="datetimeFigureOut">
              <a:rPr lang="zh-CN" altLang="en-US" smtClean="0"/>
              <a:t>2014/10/8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13C7C-B99F-448E-994E-A8A8C793DBA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9985A-F68C-4541-A5E1-AB0D84F448E4}" type="datetimeFigureOut">
              <a:rPr lang="zh-CN" altLang="en-US" smtClean="0"/>
              <a:t>2014/10/8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13C7C-B99F-448E-994E-A8A8C793DBA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9985A-F68C-4541-A5E1-AB0D84F448E4}" type="datetimeFigureOut">
              <a:rPr lang="zh-CN" altLang="en-US" smtClean="0"/>
              <a:t>2014/10/8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13C7C-B99F-448E-994E-A8A8C793DBA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9985A-F68C-4541-A5E1-AB0D84F448E4}" type="datetimeFigureOut">
              <a:rPr lang="zh-CN" altLang="en-US" smtClean="0"/>
              <a:t>2014/10/8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13C7C-B99F-448E-994E-A8A8C793DBA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D9985A-F68C-4541-A5E1-AB0D84F448E4}" type="datetimeFigureOut">
              <a:rPr lang="zh-CN" altLang="en-US" smtClean="0"/>
              <a:t>2014/10/8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513C7C-B99F-448E-994E-A8A8C793DBAC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 descr="封面"/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621"/>
          <a:stretch/>
        </p:blipFill>
        <p:spPr>
          <a:xfrm>
            <a:off x="0" y="0"/>
            <a:ext cx="9144000" cy="332656"/>
          </a:xfrm>
          <a:prstGeom prst="rect">
            <a:avLst/>
          </a:prstGeom>
        </p:spPr>
      </p:pic>
      <p:pic>
        <p:nvPicPr>
          <p:cNvPr id="10" name="图片 9" descr="封面"/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621"/>
          <a:stretch/>
        </p:blipFill>
        <p:spPr>
          <a:xfrm>
            <a:off x="0" y="404664"/>
            <a:ext cx="9144000" cy="144016"/>
          </a:xfrm>
          <a:prstGeom prst="rect">
            <a:avLst/>
          </a:prstGeom>
        </p:spPr>
      </p:pic>
      <p:pic>
        <p:nvPicPr>
          <p:cNvPr id="11" name="图片 10" descr="封面"/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621"/>
          <a:stretch/>
        </p:blipFill>
        <p:spPr>
          <a:xfrm>
            <a:off x="0" y="6525344"/>
            <a:ext cx="9144000" cy="332656"/>
          </a:xfrm>
          <a:prstGeom prst="rect">
            <a:avLst/>
          </a:prstGeom>
        </p:spPr>
      </p:pic>
      <p:pic>
        <p:nvPicPr>
          <p:cNvPr id="13" name="图片 12" descr="封面"/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4190"/>
          <a:stretch/>
        </p:blipFill>
        <p:spPr>
          <a:xfrm>
            <a:off x="0" y="0"/>
            <a:ext cx="9144000" cy="398468"/>
          </a:xfrm>
          <a:prstGeom prst="rect">
            <a:avLst/>
          </a:prstGeom>
        </p:spPr>
      </p:pic>
      <p:pic>
        <p:nvPicPr>
          <p:cNvPr id="14" name="图片 13" descr="封面"/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247"/>
          <a:stretch/>
        </p:blipFill>
        <p:spPr>
          <a:xfrm>
            <a:off x="0" y="6275864"/>
            <a:ext cx="9144000" cy="600276"/>
          </a:xfrm>
          <a:prstGeom prst="rect">
            <a:avLst/>
          </a:prstGeom>
        </p:spPr>
      </p:pic>
      <p:pic>
        <p:nvPicPr>
          <p:cNvPr id="16" name="图片 15" descr="内页.jpg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7" name="灯片编号占位符 5"/>
          <p:cNvSpPr txBox="1">
            <a:spLocks/>
          </p:cNvSpPr>
          <p:nvPr userDrawn="1"/>
        </p:nvSpPr>
        <p:spPr>
          <a:xfrm>
            <a:off x="6923243" y="6492875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A513C7C-B99F-448E-994E-A8A8C793DBAC}" type="slidenum">
              <a:rPr lang="zh-CN" altLang="en-US" smtClean="0"/>
              <a:pPr algn="r"/>
              <a:t>‹#›</a:t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logo-37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881034"/>
            <a:ext cx="3411274" cy="2691982"/>
          </a:xfrm>
          <a:prstGeom prst="rect">
            <a:avLst/>
          </a:prstGeom>
        </p:spPr>
      </p:pic>
      <p:sp>
        <p:nvSpPr>
          <p:cNvPr id="6" name="TextBox 3"/>
          <p:cNvSpPr txBox="1">
            <a:spLocks noChangeArrowheads="1"/>
          </p:cNvSpPr>
          <p:nvPr/>
        </p:nvSpPr>
        <p:spPr bwMode="auto">
          <a:xfrm>
            <a:off x="1321921" y="3171049"/>
            <a:ext cx="249171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zh-CN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一起读书 一起成长</a:t>
            </a:r>
          </a:p>
        </p:txBody>
      </p:sp>
      <p:sp>
        <p:nvSpPr>
          <p:cNvPr id="7" name="矩形 6"/>
          <p:cNvSpPr/>
          <p:nvPr/>
        </p:nvSpPr>
        <p:spPr>
          <a:xfrm>
            <a:off x="1032936" y="3121688"/>
            <a:ext cx="2880320" cy="18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3753903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026318" y="291691"/>
            <a:ext cx="1604864" cy="70609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r"/>
            <a:r>
              <a:rPr lang="zh-CN" altLang="en-US" sz="3600" dirty="0" smtClean="0">
                <a:latin typeface="微软雅黑"/>
                <a:ea typeface="微软雅黑"/>
                <a:cs typeface="微软雅黑"/>
              </a:rPr>
              <a:t>建议一</a:t>
            </a:r>
            <a:endParaRPr lang="zh-CN" altLang="en-US" sz="3600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1115616" y="1639341"/>
            <a:ext cx="7344816" cy="3157811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很多职场女性开会时习惯于坐在外围，作者认为你要想获得同等的重视，首先要学会往桌前坐。这意味着你需要表达和被重视。（稻盛和夫说过，要在漩涡中间工作）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当作者被评为最具影响力女性的时候，朋友们都会向她道贺。桑德伯格总是很窘迫地说：“那个排行榜很无稽。”后来她的助理关起门，很严肃地说“你的回应很差劲！你只需要说谢谢就好了。”就连如此成功的女性也有着“冒充者综合征”。</a:t>
            </a:r>
            <a:endParaRPr lang="zh-CN" altLang="en-US" sz="1800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63996" y="984461"/>
            <a:ext cx="2880320" cy="18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1071016" y="988194"/>
            <a:ext cx="305724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>
                <a:solidFill>
                  <a:srgbClr val="6F4C18"/>
                </a:solidFill>
                <a:latin typeface="微软雅黑"/>
                <a:ea typeface="微软雅黑"/>
                <a:cs typeface="微软雅黑"/>
              </a:rPr>
              <a:t>往桌前坐才有机会</a:t>
            </a:r>
            <a:endParaRPr lang="zh-CN" altLang="en-US" sz="1400" dirty="0">
              <a:solidFill>
                <a:srgbClr val="6F4C1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41634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1057263" y="1669765"/>
            <a:ext cx="7272808" cy="3240360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zh-CN" sz="1800" dirty="0" smtClean="0">
                <a:latin typeface="微软雅黑"/>
                <a:ea typeface="微软雅黑"/>
                <a:cs typeface="微软雅黑"/>
              </a:rPr>
              <a:t>2003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年，哥伦比亚大学弗兰克</a:t>
            </a:r>
            <a:r>
              <a:rPr lang="en-US" altLang="zh-CN" sz="1800" dirty="0" smtClean="0">
                <a:latin typeface="微软雅黑"/>
                <a:ea typeface="微软雅黑"/>
                <a:cs typeface="微软雅黑"/>
              </a:rPr>
              <a:t>.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费林教授和纽约大学卡梅隆</a:t>
            </a:r>
            <a:r>
              <a:rPr lang="en-US" altLang="zh-CN" sz="1800" dirty="0" smtClean="0">
                <a:latin typeface="微软雅黑"/>
                <a:ea typeface="微软雅黑"/>
                <a:cs typeface="微软雅黑"/>
              </a:rPr>
              <a:t>.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安德森教授做了一项实验。他们给人们看一个故事，描述海蒂怎样通过“爽直的个性”以及广泛的社交圈，成为一个成功的企业家。他们给另外一半的人看同样的故事，只不过把海蒂换成了霍华德。随后对读者进行调查，发现人们对海蒂和霍华德的能力评价都一致，但人们都更愿意和霍华德共事，而不愿意接受海蒂的领导。要知道，差别仅仅是因为海蒂是女性的名字，而霍华德是男性。</a:t>
            </a:r>
            <a:endParaRPr lang="zh-CN" altLang="en-US" sz="1800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4" name="标题 1"/>
          <p:cNvSpPr txBox="1">
            <a:spLocks/>
          </p:cNvSpPr>
          <p:nvPr/>
        </p:nvSpPr>
        <p:spPr>
          <a:xfrm>
            <a:off x="1026318" y="291691"/>
            <a:ext cx="1604864" cy="70609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zh-CN" altLang="en-US" sz="3600" dirty="0" smtClean="0">
                <a:latin typeface="微软雅黑"/>
                <a:ea typeface="微软雅黑"/>
                <a:cs typeface="微软雅黑"/>
              </a:rPr>
              <a:t>建议二</a:t>
            </a:r>
            <a:endParaRPr lang="zh-CN" altLang="en-US" sz="3600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63996" y="984461"/>
            <a:ext cx="2880320" cy="18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1071016" y="988194"/>
            <a:ext cx="34163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>
                <a:solidFill>
                  <a:srgbClr val="6F4C18"/>
                </a:solidFill>
                <a:latin typeface="微软雅黑"/>
                <a:ea typeface="微软雅黑"/>
                <a:cs typeface="微软雅黑"/>
              </a:rPr>
              <a:t>要成功，也要受欢迎</a:t>
            </a:r>
            <a:endParaRPr lang="zh-CN" altLang="en-US" sz="1400" dirty="0">
              <a:solidFill>
                <a:srgbClr val="6F4C18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1115616" y="1574180"/>
            <a:ext cx="7344816" cy="4525963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这个实验告诉我们，男性的成功度与受欢迎度成正比，而对女性来说则成反比。这就是为什么身居高位的女性普遍过得艰难的原因。“铁娘子”“内阁中唯一的男人”“母鸡阿提拉”“老巫婆”“穿</a:t>
            </a:r>
            <a:r>
              <a:rPr lang="en-US" altLang="zh-CN" sz="1800" dirty="0" err="1" smtClean="0">
                <a:latin typeface="微软雅黑"/>
                <a:ea typeface="微软雅黑"/>
                <a:cs typeface="微软雅黑"/>
              </a:rPr>
              <a:t>prada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的恶魔”这都是对著名女性的称呼。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所以，女人要首先学会“温柔地坚持”表达自己的需求；学会让自己的情感有所释放，哭过就好，是一种本领；学会适应“强”这个字，没关系，就像扎克伯格对作者说的：“你不可能赢得每个人的欢心。”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>
                <a:latin typeface="微软雅黑"/>
                <a:ea typeface="微软雅黑"/>
                <a:cs typeface="微软雅黑"/>
              </a:rPr>
              <a:t>作者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认为，人们不喜欢女强人是因为他们不适应。等到高层管理者比例达到</a:t>
            </a:r>
            <a:r>
              <a:rPr lang="en-US" altLang="zh-CN" sz="1800" dirty="0" smtClean="0">
                <a:latin typeface="微软雅黑"/>
                <a:ea typeface="微软雅黑"/>
                <a:cs typeface="微软雅黑"/>
              </a:rPr>
              <a:t>50%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的时候，人们自然就习惯了。</a:t>
            </a:r>
            <a:endParaRPr lang="zh-CN" altLang="en-US" sz="1800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4" name="标题 1"/>
          <p:cNvSpPr txBox="1">
            <a:spLocks/>
          </p:cNvSpPr>
          <p:nvPr/>
        </p:nvSpPr>
        <p:spPr>
          <a:xfrm>
            <a:off x="1026318" y="291691"/>
            <a:ext cx="1604864" cy="70609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zh-CN" altLang="en-US" sz="3600" dirty="0" smtClean="0">
                <a:latin typeface="微软雅黑"/>
                <a:ea typeface="微软雅黑"/>
                <a:cs typeface="微软雅黑"/>
              </a:rPr>
              <a:t>建议二</a:t>
            </a:r>
            <a:endParaRPr lang="zh-CN" altLang="en-US" sz="3600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63996" y="984461"/>
            <a:ext cx="2880320" cy="18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1071016" y="988194"/>
            <a:ext cx="34163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>
                <a:solidFill>
                  <a:srgbClr val="6F4C18"/>
                </a:solidFill>
                <a:latin typeface="微软雅黑"/>
                <a:ea typeface="微软雅黑"/>
                <a:cs typeface="微软雅黑"/>
              </a:rPr>
              <a:t>要成功，也要受欢迎</a:t>
            </a:r>
            <a:endParaRPr lang="zh-CN" altLang="en-US" sz="1400" dirty="0">
              <a:solidFill>
                <a:srgbClr val="6F4C1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55822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1064729" y="1641165"/>
            <a:ext cx="7499176" cy="3309925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很多人把职场中的晋升想象成梯子，要么往上，要么跌下去。作者建议“职业生涯是方格架，而不是梯子”。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方格架意味着你可以横着走，甚至可以先向下，然后绕过去向上。方格架的比喻适用于每个人，尤其是休息一段时间准备重入职场的女性。方格架也为我们提供了更宽广的视野，而不是只有顶端的人才能看到最美的风景。在竖梯上，大多数攀爬者不得不盯着上面一个人的屁股。（大家可以想想大企业里不断攀爬的人们，路径依赖，使他们看不到方格架）</a:t>
            </a:r>
            <a:endParaRPr lang="zh-CN" altLang="en-US" sz="1800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4" name="标题 1"/>
          <p:cNvSpPr txBox="1">
            <a:spLocks/>
          </p:cNvSpPr>
          <p:nvPr/>
        </p:nvSpPr>
        <p:spPr>
          <a:xfrm>
            <a:off x="1026318" y="291691"/>
            <a:ext cx="1604864" cy="70609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zh-CN" altLang="en-US" sz="3600" dirty="0" smtClean="0">
                <a:latin typeface="微软雅黑"/>
                <a:ea typeface="微软雅黑"/>
                <a:cs typeface="微软雅黑"/>
              </a:rPr>
              <a:t>建议三</a:t>
            </a:r>
            <a:endParaRPr lang="zh-CN" altLang="en-US" sz="3600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63996" y="984461"/>
            <a:ext cx="2880320" cy="18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1071016" y="988194"/>
            <a:ext cx="34163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>
                <a:solidFill>
                  <a:srgbClr val="6F4C18"/>
                </a:solidFill>
                <a:latin typeface="微软雅黑"/>
                <a:ea typeface="微软雅黑"/>
                <a:cs typeface="微软雅黑"/>
              </a:rPr>
              <a:t>方格架，而不是梯子</a:t>
            </a:r>
            <a:endParaRPr lang="zh-CN" altLang="en-US" sz="1400" dirty="0">
              <a:solidFill>
                <a:srgbClr val="6F4C18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1092039" y="1613855"/>
            <a:ext cx="7238032" cy="3327313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作者建议大家应该同时确定两种目标：长远的梦想和“</a:t>
            </a:r>
            <a:r>
              <a:rPr lang="en-US" altLang="zh-CN" sz="1800" dirty="0" smtClean="0">
                <a:latin typeface="微软雅黑"/>
                <a:ea typeface="微软雅黑"/>
                <a:cs typeface="微软雅黑"/>
              </a:rPr>
              <a:t>18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个月”的短期目标。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作者的长远目标是改变世界，</a:t>
            </a:r>
            <a:r>
              <a:rPr lang="en-US" altLang="zh-CN" sz="1800" dirty="0" smtClean="0">
                <a:latin typeface="微软雅黑"/>
                <a:ea typeface="微软雅黑"/>
                <a:cs typeface="微软雅黑"/>
              </a:rPr>
              <a:t>18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个月目标是我能为公司做些什么。建议所有职场人士想想，</a:t>
            </a:r>
            <a:r>
              <a:rPr lang="en-US" altLang="zh-CN" sz="1800" dirty="0" smtClean="0">
                <a:latin typeface="微软雅黑"/>
                <a:ea typeface="微软雅黑"/>
                <a:cs typeface="微软雅黑"/>
              </a:rPr>
              <a:t>18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个月，你能为公司做些什么？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女性</a:t>
            </a:r>
            <a:r>
              <a:rPr lang="zh-CN" altLang="en-US" sz="1800" dirty="0">
                <a:latin typeface="微软雅黑"/>
                <a:ea typeface="微软雅黑"/>
                <a:cs typeface="微软雅黑"/>
              </a:rPr>
              <a:t>只有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在认为自己</a:t>
            </a:r>
            <a:r>
              <a:rPr lang="en-US" altLang="zh-CN" sz="1800" dirty="0" smtClean="0">
                <a:latin typeface="微软雅黑"/>
                <a:ea typeface="微软雅黑"/>
                <a:cs typeface="微软雅黑"/>
              </a:rPr>
              <a:t>100%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符合条件时才会公开申请职位，但男性只要觉得</a:t>
            </a:r>
            <a:r>
              <a:rPr lang="en-US" altLang="zh-CN" sz="1800" dirty="0" smtClean="0">
                <a:latin typeface="微软雅黑"/>
                <a:ea typeface="微软雅黑"/>
                <a:cs typeface="微软雅黑"/>
              </a:rPr>
              <a:t>60%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条件符合就会申请。所以女性需要转变思路，不要总说“我还没准备好”，而要去想“我想做，而且我可以边做边学”。</a:t>
            </a:r>
            <a:endParaRPr lang="zh-CN" altLang="en-US" sz="1800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4" name="标题 1"/>
          <p:cNvSpPr txBox="1">
            <a:spLocks/>
          </p:cNvSpPr>
          <p:nvPr/>
        </p:nvSpPr>
        <p:spPr>
          <a:xfrm>
            <a:off x="1026318" y="291691"/>
            <a:ext cx="1604864" cy="70609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zh-CN" altLang="en-US" sz="3600" dirty="0" smtClean="0">
                <a:latin typeface="微软雅黑"/>
                <a:ea typeface="微软雅黑"/>
                <a:cs typeface="微软雅黑"/>
              </a:rPr>
              <a:t>建议</a:t>
            </a:r>
            <a:r>
              <a:rPr lang="en-US" altLang="en-US" sz="3600" dirty="0" smtClean="0">
                <a:latin typeface="微软雅黑"/>
                <a:ea typeface="微软雅黑"/>
                <a:cs typeface="微软雅黑"/>
              </a:rPr>
              <a:t>三</a:t>
            </a:r>
            <a:endParaRPr lang="zh-CN" altLang="en-US" sz="3600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63996" y="984461"/>
            <a:ext cx="2880320" cy="18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1071016" y="988194"/>
            <a:ext cx="34163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>
                <a:solidFill>
                  <a:srgbClr val="6F4C18"/>
                </a:solidFill>
                <a:latin typeface="微软雅黑"/>
                <a:ea typeface="微软雅黑"/>
                <a:cs typeface="微软雅黑"/>
              </a:rPr>
              <a:t>方格架，而不是梯子</a:t>
            </a:r>
            <a:endParaRPr lang="zh-CN" altLang="en-US" sz="1400" dirty="0">
              <a:solidFill>
                <a:srgbClr val="6F4C1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39377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1078384" y="1545581"/>
            <a:ext cx="7272808" cy="3323580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做到真诚的交流并不容易，但它是家庭和睦、工作高效的基础。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表达时的患得患失会不断引发各种各样的弊端，比如问题得不到解决，日积月累的埋怨，不公平的晋升等。原因只有一个，我们缺乏勇气去讲真话。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>
                <a:latin typeface="微软雅黑"/>
                <a:ea typeface="微软雅黑"/>
                <a:cs typeface="微软雅黑"/>
              </a:rPr>
              <a:t>交流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的最佳效果来自谈吐得体且态度真诚，其关键点在于你不需要直愣愣地冒出大实话，而是适当修饰后的诚实表达。</a:t>
            </a:r>
            <a:endParaRPr lang="zh-CN" altLang="en-US" sz="1800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4" name="标题 1"/>
          <p:cNvSpPr txBox="1">
            <a:spLocks/>
          </p:cNvSpPr>
          <p:nvPr/>
        </p:nvSpPr>
        <p:spPr>
          <a:xfrm>
            <a:off x="1026318" y="291691"/>
            <a:ext cx="1604864" cy="70609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zh-CN" altLang="en-US" sz="3600" dirty="0" smtClean="0">
                <a:latin typeface="微软雅黑"/>
                <a:ea typeface="微软雅黑"/>
                <a:cs typeface="微软雅黑"/>
              </a:rPr>
              <a:t>建议四</a:t>
            </a:r>
            <a:endParaRPr lang="zh-CN" altLang="en-US" sz="3600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63996" y="984461"/>
            <a:ext cx="2880320" cy="18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1071016" y="988194"/>
            <a:ext cx="485261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>
                <a:solidFill>
                  <a:srgbClr val="6F4C18"/>
                </a:solidFill>
                <a:latin typeface="微软雅黑"/>
                <a:ea typeface="微软雅黑"/>
                <a:cs typeface="微软雅黑"/>
              </a:rPr>
              <a:t>真实的表达自己的想法与情绪</a:t>
            </a:r>
            <a:endParaRPr lang="zh-CN" altLang="en-US" sz="1400" dirty="0">
              <a:solidFill>
                <a:srgbClr val="6F4C18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1078384" y="1689596"/>
            <a:ext cx="7272808" cy="3683620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“你从不认真考虑我的建议”和“我写给你四封邮件你都没有回，我很失望，这让我觉得我的建议对你来说不太重要，真是这样吗？”（类似于我在课堂上讲</a:t>
            </a:r>
            <a:r>
              <a:rPr lang="en-US" altLang="zh-CN" sz="1800" dirty="0" smtClean="0">
                <a:latin typeface="微软雅黑"/>
                <a:ea typeface="微软雅黑"/>
                <a:cs typeface="微软雅黑"/>
              </a:rPr>
              <a:t>BIC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，事实</a:t>
            </a:r>
            <a:r>
              <a:rPr lang="en-US" altLang="zh-CN" sz="1800" dirty="0">
                <a:latin typeface="微软雅黑"/>
                <a:ea typeface="微软雅黑"/>
                <a:cs typeface="微软雅黑"/>
              </a:rPr>
              <a:t>-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影响</a:t>
            </a:r>
            <a:r>
              <a:rPr lang="en-US" altLang="zh-CN" sz="1800" dirty="0" smtClean="0">
                <a:latin typeface="微软雅黑"/>
                <a:ea typeface="微软雅黑"/>
                <a:cs typeface="微软雅黑"/>
              </a:rPr>
              <a:t>-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后果）第二种表达很明显更不容易引发异议。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>
                <a:latin typeface="微软雅黑"/>
                <a:ea typeface="微软雅黑"/>
                <a:cs typeface="微软雅黑"/>
              </a:rPr>
              <a:t>当你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做不到很艺术的表达时，直接简洁的表达是很好的；要多倾听来自基层的反馈，因为没有人会愿意得罪你；幽默感也是表达情绪的一个好方法；哭泣有时候会有不错的效果，以后大家应该习惯看到领导人哭泣。</a:t>
            </a:r>
            <a:endParaRPr lang="zh-CN" altLang="en-US" sz="1800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4" name="标题 1"/>
          <p:cNvSpPr txBox="1">
            <a:spLocks/>
          </p:cNvSpPr>
          <p:nvPr/>
        </p:nvSpPr>
        <p:spPr>
          <a:xfrm>
            <a:off x="1026318" y="291691"/>
            <a:ext cx="1604864" cy="70609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zh-CN" altLang="en-US" sz="3600" dirty="0" smtClean="0">
                <a:latin typeface="微软雅黑"/>
                <a:ea typeface="微软雅黑"/>
                <a:cs typeface="微软雅黑"/>
              </a:rPr>
              <a:t>建议四</a:t>
            </a:r>
            <a:endParaRPr lang="zh-CN" altLang="en-US" sz="3600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63996" y="984461"/>
            <a:ext cx="2880320" cy="18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1071016" y="988194"/>
            <a:ext cx="485261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>
                <a:solidFill>
                  <a:srgbClr val="6F4C18"/>
                </a:solidFill>
                <a:latin typeface="微软雅黑"/>
                <a:ea typeface="微软雅黑"/>
                <a:cs typeface="微软雅黑"/>
              </a:rPr>
              <a:t>真实的表达自己的想法与情绪</a:t>
            </a:r>
            <a:endParaRPr lang="zh-CN" altLang="en-US" sz="1400" dirty="0">
              <a:solidFill>
                <a:srgbClr val="6F4C1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66777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1115616" y="1556792"/>
            <a:ext cx="7272808" cy="3268960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一个</a:t>
            </a:r>
            <a:r>
              <a:rPr lang="en-US" altLang="zh-CN" sz="1800" dirty="0" smtClean="0">
                <a:latin typeface="微软雅黑"/>
                <a:ea typeface="微软雅黑"/>
                <a:cs typeface="微软雅黑"/>
              </a:rPr>
              <a:t>5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岁的小姑娘回到家闷闷不乐，告诉母亲她喜欢的男孩都想当宇航员，母亲问那为什么闷闷不乐？女孩说：“如果我们一起上太空了，谁来照顾我们的孩子呢？”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看来，女性对于家庭和孩子的焦虑是与生俱来的。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通常情况下她们并没有急于离开职场，但在职场中做每一个决定时都会考虑结婚、生孩子、照顾家庭这些问题。所以表现出身还在，心已远的状态。从准备怀孕开始就逐渐远离机会，然后怀孕生孩子，照顾孩子。有人甚至需要</a:t>
            </a:r>
            <a:r>
              <a:rPr lang="en-US" altLang="zh-CN" sz="1800" dirty="0" smtClean="0">
                <a:latin typeface="微软雅黑"/>
                <a:ea typeface="微软雅黑"/>
                <a:cs typeface="微软雅黑"/>
              </a:rPr>
              <a:t>10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年才能回到职场。</a:t>
            </a:r>
            <a:endParaRPr lang="zh-CN" altLang="en-US" sz="1800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4" name="标题 1"/>
          <p:cNvSpPr txBox="1">
            <a:spLocks/>
          </p:cNvSpPr>
          <p:nvPr/>
        </p:nvSpPr>
        <p:spPr>
          <a:xfrm>
            <a:off x="1026318" y="291691"/>
            <a:ext cx="1604864" cy="70609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zh-CN" altLang="en-US" sz="3600" dirty="0" smtClean="0">
                <a:latin typeface="微软雅黑"/>
                <a:ea typeface="微软雅黑"/>
                <a:cs typeface="微软雅黑"/>
              </a:rPr>
              <a:t>建议五</a:t>
            </a:r>
            <a:endParaRPr lang="zh-CN" altLang="en-US" sz="3600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63996" y="984461"/>
            <a:ext cx="2880320" cy="18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1071016" y="988194"/>
            <a:ext cx="449353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>
                <a:solidFill>
                  <a:srgbClr val="6F4C18"/>
                </a:solidFill>
                <a:latin typeface="微软雅黑"/>
                <a:ea typeface="微软雅黑"/>
                <a:cs typeface="微软雅黑"/>
              </a:rPr>
              <a:t>不要自己“身还在心已远”</a:t>
            </a:r>
            <a:endParaRPr lang="zh-CN" altLang="en-US" sz="1400" dirty="0">
              <a:solidFill>
                <a:srgbClr val="6F4C18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1115616" y="1600200"/>
            <a:ext cx="7416824" cy="4525963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作者在谷歌的时候怀孕了，她大着肚子顶着强烈的妊娠反应继续工作。如果你能够很好的和丈夫沟通，让丈夫也肩负一些家庭的责任，并且学会使用抽乳器，一边怀孕或者一边照顾孩子一边工作是完全可以做到的。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>
                <a:latin typeface="微软雅黑"/>
                <a:ea typeface="微软雅黑"/>
                <a:cs typeface="微软雅黑"/>
              </a:rPr>
              <a:t>这就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像马拉松，跑到后期的时候男性运动员耳边响起的是“加油！坚持下去！”而女性耳边响起的是“你知道你并不是非得这么做！”“开始还不错，不过你可能跑不完全程。”“家里的孩子需要照顾，你为什么还在跑？”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不要在刚刚驶入高速路时就寻找出口。不要踩刹车，要加速。把脚放在油门上！</a:t>
            </a:r>
            <a:endParaRPr lang="zh-CN" altLang="en-US" sz="1800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4" name="标题 1"/>
          <p:cNvSpPr txBox="1">
            <a:spLocks/>
          </p:cNvSpPr>
          <p:nvPr/>
        </p:nvSpPr>
        <p:spPr>
          <a:xfrm>
            <a:off x="1026318" y="291691"/>
            <a:ext cx="1604864" cy="70609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zh-CN" altLang="en-US" sz="3600" dirty="0" smtClean="0">
                <a:latin typeface="微软雅黑"/>
                <a:ea typeface="微软雅黑"/>
                <a:cs typeface="微软雅黑"/>
              </a:rPr>
              <a:t>建议五</a:t>
            </a:r>
            <a:endParaRPr lang="zh-CN" altLang="en-US" sz="3600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63996" y="984461"/>
            <a:ext cx="2880320" cy="18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1071016" y="988194"/>
            <a:ext cx="449353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>
                <a:solidFill>
                  <a:srgbClr val="6F4C18"/>
                </a:solidFill>
                <a:latin typeface="微软雅黑"/>
                <a:ea typeface="微软雅黑"/>
                <a:cs typeface="微软雅黑"/>
              </a:rPr>
              <a:t>不要自己“身还在心已远”</a:t>
            </a:r>
            <a:endParaRPr lang="zh-CN" altLang="en-US" sz="1400" dirty="0">
              <a:solidFill>
                <a:srgbClr val="6F4C1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00182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1074651" y="1531925"/>
            <a:ext cx="7272808" cy="4525963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正如女性需要在职场上获得更多的权力，男性在家里也需要更多地权力。很多女人因为太有控制欲或过于挑剔，结果无意中打击了男人分担家务的积极性。“天哪，你这样做不对，放着我来。”这种现象叫做“固守母职”。如果你不愿意放权，甚至还质疑丈夫的努力，那么他就会越做越少。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>
                <a:latin typeface="微软雅黑"/>
                <a:ea typeface="微软雅黑"/>
                <a:cs typeface="微软雅黑"/>
              </a:rPr>
              <a:t>与在家务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上和丈夫共同分担的女性相比，“固守母职”的女性一周会多干</a:t>
            </a:r>
            <a:r>
              <a:rPr lang="en-US" altLang="zh-CN" sz="1800" dirty="0" smtClean="0">
                <a:latin typeface="微软雅黑"/>
                <a:ea typeface="微软雅黑"/>
                <a:cs typeface="微软雅黑"/>
              </a:rPr>
              <a:t>5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个小时的家务。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在一次会议上，当被问及男性做些什么才能帮助女性提高领导力时，哈佛商学院教授罗莎贝斯回答道：“洗衣服。”</a:t>
            </a:r>
            <a:endParaRPr lang="zh-CN" altLang="en-US" sz="1800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4" name="标题 1"/>
          <p:cNvSpPr txBox="1">
            <a:spLocks/>
          </p:cNvSpPr>
          <p:nvPr/>
        </p:nvSpPr>
        <p:spPr>
          <a:xfrm>
            <a:off x="1026318" y="291691"/>
            <a:ext cx="1604864" cy="70609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zh-CN" altLang="en-US" sz="3600" dirty="0" smtClean="0">
                <a:latin typeface="微软雅黑"/>
                <a:ea typeface="微软雅黑"/>
                <a:cs typeface="微软雅黑"/>
              </a:rPr>
              <a:t>建议六</a:t>
            </a:r>
            <a:endParaRPr lang="zh-CN" altLang="en-US" sz="3600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63996" y="984461"/>
            <a:ext cx="2880320" cy="18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1071016" y="988194"/>
            <a:ext cx="521168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>
                <a:solidFill>
                  <a:srgbClr val="6F4C18"/>
                </a:solidFill>
                <a:latin typeface="微软雅黑"/>
                <a:ea typeface="微软雅黑"/>
                <a:cs typeface="微软雅黑"/>
              </a:rPr>
              <a:t>让你的另一半成为你的人生搭档</a:t>
            </a:r>
            <a:endParaRPr lang="zh-CN" altLang="en-US" sz="1400" dirty="0">
              <a:solidFill>
                <a:srgbClr val="6F4C18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449096" y="2290527"/>
            <a:ext cx="2808312" cy="864096"/>
          </a:xfrm>
        </p:spPr>
        <p:txBody>
          <a:bodyPr/>
          <a:lstStyle/>
          <a:p>
            <a:pPr algn="l"/>
            <a:r>
              <a:rPr lang="zh-CN" altLang="en-US" dirty="0">
                <a:latin typeface="Weibei SC Bold"/>
                <a:ea typeface="微软雅黑"/>
                <a:cs typeface="Weibei SC Bold"/>
              </a:rPr>
              <a:t>向前一步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459018" y="3140968"/>
            <a:ext cx="3384376" cy="504056"/>
          </a:xfrm>
        </p:spPr>
        <p:txBody>
          <a:bodyPr>
            <a:normAutofit/>
          </a:bodyPr>
          <a:lstStyle/>
          <a:p>
            <a:pPr algn="l"/>
            <a:r>
              <a:rPr lang="zh-CN" alt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女性的职场和生活宣言</a:t>
            </a:r>
            <a:endParaRPr lang="zh-CN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899592" y="3121688"/>
            <a:ext cx="2880320" cy="18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1047340" y="1531926"/>
            <a:ext cx="7529797" cy="3989040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试图做到一切还期待做的超级完美，这必然导致希望落空。完美主义是我们的大敌。“你不可能做到一切。没有人能做两份全职工作，不仅把孩子照看的很好、一天三餐都下厨，还可以在凌晨享受性高潮</a:t>
            </a:r>
            <a:r>
              <a:rPr lang="en-US" altLang="zh-CN" sz="1800" dirty="0" smtClean="0">
                <a:latin typeface="微软雅黑"/>
                <a:ea typeface="微软雅黑"/>
                <a:cs typeface="微软雅黑"/>
              </a:rPr>
              <a:t>……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女性运动要反对的就是‘女超人’。”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脸谱网有个口号叫“完成，好过完美。”很多面临职业心理枯竭的人，其实自己根本没有用过年假，却感到精疲力竭，厌倦了无尽的工作和出差。所以麦肯锡的一位主管告诉员工：麦肯锡有做不完的工作，所以不要指望我让你们休假。但你们一定要管理好自己的事业，自己学会给自己放假。</a:t>
            </a:r>
            <a:endParaRPr lang="zh-CN" altLang="en-US" sz="1800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4" name="标题 1"/>
          <p:cNvSpPr txBox="1">
            <a:spLocks/>
          </p:cNvSpPr>
          <p:nvPr/>
        </p:nvSpPr>
        <p:spPr>
          <a:xfrm>
            <a:off x="1026318" y="291691"/>
            <a:ext cx="1604864" cy="70609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zh-CN" altLang="en-US" sz="3600" dirty="0" smtClean="0">
                <a:latin typeface="微软雅黑"/>
                <a:ea typeface="微软雅黑"/>
                <a:cs typeface="微软雅黑"/>
              </a:rPr>
              <a:t>建议七</a:t>
            </a:r>
            <a:endParaRPr lang="zh-CN" altLang="en-US" sz="3600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63996" y="984461"/>
            <a:ext cx="2880320" cy="18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1071016" y="988194"/>
            <a:ext cx="305724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>
                <a:solidFill>
                  <a:srgbClr val="6F4C18"/>
                </a:solidFill>
                <a:latin typeface="微软雅黑"/>
                <a:ea typeface="微软雅黑"/>
                <a:cs typeface="微软雅黑"/>
              </a:rPr>
              <a:t>别想成为全能女人</a:t>
            </a:r>
            <a:endParaRPr lang="zh-CN" altLang="en-US" sz="1400" dirty="0">
              <a:solidFill>
                <a:srgbClr val="6F4C18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1115616" y="1600201"/>
            <a:ext cx="7344816" cy="2836912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对母亲来说，控制负罪感和时间管理一样重要。负罪感来自于对完美的不切实际的追求。玛丽威尔逊说“如果有人能找到一个没有负罪感的女人，我就能向你证明其实她是一个男人。”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斯坦福的教授詹妮弗</a:t>
            </a:r>
            <a:r>
              <a:rPr lang="en-US" altLang="zh-CN" sz="1800" dirty="0" smtClean="0">
                <a:latin typeface="微软雅黑"/>
                <a:ea typeface="微软雅黑"/>
                <a:cs typeface="微软雅黑"/>
              </a:rPr>
              <a:t>.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阿科尔的研究显示：设定一个可达到的目标是幸福的关键。我们需要问的不是“我能做到一切吗？”而是“我能不能做到那些对我和家人来说最重要的事？”</a:t>
            </a:r>
            <a:endParaRPr lang="zh-CN" altLang="en-US" sz="1800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4" name="标题 1"/>
          <p:cNvSpPr txBox="1">
            <a:spLocks/>
          </p:cNvSpPr>
          <p:nvPr/>
        </p:nvSpPr>
        <p:spPr>
          <a:xfrm>
            <a:off x="1026318" y="291691"/>
            <a:ext cx="1604864" cy="70609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zh-CN" altLang="en-US" sz="3600" dirty="0" smtClean="0">
                <a:latin typeface="微软雅黑"/>
                <a:ea typeface="微软雅黑"/>
                <a:cs typeface="微软雅黑"/>
              </a:rPr>
              <a:t>建议七</a:t>
            </a:r>
            <a:endParaRPr lang="zh-CN" altLang="en-US" sz="3600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63996" y="984461"/>
            <a:ext cx="2880320" cy="18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1071016" y="988194"/>
            <a:ext cx="305724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>
                <a:solidFill>
                  <a:srgbClr val="6F4C18"/>
                </a:solidFill>
                <a:latin typeface="微软雅黑"/>
                <a:ea typeface="微软雅黑"/>
                <a:cs typeface="微软雅黑"/>
              </a:rPr>
              <a:t>别想成为全能女人</a:t>
            </a:r>
            <a:endParaRPr lang="zh-CN" altLang="en-US" sz="1400" dirty="0">
              <a:solidFill>
                <a:srgbClr val="6F4C1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75003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1088156" y="1573193"/>
            <a:ext cx="7488832" cy="3989040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作者在</a:t>
            </a:r>
            <a:r>
              <a:rPr lang="en-US" altLang="zh-CN" sz="1800" dirty="0" smtClean="0">
                <a:latin typeface="微软雅黑"/>
                <a:ea typeface="微软雅黑"/>
                <a:cs typeface="微软雅黑"/>
              </a:rPr>
              <a:t>TED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上发表了关于女性领导者的演讲，开始成为这个话题的核心人物。她希望更多的人开始关心和讨论这个问题，尤其是女性自身。交谈能够改变观念，观念能够改变行为，行为能够改变制度。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>
                <a:latin typeface="微软雅黑"/>
                <a:ea typeface="微软雅黑"/>
                <a:cs typeface="微软雅黑"/>
              </a:rPr>
              <a:t>同时要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注意，不要把女性问题过度放大到法律层面。如果你和上司一谈这个问题就意味着你要告他，那么没有人愿意和你讨论女性的问题。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>
                <a:latin typeface="微软雅黑"/>
                <a:ea typeface="微软雅黑"/>
                <a:cs typeface="微软雅黑"/>
              </a:rPr>
              <a:t>社会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财富从来都不是分配的，而是需要人们去主动获取。作者承认自己是女权主义者，“女权主义者指主张社会、政治、经济、性别平等的人”。创造一个更平等的环境不仅能让各种组织和机构更好的运行，也会为所有人带来更大的幸福。</a:t>
            </a:r>
            <a:endParaRPr lang="zh-CN" altLang="en-US" sz="1800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4" name="标题 1"/>
          <p:cNvSpPr txBox="1">
            <a:spLocks/>
          </p:cNvSpPr>
          <p:nvPr/>
        </p:nvSpPr>
        <p:spPr>
          <a:xfrm>
            <a:off x="1026318" y="291691"/>
            <a:ext cx="1604864" cy="70609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zh-CN" altLang="en-US" sz="3600" dirty="0" smtClean="0">
                <a:latin typeface="微软雅黑"/>
                <a:ea typeface="微软雅黑"/>
                <a:cs typeface="微软雅黑"/>
              </a:rPr>
              <a:t>建议八</a:t>
            </a:r>
            <a:endParaRPr lang="zh-CN" altLang="en-US" sz="3600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63996" y="984461"/>
            <a:ext cx="2880320" cy="18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1071016" y="988194"/>
            <a:ext cx="449353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>
                <a:solidFill>
                  <a:srgbClr val="6F4C18"/>
                </a:solidFill>
                <a:latin typeface="微软雅黑"/>
                <a:ea typeface="微软雅黑"/>
                <a:cs typeface="微软雅黑"/>
              </a:rPr>
              <a:t>让我们开始讨论这个问题吧</a:t>
            </a:r>
            <a:endParaRPr lang="zh-CN" altLang="en-US" sz="1400" dirty="0">
              <a:solidFill>
                <a:srgbClr val="6F4C18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01961" y="1669765"/>
            <a:ext cx="2808312" cy="792088"/>
          </a:xfrm>
        </p:spPr>
        <p:txBody>
          <a:bodyPr>
            <a:normAutofit/>
          </a:bodyPr>
          <a:lstStyle/>
          <a:p>
            <a:pPr algn="l"/>
            <a:r>
              <a:rPr lang="zh-CN" altLang="en-US" sz="3600" dirty="0" smtClean="0">
                <a:solidFill>
                  <a:srgbClr val="6F4C18"/>
                </a:solidFill>
                <a:latin typeface="微软雅黑"/>
                <a:ea typeface="微软雅黑"/>
                <a:cs typeface="微软雅黑"/>
              </a:rPr>
              <a:t>呼吁和提醒</a:t>
            </a:r>
            <a:endParaRPr lang="zh-CN" altLang="en-US" sz="3600" dirty="0">
              <a:solidFill>
                <a:srgbClr val="6F4C18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1101961" y="2294260"/>
            <a:ext cx="7344816" cy="1468760"/>
          </a:xfrm>
        </p:spPr>
        <p:txBody>
          <a:bodyPr>
            <a:normAutofit fontScale="925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作者呼吁男人和女人都为了提升女性平等地位而努力，因为这关乎所有人的福祉。同时，提醒大家，有时候女性并不仅仅是不平等的受害者，而是不平等的捍卫者。很多职场女性的压力来自其他女性的看法和行为。</a:t>
            </a:r>
            <a:endParaRPr lang="zh-CN" altLang="en-US" sz="1800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309873" y="1741773"/>
            <a:ext cx="2880320" cy="18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5926497" y="3726954"/>
            <a:ext cx="2880320" cy="18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44290" y="487213"/>
            <a:ext cx="2602632" cy="706090"/>
          </a:xfrm>
        </p:spPr>
        <p:txBody>
          <a:bodyPr>
            <a:normAutofit/>
          </a:bodyPr>
          <a:lstStyle/>
          <a:p>
            <a:pPr algn="l"/>
            <a:r>
              <a:rPr lang="zh-CN" altLang="en-US" sz="3600" dirty="0" smtClean="0">
                <a:latin typeface="微软雅黑"/>
                <a:ea typeface="微软雅黑"/>
                <a:cs typeface="微软雅黑"/>
              </a:rPr>
              <a:t>一个亮点</a:t>
            </a:r>
            <a:endParaRPr lang="zh-CN" altLang="en-US" sz="3600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899592" y="1279301"/>
            <a:ext cx="7715200" cy="4525963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1800" b="1" dirty="0" smtClean="0">
                <a:solidFill>
                  <a:srgbClr val="6F4C18"/>
                </a:solidFill>
                <a:latin typeface="微软雅黑"/>
                <a:ea typeface="微软雅黑"/>
                <a:cs typeface="微软雅黑"/>
              </a:rPr>
              <a:t>书里面写到了作者在哈佛大学学习的一些细节，令人感叹。</a:t>
            </a:r>
            <a:endParaRPr lang="en-US" altLang="zh-CN" sz="1800" b="1" dirty="0" smtClean="0">
              <a:solidFill>
                <a:srgbClr val="6F4C18"/>
              </a:solidFill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>
                <a:latin typeface="微软雅黑"/>
                <a:ea typeface="微软雅黑"/>
                <a:cs typeface="微软雅黑"/>
              </a:rPr>
              <a:t>在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上第一节课时教授问：有多少人读过这本书？（有一大部分人举手）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然后问有多少人读过原著？（一小部分人依旧举手）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作者小声问：什么是原著？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同学告诉她：是指意大利语的原文。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之后，作者逐渐习惯了上课之前先读“原著”。教授在上课时不允许记笔记，你必须投入的讨论，而需要记得东西只能靠自己课后努力了。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4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难怪</a:t>
            </a:r>
            <a:r>
              <a:rPr lang="zh-CN" altLang="en-US" sz="4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是哈佛！</a:t>
            </a:r>
            <a:endParaRPr lang="zh-CN" altLang="en-US" sz="4400" dirty="0">
              <a:solidFill>
                <a:schemeClr val="tx1">
                  <a:lumMod val="75000"/>
                  <a:lumOff val="25000"/>
                </a:schemeClr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309873" y="1189293"/>
            <a:ext cx="2880320" cy="18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44290" y="487213"/>
            <a:ext cx="3411686" cy="706090"/>
          </a:xfrm>
        </p:spPr>
        <p:txBody>
          <a:bodyPr>
            <a:normAutofit/>
          </a:bodyPr>
          <a:lstStyle/>
          <a:p>
            <a:pPr algn="l"/>
            <a:r>
              <a:rPr lang="zh-CN" altLang="en-US" sz="3600" dirty="0">
                <a:latin typeface="微软雅黑"/>
                <a:ea typeface="微软雅黑"/>
                <a:cs typeface="微软雅黑"/>
              </a:rPr>
              <a:t>关于樊登读书会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859549" y="1525352"/>
            <a:ext cx="7715200" cy="4525963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在</a:t>
            </a: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微信公众平台中搜索“樊登读书会”或者扫描二维码进行关注；</a:t>
            </a:r>
            <a:endParaRPr lang="en-US" altLang="zh-CN" sz="2000" dirty="0">
              <a:solidFill>
                <a:schemeClr val="tx1">
                  <a:lumMod val="75000"/>
                  <a:lumOff val="25000"/>
                </a:schemeClr>
              </a:solidFill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非会员可以试读部分读书笔记内容，注册成为会员，第一时间获取全部读书笔记；</a:t>
            </a:r>
            <a:endParaRPr lang="en-US" altLang="zh-CN" sz="2000" dirty="0">
              <a:solidFill>
                <a:schemeClr val="tx1">
                  <a:lumMod val="75000"/>
                  <a:lumOff val="25000"/>
                </a:schemeClr>
              </a:solidFill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会员拥有近距离交流的微信会员群，可以随时方便的交流读书心得，有任何读书的疑问都可以在会员群或讨论区中提出。</a:t>
            </a:r>
          </a:p>
          <a:p>
            <a:pPr marL="0" indent="0">
              <a:lnSpc>
                <a:spcPct val="150000"/>
              </a:lnSpc>
              <a:buNone/>
            </a:pPr>
            <a:endParaRPr lang="zh-CN" altLang="en-US" sz="1800" dirty="0">
              <a:solidFill>
                <a:schemeClr val="tx1">
                  <a:lumMod val="75000"/>
                  <a:lumOff val="25000"/>
                </a:schemeClr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309873" y="1189293"/>
            <a:ext cx="2880320" cy="18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6463" y="1691680"/>
            <a:ext cx="175981" cy="225152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3611" y="2204864"/>
            <a:ext cx="175981" cy="225152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6462" y="3203848"/>
            <a:ext cx="175981" cy="225152"/>
          </a:xfrm>
          <a:prstGeom prst="rect">
            <a:avLst/>
          </a:prstGeom>
        </p:spPr>
      </p:pic>
      <p:sp>
        <p:nvSpPr>
          <p:cNvPr id="8" name="内容占位符 2"/>
          <p:cNvSpPr txBox="1">
            <a:spLocks/>
          </p:cNvSpPr>
          <p:nvPr/>
        </p:nvSpPr>
        <p:spPr>
          <a:xfrm>
            <a:off x="3190193" y="4247896"/>
            <a:ext cx="5904656" cy="162937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r>
              <a:rPr lang="zh-CN" altLang="en-US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这里是读书人的社区，是思想碰撞和交流的舞台。</a:t>
            </a:r>
            <a:endParaRPr lang="en-US" altLang="zh-CN" sz="1800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r>
              <a:rPr lang="en-US" altLang="zh-CN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                        </a:t>
            </a:r>
            <a:r>
              <a:rPr lang="zh-CN" altLang="en-US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欢迎爱读书的你！</a:t>
            </a:r>
            <a:endParaRPr lang="en-US" altLang="zh-CN" sz="1800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zh-CN" altLang="en-US" sz="1800" dirty="0">
              <a:solidFill>
                <a:schemeClr val="tx1">
                  <a:lumMod val="75000"/>
                  <a:lumOff val="25000"/>
                </a:schemeClr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26197" y="4767535"/>
            <a:ext cx="199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6F4C18"/>
                </a:solidFill>
                <a:latin typeface="微软雅黑"/>
                <a:ea typeface="微软雅黑"/>
                <a:cs typeface="微软雅黑"/>
              </a:rPr>
              <a:t>樊登读书会</a:t>
            </a:r>
            <a:endParaRPr lang="zh-CN" altLang="en-US" sz="2400" b="1" dirty="0">
              <a:solidFill>
                <a:srgbClr val="6F4C18"/>
              </a:solidFill>
            </a:endParaRPr>
          </a:p>
        </p:txBody>
      </p:sp>
      <p:cxnSp>
        <p:nvCxnSpPr>
          <p:cNvPr id="11" name="直线连接符 8"/>
          <p:cNvCxnSpPr/>
          <p:nvPr/>
        </p:nvCxnSpPr>
        <p:spPr>
          <a:xfrm>
            <a:off x="5044033" y="5278312"/>
            <a:ext cx="3371188" cy="1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5821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 txBox="1">
            <a:spLocks/>
          </p:cNvSpPr>
          <p:nvPr/>
        </p:nvSpPr>
        <p:spPr>
          <a:xfrm>
            <a:off x="3203848" y="3212976"/>
            <a:ext cx="5904656" cy="162937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r>
              <a:rPr lang="zh-CN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如果您觉得有所收获，欢迎邀请您的朋友</a:t>
            </a:r>
            <a:endParaRPr lang="en-US" altLang="zh-CN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r>
              <a:rPr lang="zh-CN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加入                   </a:t>
            </a: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 </a:t>
            </a:r>
            <a:r>
              <a:rPr lang="zh-CN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   ，共同分享读书的喜悦！</a:t>
            </a:r>
            <a:endParaRPr lang="zh-CN" altLang="en-US" sz="1800" dirty="0">
              <a:solidFill>
                <a:schemeClr val="tx1">
                  <a:lumMod val="75000"/>
                  <a:lumOff val="25000"/>
                </a:schemeClr>
              </a:solidFill>
              <a:latin typeface="微软雅黑"/>
              <a:ea typeface="微软雅黑"/>
              <a:cs typeface="微软雅黑"/>
            </a:endParaRPr>
          </a:p>
        </p:txBody>
      </p:sp>
      <p:cxnSp>
        <p:nvCxnSpPr>
          <p:cNvPr id="4" name="直线连接符 3"/>
          <p:cNvCxnSpPr/>
          <p:nvPr/>
        </p:nvCxnSpPr>
        <p:spPr>
          <a:xfrm>
            <a:off x="5364088" y="4365104"/>
            <a:ext cx="3371188" cy="1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矩形 4"/>
          <p:cNvSpPr/>
          <p:nvPr/>
        </p:nvSpPr>
        <p:spPr>
          <a:xfrm>
            <a:off x="3810505" y="3816652"/>
            <a:ext cx="1736373" cy="461665"/>
          </a:xfrm>
          <a:prstGeom prst="rect">
            <a:avLst/>
          </a:prstGeom>
          <a:solidFill>
            <a:srgbClr val="FFFFFF"/>
          </a:solidFill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srgbClr val="6F4C18"/>
                </a:solidFill>
                <a:latin typeface="微软雅黑"/>
                <a:ea typeface="微软雅黑"/>
                <a:cs typeface="微软雅黑"/>
              </a:rPr>
              <a:t>樊登读书会</a:t>
            </a:r>
            <a:endParaRPr lang="zh-CN" altLang="en-US" dirty="0">
              <a:solidFill>
                <a:srgbClr val="6F4C18"/>
              </a:solidFill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1052736"/>
            <a:ext cx="2232248" cy="3577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4116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2253939" y="1872436"/>
            <a:ext cx="4752528" cy="2448272"/>
          </a:xfrm>
          <a:prstGeom prst="rect">
            <a:avLst/>
          </a:prstGeom>
          <a:solidFill>
            <a:srgbClr val="6F4C1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2343617" y="1915748"/>
            <a:ext cx="4572032" cy="23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Picture 2" descr="G:\孑子 朋友们\田君琦\樊登读书会\樊登读书会二维码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66617" y="1918011"/>
            <a:ext cx="2357454" cy="2357454"/>
          </a:xfrm>
          <a:prstGeom prst="rect">
            <a:avLst/>
          </a:prstGeom>
          <a:noFill/>
        </p:spPr>
      </p:pic>
      <p:sp>
        <p:nvSpPr>
          <p:cNvPr id="5" name="TextBox 7"/>
          <p:cNvSpPr txBox="1"/>
          <p:nvPr/>
        </p:nvSpPr>
        <p:spPr>
          <a:xfrm>
            <a:off x="2624875" y="3603495"/>
            <a:ext cx="1785950" cy="35719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zh-CN" altLang="en-US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迷你简北魏楷书" pitchFamily="65" charset="-122"/>
                <a:ea typeface="迷你简北魏楷书" pitchFamily="65" charset="-122"/>
                <a:cs typeface="+mj-cs"/>
              </a:rPr>
              <a:t>欢迎关注</a:t>
            </a:r>
          </a:p>
        </p:txBody>
      </p:sp>
      <p:pic>
        <p:nvPicPr>
          <p:cNvPr id="6" name="图片 5" descr="logo-37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7362" y="2016188"/>
            <a:ext cx="2431484" cy="1918787"/>
          </a:xfrm>
          <a:prstGeom prst="rect">
            <a:avLst/>
          </a:prstGeom>
        </p:spPr>
      </p:pic>
      <p:sp>
        <p:nvSpPr>
          <p:cNvPr id="8" name="文本框 1"/>
          <p:cNvSpPr txBox="1"/>
          <p:nvPr/>
        </p:nvSpPr>
        <p:spPr>
          <a:xfrm>
            <a:off x="3028970" y="4797152"/>
            <a:ext cx="35397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 algn="ctr"/>
            <a:r>
              <a:rPr lang="zh-CN" altLang="en-US" sz="2000" b="1" dirty="0" smtClean="0">
                <a:latin typeface="隶书" panose="02010509060101010101" pitchFamily="49" charset="-122"/>
                <a:ea typeface="隶书" panose="02010509060101010101" pitchFamily="49" charset="-122"/>
              </a:rPr>
              <a:t>上海科必达信息科技有限公司</a:t>
            </a:r>
            <a:endParaRPr lang="en-US" altLang="zh-CN" sz="2000" b="1" dirty="0" smtClean="0"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sp>
        <p:nvSpPr>
          <p:cNvPr id="9" name="文本框 2"/>
          <p:cNvSpPr txBox="1"/>
          <p:nvPr/>
        </p:nvSpPr>
        <p:spPr>
          <a:xfrm>
            <a:off x="3585539" y="5282020"/>
            <a:ext cx="22365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r>
              <a:rPr lang="zh-CN" altLang="en-US" sz="4000" dirty="0" smtClean="0">
                <a:solidFill>
                  <a:srgbClr val="C00000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荣誉出品</a:t>
            </a:r>
            <a:endParaRPr lang="zh-CN" altLang="en-US" sz="4000" dirty="0">
              <a:solidFill>
                <a:srgbClr val="C00000"/>
              </a:solidFill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740748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015876" y="328923"/>
            <a:ext cx="2259980" cy="778098"/>
          </a:xfrm>
        </p:spPr>
        <p:txBody>
          <a:bodyPr>
            <a:normAutofit/>
          </a:bodyPr>
          <a:lstStyle/>
          <a:p>
            <a:pPr algn="l"/>
            <a:r>
              <a:rPr lang="zh-CN" altLang="en-US" sz="3600" dirty="0" smtClean="0">
                <a:latin typeface="微软雅黑"/>
                <a:ea typeface="微软雅黑"/>
                <a:cs typeface="微软雅黑"/>
              </a:rPr>
              <a:t>关于作者</a:t>
            </a:r>
            <a:endParaRPr lang="zh-CN" altLang="en-US" sz="3600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1010108" y="895065"/>
            <a:ext cx="7234299" cy="4525963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2800" dirty="0" smtClean="0">
                <a:latin typeface="微软雅黑"/>
                <a:ea typeface="微软雅黑"/>
                <a:cs typeface="微软雅黑"/>
              </a:rPr>
              <a:t>谢丽尔</a:t>
            </a:r>
            <a:r>
              <a:rPr lang="en-US" altLang="zh-CN" sz="2800" dirty="0" smtClean="0">
                <a:latin typeface="微软雅黑"/>
                <a:ea typeface="微软雅黑"/>
                <a:cs typeface="微软雅黑"/>
              </a:rPr>
              <a:t>.</a:t>
            </a:r>
            <a:r>
              <a:rPr lang="zh-CN" altLang="en-US" sz="2800" dirty="0" smtClean="0">
                <a:latin typeface="微软雅黑"/>
                <a:ea typeface="微软雅黑"/>
                <a:cs typeface="微软雅黑"/>
              </a:rPr>
              <a:t>桑德伯格</a:t>
            </a:r>
            <a:endParaRPr lang="en-US" altLang="zh-CN" sz="2800" dirty="0" smtClean="0"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>
                <a:latin typeface="微软雅黑"/>
                <a:ea typeface="微软雅黑"/>
                <a:cs typeface="微软雅黑"/>
              </a:rPr>
              <a:t>谢丽尔</a:t>
            </a:r>
            <a:r>
              <a:rPr lang="en-US" altLang="zh-CN" sz="1800" dirty="0">
                <a:latin typeface="微软雅黑"/>
                <a:ea typeface="微软雅黑"/>
                <a:cs typeface="微软雅黑"/>
              </a:rPr>
              <a:t>.</a:t>
            </a:r>
            <a:r>
              <a:rPr lang="zh-CN" altLang="en-US" sz="1800" dirty="0">
                <a:latin typeface="微软雅黑"/>
                <a:ea typeface="微软雅黑"/>
                <a:cs typeface="微软雅黑"/>
              </a:rPr>
              <a:t>桑德伯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格是</a:t>
            </a:r>
            <a:r>
              <a:rPr lang="en-US" altLang="zh-CN" sz="1800" dirty="0" err="1" smtClean="0">
                <a:latin typeface="微软雅黑"/>
                <a:ea typeface="微软雅黑"/>
                <a:cs typeface="微软雅黑"/>
              </a:rPr>
              <a:t>facebook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的</a:t>
            </a:r>
            <a:r>
              <a:rPr lang="en-US" altLang="zh-CN" sz="1800" dirty="0" smtClean="0">
                <a:latin typeface="微软雅黑"/>
                <a:ea typeface="微软雅黑"/>
                <a:cs typeface="微软雅黑"/>
              </a:rPr>
              <a:t>CEO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，（她反对人们叫她女</a:t>
            </a:r>
            <a:r>
              <a:rPr lang="en-US" altLang="zh-CN" sz="1800" dirty="0" smtClean="0">
                <a:latin typeface="微软雅黑"/>
                <a:ea typeface="微软雅黑"/>
                <a:cs typeface="微软雅黑"/>
              </a:rPr>
              <a:t>CEO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，因为没有人会介绍谁是男</a:t>
            </a:r>
            <a:r>
              <a:rPr lang="en-US" altLang="zh-CN" sz="1800" dirty="0" smtClean="0">
                <a:latin typeface="微软雅黑"/>
                <a:ea typeface="微软雅黑"/>
                <a:cs typeface="微软雅黑"/>
              </a:rPr>
              <a:t>CEO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，如果你在谷歌上搜索脸书的男</a:t>
            </a:r>
            <a:r>
              <a:rPr lang="en-US" altLang="zh-CN" sz="1800" dirty="0" smtClean="0">
                <a:latin typeface="微软雅黑"/>
                <a:ea typeface="微软雅黑"/>
                <a:cs typeface="微软雅黑"/>
              </a:rPr>
              <a:t>CEO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是谁？结果会是“您搜索的内容不存在”）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她被某权威机构评选为全世界最有影响力的女性第</a:t>
            </a:r>
            <a:r>
              <a:rPr lang="en-US" altLang="zh-CN" sz="1800" dirty="0" smtClean="0">
                <a:latin typeface="微软雅黑"/>
                <a:ea typeface="微软雅黑"/>
                <a:cs typeface="微软雅黑"/>
              </a:rPr>
              <a:t>5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位，第六位是米歇尔。所以她妈妈打电话来向她祝贺，说：你是表现不错，但是排在米歇尔前面，是有点</a:t>
            </a:r>
            <a:r>
              <a:rPr lang="en-US" altLang="zh-CN" sz="1800" dirty="0" smtClean="0">
                <a:latin typeface="微软雅黑"/>
                <a:ea typeface="微软雅黑"/>
                <a:cs typeface="微软雅黑"/>
              </a:rPr>
              <a:t>……</a:t>
            </a:r>
            <a:endParaRPr lang="zh-CN" altLang="en-US" sz="1800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51520" y="1052736"/>
            <a:ext cx="2880320" cy="18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015876" y="328923"/>
            <a:ext cx="2259980" cy="778098"/>
          </a:xfrm>
        </p:spPr>
        <p:txBody>
          <a:bodyPr>
            <a:normAutofit/>
          </a:bodyPr>
          <a:lstStyle/>
          <a:p>
            <a:pPr algn="l"/>
            <a:r>
              <a:rPr lang="zh-CN" altLang="en-US" sz="3600" dirty="0" smtClean="0">
                <a:latin typeface="微软雅黑"/>
                <a:ea typeface="微软雅黑"/>
                <a:cs typeface="微软雅黑"/>
              </a:rPr>
              <a:t>关于作者</a:t>
            </a:r>
            <a:endParaRPr lang="zh-CN" altLang="en-US" sz="3600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1074651" y="1673498"/>
            <a:ext cx="7344816" cy="2132929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桑德伯格哈佛毕业后就跟着前任美国财长、哈佛大学校长萨默斯做助理，担任过财长的首席幕僚。然后进入谷歌，做到高管级别后跳到了</a:t>
            </a:r>
            <a:r>
              <a:rPr lang="en-US" altLang="zh-CN" sz="1800" dirty="0" err="1" smtClean="0">
                <a:latin typeface="微软雅黑"/>
                <a:ea typeface="微软雅黑"/>
                <a:cs typeface="微软雅黑"/>
              </a:rPr>
              <a:t>facebook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，成为</a:t>
            </a:r>
            <a:r>
              <a:rPr lang="en-US" altLang="zh-CN" sz="1800" dirty="0" smtClean="0">
                <a:latin typeface="微软雅黑"/>
                <a:ea typeface="微软雅黑"/>
                <a:cs typeface="微软雅黑"/>
              </a:rPr>
              <a:t>CEO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。人生经历可谓顺风顺水。但读完了这本书，你才会发现每个职场女性需要面对多少不为男性所知的困难，还要挺住多少来自女性的压力。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51520" y="1052736"/>
            <a:ext cx="2880320" cy="18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1020031" y="1083779"/>
            <a:ext cx="278794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>
                <a:latin typeface="微软雅黑"/>
                <a:ea typeface="微软雅黑"/>
                <a:cs typeface="微软雅黑"/>
              </a:rPr>
              <a:t>谢丽尔</a:t>
            </a:r>
            <a:r>
              <a:rPr lang="en-US" altLang="zh-CN" sz="2800" dirty="0">
                <a:latin typeface="微软雅黑"/>
                <a:ea typeface="微软雅黑"/>
                <a:cs typeface="微软雅黑"/>
              </a:rPr>
              <a:t>.</a:t>
            </a:r>
            <a:r>
              <a:rPr lang="zh-CN" altLang="en-US" sz="2800" dirty="0">
                <a:latin typeface="微软雅黑"/>
                <a:ea typeface="微软雅黑"/>
                <a:cs typeface="微软雅黑"/>
              </a:rPr>
              <a:t>桑德伯格</a:t>
            </a:r>
          </a:p>
        </p:txBody>
      </p:sp>
      <p:sp>
        <p:nvSpPr>
          <p:cNvPr id="6" name="矩形 5"/>
          <p:cNvSpPr/>
          <p:nvPr/>
        </p:nvSpPr>
        <p:spPr>
          <a:xfrm>
            <a:off x="1074650" y="4166467"/>
            <a:ext cx="7272000" cy="108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1101961" y="4104382"/>
            <a:ext cx="7426746" cy="13157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spcBef>
                <a:spcPct val="20000"/>
              </a:spcBef>
            </a:pPr>
            <a:r>
              <a:rPr lang="zh-CN" altLang="en-US" dirty="0">
                <a:solidFill>
                  <a:srgbClr val="6F4C18"/>
                </a:solidFill>
                <a:latin typeface="楷体"/>
                <a:ea typeface="楷体"/>
                <a:cs typeface="楷体"/>
              </a:rPr>
              <a:t>一开始读这本书，你会觉得闯入了闺蜜们的聚会，聊得都是女人的事。读着读着你会发现，书里的建议对男性同样有效。尤其是对重新理解女性更加重要。</a:t>
            </a:r>
          </a:p>
        </p:txBody>
      </p:sp>
      <p:sp>
        <p:nvSpPr>
          <p:cNvPr id="8" name="矩形 7"/>
          <p:cNvSpPr/>
          <p:nvPr/>
        </p:nvSpPr>
        <p:spPr>
          <a:xfrm>
            <a:off x="1075459" y="5451812"/>
            <a:ext cx="7272000" cy="108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2860143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25475" y="383878"/>
            <a:ext cx="3394720" cy="706090"/>
          </a:xfrm>
        </p:spPr>
        <p:txBody>
          <a:bodyPr>
            <a:noAutofit/>
          </a:bodyPr>
          <a:lstStyle/>
          <a:p>
            <a:pPr algn="l"/>
            <a:r>
              <a:rPr lang="zh-CN" altLang="en-US" sz="3600" dirty="0">
                <a:latin typeface="微软雅黑"/>
                <a:ea typeface="微软雅黑"/>
                <a:cs typeface="微软雅黑"/>
              </a:rPr>
              <a:t>女性职</a:t>
            </a:r>
            <a:r>
              <a:rPr lang="zh-CN" altLang="en-US" sz="3600" dirty="0" smtClean="0">
                <a:latin typeface="微软雅黑"/>
                <a:ea typeface="微软雅黑"/>
                <a:cs typeface="微软雅黑"/>
              </a:rPr>
              <a:t>场现状</a:t>
            </a:r>
            <a:endParaRPr lang="zh-CN" altLang="en-US" sz="3600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827585" y="1309725"/>
            <a:ext cx="7632848" cy="4525963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常春藤盟校的第一位女校长，洛克菲勒基金会总裁朱迪思</a:t>
            </a:r>
            <a:r>
              <a:rPr lang="en-US" altLang="zh-CN" sz="1800" dirty="0" smtClean="0">
                <a:latin typeface="微软雅黑"/>
                <a:ea typeface="微软雅黑"/>
                <a:cs typeface="微软雅黑"/>
              </a:rPr>
              <a:t>.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罗丁曾在演讲中说道：“我们这代人曾奋力抗争，以求给你们有选择一切的自由。我们信仰自由，但没想到你们选择的是放弃工作。”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美国的本科和硕士毕业生中女生的比例分别是</a:t>
            </a:r>
            <a:r>
              <a:rPr lang="en-US" altLang="zh-CN" sz="1800" dirty="0" smtClean="0">
                <a:latin typeface="微软雅黑"/>
                <a:ea typeface="微软雅黑"/>
                <a:cs typeface="微软雅黑"/>
              </a:rPr>
              <a:t>57%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和</a:t>
            </a:r>
            <a:r>
              <a:rPr lang="en-US" altLang="zh-CN" sz="1800" dirty="0" smtClean="0">
                <a:latin typeface="微软雅黑"/>
                <a:ea typeface="微软雅黑"/>
                <a:cs typeface="微软雅黑"/>
              </a:rPr>
              <a:t>63%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，中国本科以上的女生占到</a:t>
            </a:r>
            <a:r>
              <a:rPr lang="en-US" altLang="zh-CN" sz="1800" dirty="0" smtClean="0">
                <a:latin typeface="微软雅黑"/>
                <a:ea typeface="微软雅黑"/>
                <a:cs typeface="微软雅黑"/>
              </a:rPr>
              <a:t>51%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，而工作以后，初级岗位挤满了女性，高层岗位的女性少得可怜。董事会里有一个女性似乎成为一种惯例。很多金融机构甚至一个女性都没有。作者有一次到一家金融机构去开高级会议，问对方女厕所在哪里。对方竟然呆住了，因为董事会的楼里竟然没有女厕所。</a:t>
            </a:r>
            <a:endParaRPr lang="zh-CN" altLang="en-US" sz="1800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51520" y="1052736"/>
            <a:ext cx="2880320" cy="18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25475" y="383878"/>
            <a:ext cx="3394720" cy="706090"/>
          </a:xfrm>
        </p:spPr>
        <p:txBody>
          <a:bodyPr>
            <a:noAutofit/>
          </a:bodyPr>
          <a:lstStyle/>
          <a:p>
            <a:pPr algn="l"/>
            <a:r>
              <a:rPr lang="zh-CN" altLang="en-US" sz="3600" dirty="0">
                <a:latin typeface="微软雅黑"/>
                <a:ea typeface="微软雅黑"/>
                <a:cs typeface="微软雅黑"/>
              </a:rPr>
              <a:t>女性职</a:t>
            </a:r>
            <a:r>
              <a:rPr lang="zh-CN" altLang="en-US" sz="3600" dirty="0" smtClean="0">
                <a:latin typeface="微软雅黑"/>
                <a:ea typeface="微软雅黑"/>
                <a:cs typeface="微软雅黑"/>
              </a:rPr>
              <a:t>场现状</a:t>
            </a:r>
            <a:endParaRPr lang="zh-CN" altLang="en-US" sz="3600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971600" y="1556792"/>
            <a:ext cx="7272809" cy="1944216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人们对男性普遍有事业上的要求，但对于女性，连女性自身都认为嫁一个好人更重要。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zh-CN" sz="1800" dirty="0"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作者早年获得了一个到德国留</a:t>
            </a:r>
            <a:r>
              <a:rPr lang="zh-CN" altLang="en-US" sz="1800" dirty="0">
                <a:latin typeface="微软雅黑"/>
                <a:ea typeface="微软雅黑"/>
                <a:cs typeface="微软雅黑"/>
              </a:rPr>
              <a:t>学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的机会，男友的老板甚至把她拉到一边说：像那样的好男人可不多</a:t>
            </a:r>
            <a:r>
              <a:rPr lang="en-US" altLang="zh-CN" sz="1800" dirty="0" smtClean="0">
                <a:latin typeface="微软雅黑"/>
                <a:ea typeface="微软雅黑"/>
                <a:cs typeface="微软雅黑"/>
              </a:rPr>
              <a:t>……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就在</a:t>
            </a:r>
            <a:r>
              <a:rPr lang="zh-CN" altLang="en-US" sz="1800" dirty="0">
                <a:latin typeface="微软雅黑"/>
                <a:ea typeface="微软雅黑"/>
                <a:cs typeface="微软雅黑"/>
              </a:rPr>
              <a:t>那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一刻，整个院子里，“我感受到了从未有过的孤单。”</a:t>
            </a:r>
            <a:endParaRPr lang="zh-CN" altLang="en-US" sz="1800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51520" y="1052736"/>
            <a:ext cx="2880320" cy="18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0026296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93750" y="329258"/>
            <a:ext cx="8229600" cy="778098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zh-CN" altLang="en-US" sz="3600" dirty="0">
                <a:latin typeface="微软雅黑"/>
                <a:ea typeface="微软雅黑"/>
                <a:cs typeface="微软雅黑"/>
              </a:rPr>
              <a:t>整个社会文化对女性的暗示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741921" y="1196752"/>
            <a:ext cx="7920880" cy="4525963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金宝贝公司设计的婴儿连体服上，男孩版的图案文字是“像爸爸一样聪明”，女孩版的图案文字是“像妈妈一样漂亮”。彭妮公司推出一款少女</a:t>
            </a:r>
            <a:r>
              <a:rPr lang="en-US" altLang="zh-CN" sz="1800" dirty="0" smtClean="0">
                <a:latin typeface="微软雅黑"/>
                <a:ea typeface="微软雅黑"/>
                <a:cs typeface="微软雅黑"/>
              </a:rPr>
              <a:t>T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恤衫上面印着“我漂亮到不需要写作业，所以我的兄弟必须帮我写。”作者惊叹“这一切并非发生在</a:t>
            </a:r>
            <a:r>
              <a:rPr lang="en-US" altLang="zh-CN" sz="1800" dirty="0" smtClean="0">
                <a:latin typeface="微软雅黑"/>
                <a:ea typeface="微软雅黑"/>
                <a:cs typeface="微软雅黑"/>
              </a:rPr>
              <a:t>1951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年，而是发生在</a:t>
            </a:r>
            <a:r>
              <a:rPr lang="en-US" altLang="zh-CN" sz="1800" dirty="0" smtClean="0">
                <a:latin typeface="微软雅黑"/>
                <a:ea typeface="微软雅黑"/>
                <a:cs typeface="微软雅黑"/>
              </a:rPr>
              <a:t>2011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年。”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几乎</a:t>
            </a:r>
            <a:r>
              <a:rPr lang="zh-CN" altLang="en-US" sz="1800" dirty="0">
                <a:latin typeface="微软雅黑"/>
                <a:ea typeface="微软雅黑"/>
                <a:cs typeface="微软雅黑"/>
              </a:rPr>
              <a:t>所有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的流行文化都在鼓励着这种肤浅的性别认识。拥有领导力的女性被塑造成令人讨厌的女强人形象。对男人来说，他们既可以拥有成功的职业生涯，也可以拥有满意的个人生活。而对大多数女性来说，她们的假设则是想要两者兼顾是不可能的。所以，作者认为对女性最大的侮辱不是问她的年龄或者体重，而是问：“你是如何平衡工作和生活的？”每个人都期待着你为了事业的成功付出家庭的代价。</a:t>
            </a:r>
            <a:endParaRPr lang="zh-CN" altLang="en-US" sz="1800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51520" y="1052736"/>
            <a:ext cx="2880320" cy="18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19672" y="359966"/>
            <a:ext cx="1882552" cy="70609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zh-CN" altLang="en-US" sz="3600" dirty="0">
                <a:latin typeface="微软雅黑"/>
                <a:ea typeface="微软雅黑"/>
                <a:cs typeface="微软雅黑"/>
              </a:rPr>
              <a:t>事实是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635137" y="1101167"/>
            <a:ext cx="8033853" cy="4525963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根据来自政府、社会科学与原始资料的研究，当父母都拥有属于自己的事业时，孩子、父母和婚姻三方面都能得到极大地发展。数据清楚的显示，分担经济来源和抚养下一代的责任会减轻母亲的负疚感；若父亲提高对家庭的参与度，孩子会成长的更开朗、更健康。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布兰迪斯大学的教授对“工作</a:t>
            </a:r>
            <a:r>
              <a:rPr lang="en-US" altLang="zh-CN" sz="1800" dirty="0" smtClean="0">
                <a:latin typeface="微软雅黑"/>
                <a:ea typeface="微软雅黑"/>
                <a:cs typeface="微软雅黑"/>
              </a:rPr>
              <a:t>-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生活平衡”做了一次综合研究，发现担当多个角色的女人焦虑更少，其心理也更健康。职业女性可以收获更多成果，包括更稳定的经济与婚姻状况，更健康的身体，她们对生活的满意度也会提高。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所以女性自身要战胜恐惧。大多数女性害怕不被人喜欢，害怕被评判，害怕失败；甚至还有恐惧三合一：害怕变成糟糕的母亲、妻子、女儿。女性要学会问自己：如果心无恐惧，你会做什么？</a:t>
            </a:r>
            <a:endParaRPr lang="zh-CN" altLang="en-US" sz="1800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51520" y="1052736"/>
            <a:ext cx="2880320" cy="18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026318" y="291691"/>
            <a:ext cx="1604864" cy="70609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r"/>
            <a:r>
              <a:rPr lang="zh-CN" altLang="en-US" sz="3600" dirty="0" smtClean="0">
                <a:latin typeface="微软雅黑"/>
                <a:ea typeface="微软雅黑"/>
                <a:cs typeface="微软雅黑"/>
              </a:rPr>
              <a:t>建议一</a:t>
            </a:r>
            <a:endParaRPr lang="zh-CN" altLang="en-US" sz="3600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1115616" y="1783357"/>
            <a:ext cx="7200800" cy="2581747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有能力的人因自我怀疑而苦恼，这种现象叫做“冒充者综合征”。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无论男女都会有这种现象，觉得自己并不配现在的地位和角色。但女性会更加严重。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zh-CN" sz="1800" dirty="0"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“冒充者综合征”的表现是在两种感觉中摇摆：要么自我迷恋，要么会想“我是个骗子”。女性会更多的“感觉自己是个骗子”，这背后的心理原因是我们始终在低估自己。</a:t>
            </a:r>
            <a:endParaRPr lang="zh-CN" altLang="en-US" sz="1800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63996" y="984461"/>
            <a:ext cx="2880320" cy="18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1071016" y="988194"/>
            <a:ext cx="305724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>
                <a:solidFill>
                  <a:srgbClr val="6F4C18"/>
                </a:solidFill>
                <a:latin typeface="微软雅黑"/>
                <a:ea typeface="微软雅黑"/>
                <a:cs typeface="微软雅黑"/>
              </a:rPr>
              <a:t>往桌前坐才有机会</a:t>
            </a:r>
            <a:endParaRPr lang="zh-CN" altLang="en-US" sz="1400" dirty="0">
              <a:solidFill>
                <a:srgbClr val="6F4C18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309</TotalTime>
  <Words>3118</Words>
  <Application>Microsoft Office PowerPoint</Application>
  <PresentationFormat>全屏显示(4:3)</PresentationFormat>
  <Paragraphs>121</Paragraphs>
  <Slides>27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27</vt:i4>
      </vt:variant>
    </vt:vector>
  </HeadingPairs>
  <TitlesOfParts>
    <vt:vector size="37" baseType="lpstr">
      <vt:lpstr>Weibei SC Bold</vt:lpstr>
      <vt:lpstr>华文行楷</vt:lpstr>
      <vt:lpstr>宋体</vt:lpstr>
      <vt:lpstr>微软雅黑</vt:lpstr>
      <vt:lpstr>楷体</vt:lpstr>
      <vt:lpstr>迷你简北魏楷书</vt:lpstr>
      <vt:lpstr>隶书</vt:lpstr>
      <vt:lpstr>Arial</vt:lpstr>
      <vt:lpstr>Calibri</vt:lpstr>
      <vt:lpstr>Office 主题</vt:lpstr>
      <vt:lpstr>PowerPoint 演示文稿</vt:lpstr>
      <vt:lpstr>向前一步</vt:lpstr>
      <vt:lpstr>关于作者</vt:lpstr>
      <vt:lpstr>关于作者</vt:lpstr>
      <vt:lpstr>女性职场现状</vt:lpstr>
      <vt:lpstr>女性职场现状</vt:lpstr>
      <vt:lpstr>整个社会文化对女性的暗示</vt:lpstr>
      <vt:lpstr>事实是</vt:lpstr>
      <vt:lpstr>建议一</vt:lpstr>
      <vt:lpstr>建议一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呼吁和提醒</vt:lpstr>
      <vt:lpstr>一个亮点</vt:lpstr>
      <vt:lpstr>关于樊登读书会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向前一步</dc:title>
  <dc:creator>User</dc:creator>
  <cp:lastModifiedBy>Junqi Tian</cp:lastModifiedBy>
  <cp:revision>44</cp:revision>
  <dcterms:created xsi:type="dcterms:W3CDTF">2014-04-01T01:46:23Z</dcterms:created>
  <dcterms:modified xsi:type="dcterms:W3CDTF">2014-10-08T05:50:58Z</dcterms:modified>
</cp:coreProperties>
</file>