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58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>
        <p:scale>
          <a:sx n="73" d="100"/>
          <a:sy n="73" d="100"/>
        </p:scale>
        <p:origin x="1986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444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383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86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540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35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74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70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799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14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910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BCDDD-BD7A-48D6-8A6E-F19FA4282298}" type="datetimeFigureOut">
              <a:rPr lang="zh-CN" altLang="en-US" smtClean="0"/>
              <a:t>2014/12/31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A78A-39EC-405A-A353-8E54F107BB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64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5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124504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文案原则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核心价值最重要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1838266"/>
            <a:ext cx="6610874" cy="360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很多消费者的购买行为不是为了满足当下的需要，而是为了达到某个未来的目标。推广奢侈商品和服务的广告往往使用“手段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目标链”这一原则。该策略是为了说服潜在顾客，你的产品能为他提供额外的、间接地好处。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“买车仅仅是为了性能？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No!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作为一名房产经纪，你拥有了一辆凌志，别人会想，他一定卖房子卖得很好，要不怎么能开凌志呢？”记住那句名言，人们不是买种子，而是买草坪！客户要的不是钻头，而是墙上的洞！甚至不是洞，而是能够装上令他舒服的空调。还记得那个美容院老板娘吗？她可以告诉客户“新年就要到了，想不想成为舞会上最闪亮的女孩？来看看就一定有惊喜哦！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22483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64701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文案原则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循序渐进说服顾客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2360780"/>
            <a:ext cx="631148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客户对产品的认知通常分为五个阶段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空白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期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（不知道你的产品，或者没意识到需要它）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观望期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（知道了产品，考虑使用）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准备期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（需要进一步了解产品的好处）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行动期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（购买阶段）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维持期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（客户留恋你的产品）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循序渐进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的技巧是为了每次将客户向前推进一个阶段。有时候你的客户同时有这五个阶段的人士。在这时你需要识别，目前最需要争取的是哪部分人，针对他们给出相应的广告。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28978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320443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文案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给顾客打预防针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3" y="2034205"/>
            <a:ext cx="7278138" cy="3426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“我们的竞争对手会告诉你，修理挡泥板上的小凹痕需要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美元；只是因为挡风玻璃上有个小缺口，他们就会让你更换玻璃。他们不会告诉你们的是：我们这个行业有很多内部的秘密，只需花很少钱就能修好这些小毛病。例如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”这种手法就是给客户打预防针。</a:t>
            </a:r>
            <a:endParaRPr lang="en-US" altLang="zh-CN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“我们的竞争对手告诉你，他们用的是新鲜的白干酪，但他们没有告诉你的是，他们买的白干酪是预先打碎，装在塑料袋里的。在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披萨店，我们每天早上都手工粉碎白干酪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”这种广告会创造出更多的挑剔的消费者，他们会偏爱你的产品。</a:t>
            </a:r>
            <a:endParaRPr lang="en-US" altLang="zh-CN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这种手法的技巧是：你的攻击必须无力，否则会适得其反。预防针如果过量，就会要命。预防针的目的是激发对方反抗，从而选择你的产品。</a:t>
            </a:r>
            <a:endParaRPr lang="zh-CN" altLang="en-US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6085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51638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文案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一致性原则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2230150"/>
            <a:ext cx="7696149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你可以制作一个广告，在里面向你的潜在顾客提出四个问题，每个问题都合乎逻辑地引向下一个，直到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在你广告的结尾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的潜在客户承诺购买你的产品。一致性原则表明，如果你在一个问题上表明自己的立场，你就一定会始终如一地忠实于自己的表态。社区捐款都会先拿一张联名签字的请愿书让你签字，当你签完字之后，他们就要你捐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块钱。你为了保持之前的态度，你会愿意掏钱。因为如果不那么做，你就是太伪善了。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“你害怕独自走过街道吗？你难道不希望找到更轻松的方法保护自己？如果有一种安全、有效且轻松的方法让你按一下按钮就能阻止暴徒，岂不很好吗？这不是很棒吗？我们向你推荐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Tesla Sizzler……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45126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51638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文案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稀缺性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2230150"/>
            <a:ext cx="7696149" cy="1737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稀缺诱因最常见的表现是诸如一日促销、限量供应、售完为止或先到先得等原则的使用，它们让产品显得供不应求、因此激发消费者的兴趣。例如“史蒂夫终于能够挤出时间再接待三位客户了。不过要赶快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因为他的报名登记表一满，就要再等两年才能享受他的服务。”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小米手机用过这招，罗辑思维一直在用这招。这招用的最好的是爱马仕。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4413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320447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文案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实例优于数据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2034209"/>
            <a:ext cx="8349292" cy="311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实例的写法：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这辆车拥有宽阔如客厅的车厢，关上它那扇拱顶似的车门，准备享受少数特权者的驾驶体验。你周围都是华丽而芳香的皮革，产自国外的硬木和昂贵的威尔顿羊毛地毯，这辆车会显出你独特的生活方式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感觉到了吗？当高达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453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马力的强劲动力召唤你释放它们时，你的肾上腺素正飞快地流过静脉血管。</a:t>
            </a:r>
            <a:endParaRPr lang="en-US" altLang="zh-CN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数据的写法：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气缸容积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6749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毫升，排量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6.7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公升，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V12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前置发动机，缸径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92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毫米</a:t>
            </a:r>
            <a:r>
              <a:rPr lang="en-US" altLang="zh-CN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豪华木饰真皮车门，木质真皮方向盘。</a:t>
            </a:r>
            <a:endParaRPr lang="en-US" altLang="zh-CN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销售数据表明，实例比数据更具有说服力。因为情感是销售的钥匙。你可以根据产品的不同，使用不同比例的数据来辅助说明。基本原则是主动购买的产品多用实例，被动购买的产品可以适当用些数据。（比如打印机、人寿保险）</a:t>
            </a:r>
            <a:endParaRPr lang="zh-CN" altLang="en-US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803749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51638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文案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提供正反两方面信息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2230150"/>
            <a:ext cx="7696149" cy="2968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你可以在争锋相对的产品竞争中同时展示自己和竞争对手。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研究表明，两方面都包括在内的信息更有说服力。关键在于，你既要展示双方，又只拥护一方。跟竞争对手只谈论自己的片面广告相比，你这种兼顾正反两方面的信息会显得更深思熟虑也更自信。“唔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他们对另一家公司挺公平的，没有抨击对方，还在为对方说好话，他们不过是指出自己的产品更好而已。”让消费者感觉到你已经替他们做了研究，他们只需要购买就好了。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有时候没有竞争对手可以对比的时候，你可以选择以前的自己。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“在我们没有发现清洁因子之前，我们的洗衣粉也同样需要多洗几遍才能见效，就跟别人没什么区别。但是现在不同了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43667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51638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文案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重复，让客户记住你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2230150"/>
            <a:ext cx="7696149" cy="235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在你发了七次广告，人们才开始看它。”重复是在广告中传达观点的重要因素。每重复一次，你的广告都可能被那些以前没有注意到它的人看到。人们在看广告很多遍以后，就会在心里开始产生接受的感觉。随着这种接受感增强，一种密切的关系就会逐渐建立并发展起来。</a:t>
            </a:r>
            <a:endParaRPr lang="en-US" altLang="zh-CN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当然不是永远重复就是好的。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可以一直重复到销量开始出现停滞或者降低，否则这就是个有效的广告。你可以更换配图、更换代言人，但是风格和宗旨不要轻易更换。</a:t>
            </a:r>
            <a:endParaRPr lang="zh-CN" altLang="en-US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67256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51638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文案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使用疑问句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2230150"/>
            <a:ext cx="7696149" cy="2067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修辞性疑问句其实是一种伪装成问句的陈述句。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“还有谁想把衣服洗得更白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而且毫不费力？”“为了得到克朗代客雪糕，你愿意做什么？”“你还想让你的睫毛被粗重的假睫毛覆盖吗？”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使用疑问句有时能够改变人们的思维方式，修正其购买行为。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人们更重视问句的原因是来自于我们所受的社交训练。当有人问我们问题时，我们必须做出回答。而要给出正确的回应就要求我们理解这个问题。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05757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51638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文案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原则</a:t>
            </a: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长度意味着力量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2" y="2230150"/>
            <a:ext cx="7852904" cy="2067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时候你会觉得太长的文案有人看吗？但请注意，有时候“长”本身就意味着有效。因为人是懒惰的动物，爱迪生说“人一有机会就希望避开思考的苦差事。”长度意味着力量这一条原则建立在这样的思维基础上：如果广告够长，且包含大量可靠的事实和数字，那么它肯定是真的。所以很多公司会不遗余力地列举出一大堆客户的证言，一大堆获奖证书，一大堆使用场景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消费者</a:t>
            </a:r>
            <a:r>
              <a:rPr lang="zh-CN" altLang="en-US" b="1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真的未必都看完，但会觉得，不错，毕竟这么多人都喜欢它。</a:t>
            </a:r>
            <a:endParaRPr lang="zh-CN" altLang="en-US" b="1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3877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261" r="-1"/>
          <a:stretch/>
        </p:blipFill>
        <p:spPr>
          <a:xfrm>
            <a:off x="-48126" y="0"/>
            <a:ext cx="12272211" cy="692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8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15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 flipV="1">
            <a:off x="0" y="0"/>
            <a:ext cx="8365524" cy="3274541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41"/>
          <a:stretch/>
        </p:blipFill>
        <p:spPr>
          <a:xfrm>
            <a:off x="49428" y="0"/>
            <a:ext cx="5115697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733525" y="2055556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文字的能力将变得越来越重要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733525" y="2772684"/>
            <a:ext cx="5309936" cy="2532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随着现在微信的普及，越来越多的生意是在网上完成的。于是通过文字来吸引人、说服人的能力也就变得越来越重要。我们在看别人的广告时常常会非常准确地评价“动心”或者“没劲”，但当我们自己动手写广告的时候，就很容易落入平铺直叙的俗套。不用去分析这是为什么，你唯一需要做的是找到好文案的套路，然后认真模仿就够了。这本书就是解决这个问题的。</a:t>
            </a:r>
          </a:p>
        </p:txBody>
      </p:sp>
      <p:cxnSp>
        <p:nvCxnSpPr>
          <p:cNvPr id="19" name="直接连接符 18"/>
          <p:cNvCxnSpPr/>
          <p:nvPr/>
        </p:nvCxnSpPr>
        <p:spPr>
          <a:xfrm flipV="1">
            <a:off x="0" y="0"/>
            <a:ext cx="3237470" cy="432486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0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993026" y="3807614"/>
            <a:ext cx="6198974" cy="3429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3233678" y="2658385"/>
            <a:ext cx="5724644" cy="1516890"/>
            <a:chOff x="3101536" y="2473030"/>
            <a:chExt cx="5724644" cy="1516890"/>
          </a:xfrm>
        </p:grpSpPr>
        <p:sp>
          <p:nvSpPr>
            <p:cNvPr id="2" name="文本框 1"/>
            <p:cNvSpPr txBox="1"/>
            <p:nvPr/>
          </p:nvSpPr>
          <p:spPr>
            <a:xfrm>
              <a:off x="3101536" y="2473030"/>
              <a:ext cx="57246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人们到底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想要</a:t>
              </a:r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什么？</a:t>
              </a:r>
              <a:endPara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101536" y="3304027"/>
              <a:ext cx="5309936" cy="685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很多广告的失败在于一厢情愿地自我表白，但要知道消费者从来都不关心你，他们只关心自己。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0" y="2754337"/>
            <a:ext cx="3233678" cy="61906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1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49428" y="261069"/>
            <a:ext cx="1219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0" kern="6000" spc="120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CASHVERTISIN</a:t>
            </a:r>
            <a:r>
              <a:rPr lang="en-US" altLang="zh-CN" sz="10000" kern="6000" spc="12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endParaRPr lang="zh-CN" altLang="en-US" sz="10000" kern="6000" spc="12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1462" y="2308424"/>
            <a:ext cx="5309936" cy="299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而人类的需求可以被总结为以下八大生命原动力：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、生存、享受生活、延长寿命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、享受食物和饮料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、免于恐惧、痛苦和危险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、寻求性伴侣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、追求舒适的生活条件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、与人攀比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、照顾和保护自己所爱的人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、获得社会认同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86732" y="2308424"/>
            <a:ext cx="4113076" cy="373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有人说，我需要的不止这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样东西！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没错，还有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种后天习得的次要需求：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、获取信息的需求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、满足好奇心的需求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、保持身体和周围环境清洁的需求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、追求效率的需求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、对便捷的需求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、对可靠性（质量）的需求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、表达美与风格的需求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、追求利润的需求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、对物美价廉商品的需求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1462" y="1413968"/>
            <a:ext cx="8959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最具吸引力的广告几乎都是针对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大原动力的，如果实在不行，也要针对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种次要需求。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5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96774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文案原则</a:t>
            </a: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利用恐惧心理赚钱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1" y="1681510"/>
            <a:ext cx="8822733" cy="404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例如：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的小狗有可能成为可怕的动物美容套索的下一个受害者！这种装置原本是给那些毛茸茸的小家伙剪毛时用来固定到桌子上的，但有时它会像刽子手一样害死小狗。如果小狗踏错一步，就会扭断自己的脖子！解决办法？请致电</a:t>
            </a: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动物美容院，美容师会满怀爱心给你的小狗梳妆打扮，绝不使用危险的机械装置</a:t>
            </a: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比如动物美容套索。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b="1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要点：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们的恐惧心理可以让你赚钱，它可以鼓励人们采取行动，促使他们花钱。想想看，你的产品能够借助人们对于什么事物的恐惧？怕吃到不安全的食物？怕被宰？怕空气污染？怕孩子成绩差？但仅仅造成恐惧是不行的，必须满足下面四个条件，人们才会行动：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、把人吓得失魂落魄；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、能为战胜那种威胁提供具体建议；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、对方认为推荐的行为能够有效降低威胁；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、信息接受者相信自己能够实施广告推荐的行为。</a:t>
            </a:r>
          </a:p>
        </p:txBody>
      </p:sp>
    </p:spTree>
    <p:extLst>
      <p:ext uri="{BB962C8B-B14F-4D97-AF65-F5344CB8AC3E}">
        <p14:creationId xmlns:p14="http://schemas.microsoft.com/office/powerpoint/2010/main" val="414029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915496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文案原则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激发自我意识认同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1" y="1629258"/>
            <a:ext cx="882273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使你换掉香烟品牌的不是对吸烟的渴望，而是那个牛仔激发了你的自我意识认同。维多利亚的秘密不会去解剖一件内衣，而是让那些长发飘飘的美女激发了你的自我意识认同。简单点讲，就是你也想成为那样的人。这一切意味着，致力于向潜在顾客展示他们想看的形象，无需劝说性的观点和证据，你就能投合他们的虚荣心和自我意识。你是个高端美容院老板娘吗？那就展示光顾过你店里的名人富婆的照片，她们走出豪华轿车时傲娇的样子，然后写“哦，是的，城里还有很多其他的美容师，但是！我只把我的睫毛托付给蕾蒂亚！”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想象一个杂志整版广告，曼哈顿的十字路口，一个司机耐心的等待红绿灯，欢庆女神的标志在车头挺立。司机穿着高档职业装，一副“世界多么美好”的表情。而他旁边有个和他年龄相仿的司机，整个头都搭在胳膊上，看着劳斯莱斯的司机。比赛结束，这就是成功的人生！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类似的还有：“为什么城里大多数银行董事长都选择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安保公司？”“知道周杰伦婚礼订哪家的蛋糕吗？当然是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cakeboss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！”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55532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594767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文案原则</a:t>
            </a:r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信用转移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1" y="2308529"/>
            <a:ext cx="7957408" cy="2682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的广告可以很漂亮，但是没人行动。那是因为没有人信任你。信用转移策略是使用一些和通常权威可敬的人、组织、机构相联系的标志、形象和观念来为自己背书。因为人类的惰性让你为自己不用亲自深入研究而寻找合理的借口。</a:t>
            </a:r>
            <a:endParaRPr lang="en-US" altLang="zh-CN" dirty="0" smtClean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在知道为什么有的企业会搞出一个“全国牙防组”或者“中老年健康协会”之类的组织了吧？明星代言所使用的也是这个策略。如果你请不起明星，可以试着和一些大机构和高端协会建立联系。比如“老教授联谊会”“律师协会”“工程师之家”“医师互助联盟”等等。“人民大会堂</a:t>
            </a:r>
            <a:r>
              <a:rPr lang="en-US" altLang="zh-CN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 smtClean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专用也曾经是一个不错的选择，后来被叫停了。</a:t>
            </a:r>
            <a:endParaRPr lang="zh-CN" altLang="en-US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57046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461" y="1607828"/>
            <a:ext cx="5177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文案原则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从众效应</a:t>
            </a:r>
            <a:endParaRPr lang="en-US" altLang="zh-CN" sz="24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37"/>
          <a:stretch/>
        </p:blipFill>
        <p:spPr>
          <a:xfrm>
            <a:off x="0" y="0"/>
            <a:ext cx="12192000" cy="2100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51461" y="2321590"/>
            <a:ext cx="8822733" cy="235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类是社会性动物，有寻求归属感的强烈需求。这种策略要求你将自己的产品与某个社会群体联系起来，同时往往又要疏远其他群体。比如就年轻受众而言，你需要让它显得更酷。按年龄、阶级、性别、地区、政治和教育等多种因素可以分成不同的群体。“沃尔格林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美国人信任的药店。”“吉夫花生酱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挑剔妈妈选择吉夫。”“每卖掉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罐凉茶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人们需要知道他的选择是大多数的选择，或者至少是一部分明智的人的选择。“资产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万以上家庭标准配置”怎么样？有没有兴趣看看是什么呢？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4732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2683</Words>
  <Application>Microsoft Office PowerPoint</Application>
  <PresentationFormat>宽屏</PresentationFormat>
  <Paragraphs>76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Quyan</dc:creator>
  <cp:lastModifiedBy>Quyan</cp:lastModifiedBy>
  <cp:revision>37</cp:revision>
  <dcterms:created xsi:type="dcterms:W3CDTF">2014-12-30T02:35:39Z</dcterms:created>
  <dcterms:modified xsi:type="dcterms:W3CDTF">2014-12-31T06:12:06Z</dcterms:modified>
</cp:coreProperties>
</file>