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336" r:id="rId2"/>
    <p:sldId id="257" r:id="rId3"/>
    <p:sldId id="259" r:id="rId4"/>
    <p:sldId id="335" r:id="rId5"/>
    <p:sldId id="275" r:id="rId6"/>
    <p:sldId id="314" r:id="rId7"/>
    <p:sldId id="339" r:id="rId8"/>
    <p:sldId id="316" r:id="rId9"/>
    <p:sldId id="315" r:id="rId10"/>
    <p:sldId id="313" r:id="rId11"/>
    <p:sldId id="294" r:id="rId12"/>
    <p:sldId id="263" r:id="rId13"/>
    <p:sldId id="340" r:id="rId14"/>
    <p:sldId id="318" r:id="rId15"/>
    <p:sldId id="319" r:id="rId16"/>
    <p:sldId id="320" r:id="rId17"/>
    <p:sldId id="321" r:id="rId18"/>
    <p:sldId id="322" r:id="rId19"/>
    <p:sldId id="324" r:id="rId20"/>
    <p:sldId id="325" r:id="rId21"/>
    <p:sldId id="328" r:id="rId22"/>
    <p:sldId id="327" r:id="rId23"/>
    <p:sldId id="329" r:id="rId24"/>
    <p:sldId id="332" r:id="rId25"/>
    <p:sldId id="334" r:id="rId26"/>
    <p:sldId id="331" r:id="rId27"/>
    <p:sldId id="273" r:id="rId28"/>
    <p:sldId id="297" r:id="rId29"/>
    <p:sldId id="337" r:id="rId30"/>
    <p:sldId id="338" r:id="rId31"/>
  </p:sldIdLst>
  <p:sldSz cx="9144000" cy="6858000" type="screen4x3"/>
  <p:notesSz cx="6858000" cy="9144000"/>
  <p:defaultTex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8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B6649"/>
    <a:srgbClr val="D68936"/>
    <a:srgbClr val="D0893C"/>
    <a:srgbClr val="C6784E"/>
    <a:srgbClr val="C48750"/>
    <a:srgbClr val="CD743F"/>
    <a:srgbClr val="D57637"/>
    <a:srgbClr val="D66F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108"/>
      </p:cViewPr>
      <p:guideLst>
        <p:guide orient="horz" pos="218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smtClean="0"/>
            </a:lvl1pPr>
          </a:lstStyle>
          <a:p>
            <a:pPr>
              <a:defRPr/>
            </a:pPr>
            <a:fld id="{B979CE3D-C51B-45FA-9DC7-6B489940EEFD}" type="datetime1">
              <a:rPr lang="zh-CN" altLang="en-US"/>
              <a:pPr>
                <a:defRPr/>
              </a:pPr>
              <a:t>2014/10/8</a:t>
            </a:fld>
            <a:endParaRPr lang="en-US" sz="1800">
              <a:solidFill>
                <a:schemeClr val="tx1"/>
              </a:solidFill>
            </a:endParaRPr>
          </a:p>
        </p:txBody>
      </p:sp>
      <p:sp>
        <p:nvSpPr>
          <p:cNvPr id="5" name="页脚占位符 4"/>
          <p:cNvSpPr>
            <a:spLocks noGrp="1"/>
          </p:cNvSpPr>
          <p:nvPr>
            <p:ph type="ftr" sz="quarter" idx="11"/>
          </p:nvPr>
        </p:nvSpPr>
        <p:spPr/>
        <p:txBody>
          <a:bodyPr/>
          <a:lstStyle>
            <a:lvl1pPr>
              <a:defRPr smtClean="0"/>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fld id="{768C19F4-C660-4FA1-9DC2-E75D1CE30AD4}"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9507224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smtClean="0"/>
            </a:lvl1pPr>
          </a:lstStyle>
          <a:p>
            <a:pPr>
              <a:defRPr/>
            </a:pPr>
            <a:fld id="{CD2470C3-7B89-4622-A866-EF47AC53806D}" type="datetime1">
              <a:rPr lang="zh-CN" altLang="en-US"/>
              <a:pPr>
                <a:defRPr/>
              </a:pPr>
              <a:t>2014/10/8</a:t>
            </a:fld>
            <a:endParaRPr lang="en-US" sz="1800">
              <a:solidFill>
                <a:schemeClr val="tx1"/>
              </a:solidFill>
            </a:endParaRPr>
          </a:p>
        </p:txBody>
      </p:sp>
      <p:sp>
        <p:nvSpPr>
          <p:cNvPr id="5" name="页脚占位符 4"/>
          <p:cNvSpPr>
            <a:spLocks noGrp="1"/>
          </p:cNvSpPr>
          <p:nvPr>
            <p:ph type="ftr" sz="quarter" idx="11"/>
          </p:nvPr>
        </p:nvSpPr>
        <p:spPr/>
        <p:txBody>
          <a:bodyPr/>
          <a:lstStyle>
            <a:lvl1pPr>
              <a:defRPr smtClean="0"/>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fld id="{5808A1D1-3FA6-4044-AADA-90B21DBC5D29}"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2731863044"/>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smtClean="0"/>
            </a:lvl1pPr>
          </a:lstStyle>
          <a:p>
            <a:pPr>
              <a:defRPr/>
            </a:pPr>
            <a:fld id="{A4AFD30F-B51D-4FBA-A063-4E462387B4DD}" type="datetime1">
              <a:rPr lang="zh-CN" altLang="en-US"/>
              <a:pPr>
                <a:defRPr/>
              </a:pPr>
              <a:t>2014/10/8</a:t>
            </a:fld>
            <a:endParaRPr lang="en-US" sz="1800">
              <a:solidFill>
                <a:schemeClr val="tx1"/>
              </a:solidFill>
            </a:endParaRPr>
          </a:p>
        </p:txBody>
      </p:sp>
      <p:sp>
        <p:nvSpPr>
          <p:cNvPr id="5" name="页脚占位符 4"/>
          <p:cNvSpPr>
            <a:spLocks noGrp="1"/>
          </p:cNvSpPr>
          <p:nvPr>
            <p:ph type="ftr" sz="quarter" idx="11"/>
          </p:nvPr>
        </p:nvSpPr>
        <p:spPr/>
        <p:txBody>
          <a:bodyPr/>
          <a:lstStyle>
            <a:lvl1pPr>
              <a:defRPr smtClean="0"/>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fld id="{FA17013E-82C5-48DD-AD58-8EB025B0A044}"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3286429048"/>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smtClean="0"/>
            </a:lvl1pPr>
          </a:lstStyle>
          <a:p>
            <a:pPr>
              <a:defRPr/>
            </a:pPr>
            <a:fld id="{F09080C9-0E11-44D0-B6AE-3B1B3C177772}" type="datetime1">
              <a:rPr lang="zh-CN" altLang="en-US"/>
              <a:pPr>
                <a:defRPr/>
              </a:pPr>
              <a:t>2014/10/8</a:t>
            </a:fld>
            <a:endParaRPr lang="en-US" sz="1800">
              <a:solidFill>
                <a:schemeClr val="tx1"/>
              </a:solidFill>
            </a:endParaRPr>
          </a:p>
        </p:txBody>
      </p:sp>
      <p:sp>
        <p:nvSpPr>
          <p:cNvPr id="5" name="页脚占位符 4"/>
          <p:cNvSpPr>
            <a:spLocks noGrp="1"/>
          </p:cNvSpPr>
          <p:nvPr>
            <p:ph type="ftr" sz="quarter" idx="11"/>
          </p:nvPr>
        </p:nvSpPr>
        <p:spPr/>
        <p:txBody>
          <a:bodyPr/>
          <a:lstStyle>
            <a:lvl1pPr>
              <a:defRPr smtClean="0"/>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fld id="{5F2DB8ED-0F31-4774-B67F-B9597BA173CD}"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519557741"/>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smtClean="0"/>
            </a:lvl1pPr>
          </a:lstStyle>
          <a:p>
            <a:pPr>
              <a:defRPr/>
            </a:pPr>
            <a:fld id="{97A04329-99D7-4DB5-A7F6-64C087BBB742}" type="datetime1">
              <a:rPr lang="zh-CN" altLang="en-US"/>
              <a:pPr>
                <a:defRPr/>
              </a:pPr>
              <a:t>2014/10/8</a:t>
            </a:fld>
            <a:endParaRPr lang="en-US" sz="1800">
              <a:solidFill>
                <a:schemeClr val="tx1"/>
              </a:solidFill>
            </a:endParaRPr>
          </a:p>
        </p:txBody>
      </p:sp>
      <p:sp>
        <p:nvSpPr>
          <p:cNvPr id="5" name="页脚占位符 4"/>
          <p:cNvSpPr>
            <a:spLocks noGrp="1"/>
          </p:cNvSpPr>
          <p:nvPr>
            <p:ph type="ftr" sz="quarter" idx="11"/>
          </p:nvPr>
        </p:nvSpPr>
        <p:spPr/>
        <p:txBody>
          <a:bodyPr/>
          <a:lstStyle>
            <a:lvl1pPr>
              <a:defRPr smtClean="0"/>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fld id="{C64B4135-EDFB-43B2-AD24-3F1C5DB666D3}"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21184415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smtClean="0"/>
            </a:lvl1pPr>
          </a:lstStyle>
          <a:p>
            <a:pPr>
              <a:defRPr/>
            </a:pPr>
            <a:fld id="{DD1DBA4B-6663-4EAB-8462-778673E2FAD7}" type="datetime1">
              <a:rPr lang="zh-CN" altLang="en-US"/>
              <a:pPr>
                <a:defRPr/>
              </a:pPr>
              <a:t>2014/10/8</a:t>
            </a:fld>
            <a:endParaRPr lang="en-US" sz="1800">
              <a:solidFill>
                <a:schemeClr val="tx1"/>
              </a:solidFill>
            </a:endParaRPr>
          </a:p>
        </p:txBody>
      </p:sp>
      <p:sp>
        <p:nvSpPr>
          <p:cNvPr id="6" name="页脚占位符 5"/>
          <p:cNvSpPr>
            <a:spLocks noGrp="1"/>
          </p:cNvSpPr>
          <p:nvPr>
            <p:ph type="ftr" sz="quarter" idx="11"/>
          </p:nvPr>
        </p:nvSpPr>
        <p:spPr/>
        <p:txBody>
          <a:bodyPr/>
          <a:lstStyle>
            <a:lvl1pPr>
              <a:defRPr smtClean="0"/>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fld id="{47ADF766-5375-4DA0-A1C8-EB953410AACC}"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2087828173"/>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smtClean="0"/>
            </a:lvl1pPr>
          </a:lstStyle>
          <a:p>
            <a:pPr>
              <a:defRPr/>
            </a:pPr>
            <a:fld id="{27D26D19-F303-4648-AC7A-101B666FEA77}" type="datetime1">
              <a:rPr lang="zh-CN" altLang="en-US"/>
              <a:pPr>
                <a:defRPr/>
              </a:pPr>
              <a:t>2014/10/8</a:t>
            </a:fld>
            <a:endParaRPr lang="en-US" sz="1800">
              <a:solidFill>
                <a:schemeClr val="tx1"/>
              </a:solidFill>
            </a:endParaRPr>
          </a:p>
        </p:txBody>
      </p:sp>
      <p:sp>
        <p:nvSpPr>
          <p:cNvPr id="8" name="页脚占位符 7"/>
          <p:cNvSpPr>
            <a:spLocks noGrp="1"/>
          </p:cNvSpPr>
          <p:nvPr>
            <p:ph type="ftr" sz="quarter" idx="11"/>
          </p:nvPr>
        </p:nvSpPr>
        <p:spPr/>
        <p:txBody>
          <a:bodyPr/>
          <a:lstStyle>
            <a:lvl1pPr>
              <a:defRPr smtClean="0"/>
            </a:lvl1pPr>
          </a:lstStyle>
          <a:p>
            <a:pPr>
              <a:defRPr/>
            </a:pPr>
            <a:endParaRPr lang="zh-CN" altLang="zh-CN"/>
          </a:p>
        </p:txBody>
      </p:sp>
      <p:sp>
        <p:nvSpPr>
          <p:cNvPr id="9" name="灯片编号占位符 8"/>
          <p:cNvSpPr>
            <a:spLocks noGrp="1"/>
          </p:cNvSpPr>
          <p:nvPr>
            <p:ph type="sldNum" sz="quarter" idx="12"/>
          </p:nvPr>
        </p:nvSpPr>
        <p:spPr/>
        <p:txBody>
          <a:bodyPr/>
          <a:lstStyle>
            <a:lvl1pPr>
              <a:defRPr/>
            </a:lvl1pPr>
          </a:lstStyle>
          <a:p>
            <a:fld id="{127A1048-4109-4454-B7BE-E6DEE57BD2B9}"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3199452363"/>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smtClean="0"/>
            </a:lvl1pPr>
          </a:lstStyle>
          <a:p>
            <a:pPr>
              <a:defRPr/>
            </a:pPr>
            <a:fld id="{DF93CB57-8CFD-4F9D-8C2E-344963B8305F}" type="datetime1">
              <a:rPr lang="zh-CN" altLang="en-US"/>
              <a:pPr>
                <a:defRPr/>
              </a:pPr>
              <a:t>2014/10/8</a:t>
            </a:fld>
            <a:endParaRPr lang="en-US" sz="1800">
              <a:solidFill>
                <a:schemeClr val="tx1"/>
              </a:solidFill>
            </a:endParaRPr>
          </a:p>
        </p:txBody>
      </p:sp>
      <p:sp>
        <p:nvSpPr>
          <p:cNvPr id="4" name="页脚占位符 3"/>
          <p:cNvSpPr>
            <a:spLocks noGrp="1"/>
          </p:cNvSpPr>
          <p:nvPr>
            <p:ph type="ftr" sz="quarter" idx="11"/>
          </p:nvPr>
        </p:nvSpPr>
        <p:spPr/>
        <p:txBody>
          <a:bodyPr/>
          <a:lstStyle>
            <a:lvl1pPr>
              <a:defRPr smtClean="0"/>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fld id="{8AE09336-3B91-4D08-9C3C-A4DB4C0A7B58}"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1211587429"/>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smtClean="0"/>
            </a:lvl1pPr>
          </a:lstStyle>
          <a:p>
            <a:pPr>
              <a:defRPr/>
            </a:pPr>
            <a:fld id="{F811CE4A-8D5A-499C-A841-A6AF218215C0}" type="datetime1">
              <a:rPr lang="zh-CN" altLang="en-US"/>
              <a:pPr>
                <a:defRPr/>
              </a:pPr>
              <a:t>2014/10/8</a:t>
            </a:fld>
            <a:endParaRPr lang="en-US" sz="1800">
              <a:solidFill>
                <a:schemeClr val="tx1"/>
              </a:solidFill>
            </a:endParaRPr>
          </a:p>
        </p:txBody>
      </p:sp>
      <p:sp>
        <p:nvSpPr>
          <p:cNvPr id="3" name="页脚占位符 2"/>
          <p:cNvSpPr>
            <a:spLocks noGrp="1"/>
          </p:cNvSpPr>
          <p:nvPr>
            <p:ph type="ftr" sz="quarter" idx="11"/>
          </p:nvPr>
        </p:nvSpPr>
        <p:spPr/>
        <p:txBody>
          <a:bodyPr/>
          <a:lstStyle>
            <a:lvl1pPr>
              <a:defRPr smtClean="0"/>
            </a:lvl1pPr>
          </a:lstStyle>
          <a:p>
            <a:pPr>
              <a:defRPr/>
            </a:pPr>
            <a:endParaRPr lang="zh-CN" altLang="zh-CN"/>
          </a:p>
        </p:txBody>
      </p:sp>
      <p:sp>
        <p:nvSpPr>
          <p:cNvPr id="4" name="灯片编号占位符 3"/>
          <p:cNvSpPr>
            <a:spLocks noGrp="1"/>
          </p:cNvSpPr>
          <p:nvPr>
            <p:ph type="sldNum" sz="quarter" idx="12"/>
          </p:nvPr>
        </p:nvSpPr>
        <p:spPr/>
        <p:txBody>
          <a:bodyPr/>
          <a:lstStyle>
            <a:lvl1pPr>
              <a:defRPr/>
            </a:lvl1pPr>
          </a:lstStyle>
          <a:p>
            <a:fld id="{2F15A9B2-B80B-4DDB-B806-9DF8F720A45C}"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2633570565"/>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smtClean="0"/>
            </a:lvl1pPr>
          </a:lstStyle>
          <a:p>
            <a:pPr>
              <a:defRPr/>
            </a:pPr>
            <a:fld id="{5EE47516-DBD9-49A8-9DF2-69845D0C5823}" type="datetime1">
              <a:rPr lang="zh-CN" altLang="en-US"/>
              <a:pPr>
                <a:defRPr/>
              </a:pPr>
              <a:t>2014/10/8</a:t>
            </a:fld>
            <a:endParaRPr lang="en-US" sz="1800">
              <a:solidFill>
                <a:schemeClr val="tx1"/>
              </a:solidFill>
            </a:endParaRPr>
          </a:p>
        </p:txBody>
      </p:sp>
      <p:sp>
        <p:nvSpPr>
          <p:cNvPr id="6" name="页脚占位符 5"/>
          <p:cNvSpPr>
            <a:spLocks noGrp="1"/>
          </p:cNvSpPr>
          <p:nvPr>
            <p:ph type="ftr" sz="quarter" idx="11"/>
          </p:nvPr>
        </p:nvSpPr>
        <p:spPr/>
        <p:txBody>
          <a:bodyPr/>
          <a:lstStyle>
            <a:lvl1pPr>
              <a:defRPr smtClean="0"/>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fld id="{AF77E45E-57F4-4EA5-8ED5-C5F94CD1F6CA}"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289060610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Sansation" charset="0"/>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smtClean="0"/>
            </a:lvl1pPr>
          </a:lstStyle>
          <a:p>
            <a:pPr>
              <a:defRPr/>
            </a:pPr>
            <a:fld id="{077FBFB6-F1E7-47C9-965D-3324BCB2571C}" type="datetime1">
              <a:rPr lang="zh-CN" altLang="en-US"/>
              <a:pPr>
                <a:defRPr/>
              </a:pPr>
              <a:t>2014/10/8</a:t>
            </a:fld>
            <a:endParaRPr lang="en-US" sz="1800">
              <a:solidFill>
                <a:schemeClr val="tx1"/>
              </a:solidFill>
            </a:endParaRPr>
          </a:p>
        </p:txBody>
      </p:sp>
      <p:sp>
        <p:nvSpPr>
          <p:cNvPr id="6" name="页脚占位符 5"/>
          <p:cNvSpPr>
            <a:spLocks noGrp="1"/>
          </p:cNvSpPr>
          <p:nvPr>
            <p:ph type="ftr" sz="quarter" idx="11"/>
          </p:nvPr>
        </p:nvSpPr>
        <p:spPr/>
        <p:txBody>
          <a:bodyPr/>
          <a:lstStyle>
            <a:lvl1pPr>
              <a:defRPr smtClean="0"/>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fld id="{4C7BE278-AB58-47C8-82F8-8EAED5181C93}" type="slidenum">
              <a:rPr lang="zh-CN" altLang="en-US"/>
              <a:pPr/>
              <a:t>‹#›</a:t>
            </a:fld>
            <a:endParaRPr lang="en-US" altLang="zh-CN" sz="1800">
              <a:solidFill>
                <a:schemeClr val="tx1"/>
              </a:solidFill>
            </a:endParaRPr>
          </a:p>
        </p:txBody>
      </p:sp>
    </p:spTree>
    <p:extLst>
      <p:ext uri="{BB962C8B-B14F-4D97-AF65-F5344CB8AC3E}">
        <p14:creationId xmlns:p14="http://schemas.microsoft.com/office/powerpoint/2010/main" val="2512462577"/>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sym typeface="Molot" charset="0"/>
              </a:rPr>
              <a:t>Click to edit Master title style</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sym typeface="Sansation" charset="0"/>
              </a:rPr>
              <a:t>Click to edit Master text styles</a:t>
            </a:r>
          </a:p>
          <a:p>
            <a:pPr lvl="1"/>
            <a:r>
              <a:rPr lang="zh-CN" altLang="zh-CN" smtClean="0">
                <a:sym typeface="Sansation" charset="0"/>
              </a:rPr>
              <a:t>Second level</a:t>
            </a:r>
          </a:p>
          <a:p>
            <a:pPr lvl="2"/>
            <a:r>
              <a:rPr lang="zh-CN" altLang="zh-CN" smtClean="0">
                <a:sym typeface="Sansation" charset="0"/>
              </a:rPr>
              <a:t>Third level</a:t>
            </a:r>
          </a:p>
          <a:p>
            <a:pPr lvl="3"/>
            <a:r>
              <a:rPr lang="zh-CN" altLang="zh-CN" smtClean="0">
                <a:sym typeface="Sansation" charset="0"/>
              </a:rPr>
              <a:t>Fourth level</a:t>
            </a:r>
          </a:p>
          <a:p>
            <a:pPr lvl="4"/>
            <a:r>
              <a:rPr lang="zh-CN" altLang="zh-CN" smtClean="0">
                <a:sym typeface="Sansation" charset="0"/>
              </a:rPr>
              <a:t>Fifth level</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6A60C0E7-AC8B-4B5E-93A5-3DC14A766382}" type="datetime1">
              <a:rPr lang="zh-CN" altLang="en-US"/>
              <a:pPr>
                <a:defRPr/>
              </a:pPr>
              <a:t>2014/10/8</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smtClean="0">
                <a:solidFill>
                  <a:srgbClr val="898989"/>
                </a:solidFill>
              </a:defRPr>
            </a:lvl1pPr>
          </a:lstStyle>
          <a:p>
            <a:pPr>
              <a:defRPr/>
            </a:pPr>
            <a:endParaRPr lang="zh-CN" altLang="zh-CN"/>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ransition spd="slow"/>
  <p:hf sldNum="0" hdr="0" ftr="0"/>
  <p:txStyles>
    <p:titleStyle>
      <a:lvl1pPr marL="914400" indent="-914400" algn="ctr" defTabSz="0" rtl="0" eaLnBrk="0" fontAlgn="base" hangingPunct="0">
        <a:spcBef>
          <a:spcPct val="0"/>
        </a:spcBef>
        <a:spcAft>
          <a:spcPct val="0"/>
        </a:spcAft>
        <a:defRPr sz="4400">
          <a:solidFill>
            <a:schemeClr val="tx1"/>
          </a:solidFill>
          <a:latin typeface="+mj-lt"/>
          <a:ea typeface="+mj-ea"/>
          <a:cs typeface="+mj-cs"/>
          <a:sym typeface="Molot" charset="0"/>
        </a:defRPr>
      </a:lvl1pPr>
      <a:lvl2pPr marL="914400" indent="-914400" algn="ctr" defTabSz="0" rtl="0" eaLnBrk="0" fontAlgn="base" hangingPunct="0">
        <a:spcBef>
          <a:spcPct val="0"/>
        </a:spcBef>
        <a:spcAft>
          <a:spcPct val="0"/>
        </a:spcAft>
        <a:defRPr sz="4400">
          <a:solidFill>
            <a:schemeClr val="tx1"/>
          </a:solidFill>
          <a:latin typeface="Molot" charset="0"/>
          <a:ea typeface="Molot" charset="0"/>
          <a:cs typeface="Molot" charset="0"/>
          <a:sym typeface="Molot" charset="0"/>
        </a:defRPr>
      </a:lvl2pPr>
      <a:lvl3pPr marL="914400" indent="-914400" algn="ctr" defTabSz="0" rtl="0" eaLnBrk="0" fontAlgn="base" hangingPunct="0">
        <a:spcBef>
          <a:spcPct val="0"/>
        </a:spcBef>
        <a:spcAft>
          <a:spcPct val="0"/>
        </a:spcAft>
        <a:defRPr sz="4400">
          <a:solidFill>
            <a:schemeClr val="tx1"/>
          </a:solidFill>
          <a:latin typeface="Molot" charset="0"/>
          <a:ea typeface="Molot" charset="0"/>
          <a:cs typeface="Molot" charset="0"/>
          <a:sym typeface="Molot" charset="0"/>
        </a:defRPr>
      </a:lvl3pPr>
      <a:lvl4pPr marL="914400" indent="-914400" algn="ctr" defTabSz="0" rtl="0" eaLnBrk="0" fontAlgn="base" hangingPunct="0">
        <a:spcBef>
          <a:spcPct val="0"/>
        </a:spcBef>
        <a:spcAft>
          <a:spcPct val="0"/>
        </a:spcAft>
        <a:defRPr sz="4400">
          <a:solidFill>
            <a:schemeClr val="tx1"/>
          </a:solidFill>
          <a:latin typeface="Molot" charset="0"/>
          <a:ea typeface="Molot" charset="0"/>
          <a:cs typeface="Molot" charset="0"/>
          <a:sym typeface="Molot" charset="0"/>
        </a:defRPr>
      </a:lvl4pPr>
      <a:lvl5pPr marL="914400" indent="-914400" algn="ctr" defTabSz="0" rtl="0" eaLnBrk="0" fontAlgn="base" hangingPunct="0">
        <a:spcBef>
          <a:spcPct val="0"/>
        </a:spcBef>
        <a:spcAft>
          <a:spcPct val="0"/>
        </a:spcAft>
        <a:defRPr sz="4400">
          <a:solidFill>
            <a:schemeClr val="tx1"/>
          </a:solidFill>
          <a:latin typeface="Molot" charset="0"/>
          <a:ea typeface="Molot" charset="0"/>
          <a:cs typeface="Molot" charset="0"/>
          <a:sym typeface="Molot" charset="0"/>
        </a:defRPr>
      </a:lvl5pPr>
      <a:lvl6pPr marL="1371600" indent="-914400" algn="ctr" defTabSz="0" rtl="0" fontAlgn="base">
        <a:spcBef>
          <a:spcPct val="0"/>
        </a:spcBef>
        <a:spcAft>
          <a:spcPct val="0"/>
        </a:spcAft>
        <a:defRPr sz="4400">
          <a:solidFill>
            <a:schemeClr val="tx1"/>
          </a:solidFill>
          <a:latin typeface="Molot" charset="0"/>
          <a:ea typeface="Molot" charset="0"/>
          <a:cs typeface="Molot" charset="0"/>
          <a:sym typeface="Molot" charset="0"/>
        </a:defRPr>
      </a:lvl6pPr>
      <a:lvl7pPr marL="1828800" indent="-914400" algn="ctr" defTabSz="0" rtl="0" fontAlgn="base">
        <a:spcBef>
          <a:spcPct val="0"/>
        </a:spcBef>
        <a:spcAft>
          <a:spcPct val="0"/>
        </a:spcAft>
        <a:defRPr sz="4400">
          <a:solidFill>
            <a:schemeClr val="tx1"/>
          </a:solidFill>
          <a:latin typeface="Molot" charset="0"/>
          <a:ea typeface="Molot" charset="0"/>
          <a:cs typeface="Molot" charset="0"/>
          <a:sym typeface="Molot" charset="0"/>
        </a:defRPr>
      </a:lvl7pPr>
      <a:lvl8pPr marL="2286000" indent="-914400" algn="ctr" defTabSz="0" rtl="0" fontAlgn="base">
        <a:spcBef>
          <a:spcPct val="0"/>
        </a:spcBef>
        <a:spcAft>
          <a:spcPct val="0"/>
        </a:spcAft>
        <a:defRPr sz="4400">
          <a:solidFill>
            <a:schemeClr val="tx1"/>
          </a:solidFill>
          <a:latin typeface="Molot" charset="0"/>
          <a:ea typeface="Molot" charset="0"/>
          <a:cs typeface="Molot" charset="0"/>
          <a:sym typeface="Molot" charset="0"/>
        </a:defRPr>
      </a:lvl8pPr>
      <a:lvl9pPr marL="2743200" indent="-914400" algn="ctr" defTabSz="0" rtl="0" fontAlgn="base">
        <a:spcBef>
          <a:spcPct val="0"/>
        </a:spcBef>
        <a:spcAft>
          <a:spcPct val="0"/>
        </a:spcAft>
        <a:defRPr sz="4400">
          <a:solidFill>
            <a:schemeClr val="tx1"/>
          </a:solidFill>
          <a:latin typeface="Molot" charset="0"/>
          <a:ea typeface="Molot" charset="0"/>
          <a:cs typeface="Molot" charset="0"/>
          <a:sym typeface="Molot" charset="0"/>
        </a:defRPr>
      </a:lvl9pPr>
    </p:titleStyle>
    <p:bodyStyle>
      <a:lvl1pPr marL="342900" indent="-342900" algn="l" defTabSz="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Sansation" charset="0"/>
        </a:defRPr>
      </a:lvl1pPr>
      <a:lvl2pPr marL="742950" indent="-285750" algn="l" defTabSz="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cs typeface="+mn-cs"/>
          <a:sym typeface="Sansation" charset="0"/>
        </a:defRPr>
      </a:lvl2pPr>
      <a:lvl3pPr marL="1143000" indent="-228600" algn="l" defTabSz="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mn-cs"/>
          <a:sym typeface="Sansation" charset="0"/>
        </a:defRPr>
      </a:lvl3pPr>
      <a:lvl4pPr marL="16002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cs typeface="+mn-cs"/>
          <a:sym typeface="Sansation" charset="0"/>
        </a:defRPr>
      </a:lvl4pPr>
      <a:lvl5pPr marL="20574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cs typeface="+mn-cs"/>
          <a:sym typeface="Sansation" charset="0"/>
        </a:defRPr>
      </a:lvl5pPr>
      <a:lvl6pPr marL="2514600" indent="-228600" algn="l" defTabSz="0" rtl="0" fontAlgn="base">
        <a:spcBef>
          <a:spcPct val="20000"/>
        </a:spcBef>
        <a:spcAft>
          <a:spcPct val="0"/>
        </a:spcAft>
        <a:buFont typeface="Arial" pitchFamily="34" charset="0"/>
        <a:buChar char="»"/>
        <a:defRPr sz="2000">
          <a:solidFill>
            <a:schemeClr val="tx1"/>
          </a:solidFill>
          <a:latin typeface="+mn-lt"/>
          <a:ea typeface="+mn-ea"/>
          <a:cs typeface="+mn-cs"/>
          <a:sym typeface="Sansation" charset="0"/>
        </a:defRPr>
      </a:lvl6pPr>
      <a:lvl7pPr marL="2971800" indent="-228600" algn="l" defTabSz="0" rtl="0" fontAlgn="base">
        <a:spcBef>
          <a:spcPct val="20000"/>
        </a:spcBef>
        <a:spcAft>
          <a:spcPct val="0"/>
        </a:spcAft>
        <a:buFont typeface="Arial" pitchFamily="34" charset="0"/>
        <a:buChar char="»"/>
        <a:defRPr sz="2000">
          <a:solidFill>
            <a:schemeClr val="tx1"/>
          </a:solidFill>
          <a:latin typeface="+mn-lt"/>
          <a:ea typeface="+mn-ea"/>
          <a:cs typeface="+mn-cs"/>
          <a:sym typeface="Sansation" charset="0"/>
        </a:defRPr>
      </a:lvl7pPr>
      <a:lvl8pPr marL="3429000" indent="-228600" algn="l" defTabSz="0" rtl="0" fontAlgn="base">
        <a:spcBef>
          <a:spcPct val="20000"/>
        </a:spcBef>
        <a:spcAft>
          <a:spcPct val="0"/>
        </a:spcAft>
        <a:buFont typeface="Arial" pitchFamily="34" charset="0"/>
        <a:buChar char="»"/>
        <a:defRPr sz="2000">
          <a:solidFill>
            <a:schemeClr val="tx1"/>
          </a:solidFill>
          <a:latin typeface="+mn-lt"/>
          <a:ea typeface="+mn-ea"/>
          <a:cs typeface="+mn-cs"/>
          <a:sym typeface="Sansation" charset="0"/>
        </a:defRPr>
      </a:lvl8pPr>
      <a:lvl9pPr marL="3886200" indent="-228600" algn="l" defTabSz="0" rtl="0" fontAlgn="base">
        <a:spcBef>
          <a:spcPct val="20000"/>
        </a:spcBef>
        <a:spcAft>
          <a:spcPct val="0"/>
        </a:spcAft>
        <a:buFont typeface="Arial" pitchFamily="34" charset="0"/>
        <a:buChar char="»"/>
        <a:defRPr sz="2000">
          <a:solidFill>
            <a:schemeClr val="tx1"/>
          </a:solidFill>
          <a:latin typeface="+mn-lt"/>
          <a:ea typeface="+mn-ea"/>
          <a:cs typeface="+mn-cs"/>
          <a:sym typeface="Sansation"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25604" name="Rectangle 6"/>
          <p:cNvSpPr>
            <a:spLocks noChangeArrowheads="1"/>
          </p:cNvSpPr>
          <p:nvPr/>
        </p:nvSpPr>
        <p:spPr bwMode="auto">
          <a:xfrm>
            <a:off x="8429652" y="4841372"/>
            <a:ext cx="714380" cy="902318"/>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25605" name="Rectangle 8"/>
          <p:cNvSpPr>
            <a:spLocks noChangeArrowheads="1"/>
          </p:cNvSpPr>
          <p:nvPr/>
        </p:nvSpPr>
        <p:spPr bwMode="auto">
          <a:xfrm>
            <a:off x="1752600" y="4830860"/>
            <a:ext cx="3319466" cy="914400"/>
          </a:xfrm>
          <a:prstGeom prst="rect">
            <a:avLst/>
          </a:prstGeom>
          <a:solidFill>
            <a:srgbClr val="C487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25606" name="Rectangle 9"/>
          <p:cNvSpPr>
            <a:spLocks noChangeArrowheads="1"/>
          </p:cNvSpPr>
          <p:nvPr/>
        </p:nvSpPr>
        <p:spPr bwMode="auto">
          <a:xfrm>
            <a:off x="0" y="4830860"/>
            <a:ext cx="1701800" cy="914400"/>
          </a:xfrm>
          <a:prstGeom prst="rect">
            <a:avLst/>
          </a:prstGeom>
          <a:solidFill>
            <a:srgbClr val="D66F3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pic>
        <p:nvPicPr>
          <p:cNvPr id="9" name="图片 10" descr="logo-37.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0902" y="3071810"/>
            <a:ext cx="3411538" cy="269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3"/>
          <p:cNvSpPr txBox="1">
            <a:spLocks noChangeArrowheads="1"/>
          </p:cNvSpPr>
          <p:nvPr/>
        </p:nvSpPr>
        <p:spPr bwMode="auto">
          <a:xfrm>
            <a:off x="5614615" y="5362572"/>
            <a:ext cx="24923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hangingPunct="1">
              <a:defRPr/>
            </a:pPr>
            <a:r>
              <a:rPr lang="zh-CN" altLang="en-US" sz="2000" dirty="0" smtClean="0">
                <a:solidFill>
                  <a:schemeClr val="tx1">
                    <a:lumMod val="65000"/>
                    <a:lumOff val="35000"/>
                  </a:schemeClr>
                </a:solidFill>
                <a:latin typeface="微软雅黑"/>
                <a:ea typeface="微软雅黑"/>
                <a:cs typeface="微软雅黑"/>
              </a:rPr>
              <a:t>一起读书 一起成长</a:t>
            </a:r>
          </a:p>
        </p:txBody>
      </p:sp>
      <p:sp>
        <p:nvSpPr>
          <p:cNvPr id="11" name="矩形 10"/>
          <p:cNvSpPr/>
          <p:nvPr/>
        </p:nvSpPr>
        <p:spPr>
          <a:xfrm>
            <a:off x="5325690" y="5313360"/>
            <a:ext cx="2881312" cy="174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kumimoji="1" lang="zh-CN" altLang="en-US"/>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4822" name="Text Box 6"/>
          <p:cNvSpPr>
            <a:spLocks noChangeArrowheads="1"/>
          </p:cNvSpPr>
          <p:nvPr/>
        </p:nvSpPr>
        <p:spPr bwMode="auto">
          <a:xfrm>
            <a:off x="683568" y="2532379"/>
            <a:ext cx="7992888" cy="3200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rPr>
              <a:t>我在华章教育的董事会上邀请董事们和高管层一同完成了前面的问题。结果发现我们的总经理所写的所有问题答案都只和</a:t>
            </a:r>
            <a:r>
              <a:rPr lang="en-US" altLang="zh-CN" dirty="0">
                <a:solidFill>
                  <a:srgbClr val="262626"/>
                </a:solidFill>
                <a:latin typeface="微软雅黑" panose="020B0503020204020204" pitchFamily="34" charset="-122"/>
                <a:ea typeface="微软雅黑" panose="020B0503020204020204" pitchFamily="34" charset="-122"/>
              </a:rPr>
              <a:t>MBA</a:t>
            </a:r>
            <a:r>
              <a:rPr lang="zh-CN" altLang="en-US" dirty="0">
                <a:solidFill>
                  <a:srgbClr val="262626"/>
                </a:solidFill>
                <a:latin typeface="微软雅黑" panose="020B0503020204020204" pitchFamily="34" charset="-122"/>
                <a:ea typeface="微软雅黑" panose="020B0503020204020204" pitchFamily="34" charset="-122"/>
              </a:rPr>
              <a:t>的培训有关。而其他董事和高管则有很多其他期望。这就是为什么我们做了</a:t>
            </a:r>
            <a:r>
              <a:rPr lang="en-US" altLang="zh-CN" dirty="0">
                <a:solidFill>
                  <a:srgbClr val="262626"/>
                </a:solidFill>
                <a:latin typeface="微软雅黑" panose="020B0503020204020204" pitchFamily="34" charset="-122"/>
                <a:ea typeface="微软雅黑" panose="020B0503020204020204" pitchFamily="34" charset="-122"/>
              </a:rPr>
              <a:t>10</a:t>
            </a:r>
            <a:r>
              <a:rPr lang="zh-CN" altLang="en-US" dirty="0">
                <a:solidFill>
                  <a:srgbClr val="262626"/>
                </a:solidFill>
                <a:latin typeface="微软雅黑" panose="020B0503020204020204" pitchFamily="34" charset="-122"/>
                <a:ea typeface="微软雅黑" panose="020B0503020204020204" pitchFamily="34" charset="-122"/>
              </a:rPr>
              <a:t>年，始终在</a:t>
            </a:r>
            <a:r>
              <a:rPr lang="en-US" altLang="zh-CN" dirty="0">
                <a:solidFill>
                  <a:srgbClr val="262626"/>
                </a:solidFill>
                <a:latin typeface="微软雅黑" panose="020B0503020204020204" pitchFamily="34" charset="-122"/>
                <a:ea typeface="微软雅黑" panose="020B0503020204020204" pitchFamily="34" charset="-122"/>
              </a:rPr>
              <a:t>MBA</a:t>
            </a:r>
            <a:r>
              <a:rPr lang="zh-CN" altLang="en-US" dirty="0">
                <a:solidFill>
                  <a:srgbClr val="262626"/>
                </a:solidFill>
                <a:latin typeface="微软雅黑" panose="020B0503020204020204" pitchFamily="34" charset="-122"/>
                <a:ea typeface="微软雅黑" panose="020B0503020204020204" pitchFamily="34" charset="-122"/>
              </a:rPr>
              <a:t>这一细小领域内竞争的原因。如果不做这样的愿景讨论，恐怕包括总经理在内的所有人都不知道为什么我们只要开拓新项目就会无疾而终。总经理本人也很吃惊，他立刻着手带领大家讨论关键要务去了。</a:t>
            </a:r>
          </a:p>
          <a:p>
            <a:endParaRPr lang="zh-CN" altLang="en-US" sz="4000" dirty="0">
              <a:solidFill>
                <a:srgbClr val="BB6649"/>
              </a:solidFill>
              <a:latin typeface="微软雅黑" panose="020B0503020204020204" pitchFamily="34" charset="-122"/>
              <a:ea typeface="微软雅黑" panose="020B0503020204020204" pitchFamily="34" charset="-122"/>
            </a:endParaRPr>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10</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1" name="TextBox 7"/>
          <p:cNvSpPr>
            <a:spLocks noChangeArrowheads="1"/>
          </p:cNvSpPr>
          <p:nvPr/>
        </p:nvSpPr>
        <p:spPr bwMode="auto">
          <a:xfrm>
            <a:off x="251520" y="548680"/>
            <a:ext cx="57606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1</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、设定你的愿景与要务</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2" name="TextBox 7"/>
          <p:cNvSpPr>
            <a:spLocks noChangeArrowheads="1"/>
          </p:cNvSpPr>
          <p:nvPr/>
        </p:nvSpPr>
        <p:spPr bwMode="auto">
          <a:xfrm>
            <a:off x="683568" y="1556792"/>
            <a:ext cx="6552728" cy="523220"/>
          </a:xfrm>
          <a:prstGeom prst="rect">
            <a:avLst/>
          </a:prstGeom>
          <a:noFill/>
          <a:ln>
            <a:noFill/>
          </a:ln>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rPr>
              <a:t>我关于愿景和要务</a:t>
            </a:r>
            <a:r>
              <a:rPr lang="zh-CN" altLang="en-US" sz="2800" b="1" dirty="0" smtClean="0">
                <a:solidFill>
                  <a:srgbClr val="800000"/>
                </a:solidFill>
                <a:latin typeface="Calibri" panose="020F0502020204030204" pitchFamily="34" charset="0"/>
                <a:ea typeface="微软雅黑" panose="020B0503020204020204" pitchFamily="34" charset="-122"/>
                <a:sym typeface="Calibri" panose="020F0502020204030204" pitchFamily="34" charset="0"/>
              </a:rPr>
              <a:t>的实践</a:t>
            </a:r>
            <a:endParaRPr lang="zh-CN" altLang="en-US"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9"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6872" name="Text Box 8"/>
          <p:cNvSpPr txBox="1">
            <a:spLocks noChangeArrowheads="1"/>
          </p:cNvSpPr>
          <p:nvPr/>
        </p:nvSpPr>
        <p:spPr bwMode="auto">
          <a:xfrm>
            <a:off x="788646" y="1808674"/>
            <a:ext cx="7815802" cy="13157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rgbClr val="262626"/>
                </a:solidFill>
                <a:latin typeface="微软雅黑"/>
                <a:ea typeface="微软雅黑"/>
                <a:cs typeface="微软雅黑"/>
              </a:rPr>
              <a:t>没有什么比领导人的时间更宝贵的了。如果让你列举上个月你花掉的几万块钱，我想你一定可以。但如果让你列举上个月的时间分配呢？恐怕就够呛了</a:t>
            </a:r>
            <a:r>
              <a:rPr lang="zh-CN" altLang="en-US" dirty="0" smtClean="0">
                <a:solidFill>
                  <a:srgbClr val="262626"/>
                </a:solidFill>
                <a:latin typeface="微软雅黑"/>
                <a:ea typeface="微软雅黑"/>
                <a:cs typeface="微软雅黑"/>
              </a:rPr>
              <a:t>。</a:t>
            </a:r>
            <a:endParaRPr lang="en-US" sz="1600" dirty="0">
              <a:solidFill>
                <a:srgbClr val="262626"/>
              </a:solidFill>
              <a:ea typeface="微软雅黑" panose="020B0503020204020204" pitchFamily="34" charset="-122"/>
            </a:endParaRPr>
          </a:p>
        </p:txBody>
      </p:sp>
      <p:sp>
        <p:nvSpPr>
          <p:cNvPr id="36873" name="Text Box 9"/>
          <p:cNvSpPr txBox="1">
            <a:spLocks noChangeArrowheads="1"/>
          </p:cNvSpPr>
          <p:nvPr/>
        </p:nvSpPr>
        <p:spPr bwMode="auto">
          <a:xfrm>
            <a:off x="755577" y="3340259"/>
            <a:ext cx="7920879" cy="13157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rgbClr val="262626"/>
                </a:solidFill>
                <a:ea typeface="微软雅黑" panose="020B0503020204020204" pitchFamily="34" charset="-122"/>
              </a:rPr>
              <a:t>学会追踪和记录你的时间。围绕工作要务给工作分类，然后忠实记录自己的时间分配。只需要两周，很多人就会发现自己花费了大量的时间在与关键要务无关的事情上</a:t>
            </a:r>
            <a:r>
              <a:rPr lang="zh-CN" altLang="en-US" dirty="0" smtClean="0">
                <a:solidFill>
                  <a:srgbClr val="262626"/>
                </a:solidFill>
                <a:ea typeface="微软雅黑" panose="020B0503020204020204" pitchFamily="34" charset="-122"/>
              </a:rPr>
              <a:t>。</a:t>
            </a:r>
            <a:endParaRPr lang="en-US" dirty="0">
              <a:solidFill>
                <a:srgbClr val="262626"/>
              </a:solidFill>
            </a:endParaRPr>
          </a:p>
        </p:txBody>
      </p:sp>
      <p:sp>
        <p:nvSpPr>
          <p:cNvPr id="36874" name="Text Box 10"/>
          <p:cNvSpPr txBox="1">
            <a:spLocks noChangeArrowheads="1"/>
          </p:cNvSpPr>
          <p:nvPr/>
        </p:nvSpPr>
        <p:spPr bwMode="auto">
          <a:xfrm>
            <a:off x="733050" y="4905018"/>
            <a:ext cx="7992888" cy="9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dirty="0">
                <a:solidFill>
                  <a:srgbClr val="262626"/>
                </a:solidFill>
                <a:latin typeface="微软雅黑" panose="020B0503020204020204" pitchFamily="34" charset="-122"/>
                <a:ea typeface="微软雅黑" panose="020B0503020204020204" pitchFamily="34" charset="-122"/>
              </a:rPr>
              <a:t>学会说“不”。领导者不喜欢拒绝，是因为人们都喜欢被人需要的感觉，但这样会让你远离你的关键要务和愿景</a:t>
            </a:r>
            <a:r>
              <a:rPr lang="zh-CN" dirty="0" smtClean="0">
                <a:solidFill>
                  <a:srgbClr val="262626"/>
                </a:solidFill>
                <a:latin typeface="微软雅黑" panose="020B0503020204020204" pitchFamily="34" charset="-122"/>
                <a:ea typeface="微软雅黑" panose="020B0503020204020204" pitchFamily="34" charset="-122"/>
              </a:rPr>
              <a:t>。</a:t>
            </a:r>
            <a:endParaRPr lang="zh-CN" altLang="zh-CN" sz="2000" dirty="0">
              <a:solidFill>
                <a:srgbClr val="262626"/>
              </a:solidFill>
              <a:latin typeface="微软雅黑" panose="020B0503020204020204" pitchFamily="34" charset="-122"/>
              <a:ea typeface="微软雅黑" panose="020B0503020204020204" pitchFamily="34" charset="-122"/>
            </a:endParaRPr>
          </a:p>
        </p:txBody>
      </p:sp>
      <p:sp>
        <p:nvSpPr>
          <p:cNvPr id="11" name="Slide Number Placeholder 5"/>
          <p:cNvSpPr>
            <a:spLocks noGrp="1" noChangeArrowheads="1"/>
          </p:cNvSpPr>
          <p:nvPr>
            <p:ph type="sldNum" sz="quarter" idx="4294967295"/>
          </p:nvPr>
        </p:nvSpPr>
        <p:spPr bwMode="auto">
          <a:xfrm>
            <a:off x="5570694" y="6492899"/>
            <a:ext cx="35019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11</a:t>
            </a:fld>
            <a:endParaRPr lang="en-US" altLang="zh-CN" sz="900" dirty="0"/>
          </a:p>
        </p:txBody>
      </p:sp>
      <p:sp>
        <p:nvSpPr>
          <p:cNvPr id="12"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3" name="矩形 12"/>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4" name="TextBox 7"/>
          <p:cNvSpPr>
            <a:spLocks noChangeArrowheads="1"/>
          </p:cNvSpPr>
          <p:nvPr/>
        </p:nvSpPr>
        <p:spPr bwMode="auto">
          <a:xfrm>
            <a:off x="251520" y="548680"/>
            <a:ext cx="496855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2</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、管理你的时间</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71462"/>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7892" name="TextBox 7"/>
          <p:cNvSpPr>
            <a:spLocks noChangeArrowheads="1"/>
          </p:cNvSpPr>
          <p:nvPr/>
        </p:nvSpPr>
        <p:spPr bwMode="auto">
          <a:xfrm>
            <a:off x="940866" y="1556792"/>
            <a:ext cx="4567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rPr>
              <a:t>关于时间管理的建议</a:t>
            </a:r>
          </a:p>
        </p:txBody>
      </p:sp>
      <p:sp>
        <p:nvSpPr>
          <p:cNvPr id="37893" name="Text Box 5"/>
          <p:cNvSpPr>
            <a:spLocks noChangeArrowheads="1"/>
          </p:cNvSpPr>
          <p:nvPr/>
        </p:nvSpPr>
        <p:spPr bwMode="auto">
          <a:xfrm>
            <a:off x="971600" y="2132856"/>
            <a:ext cx="7483604" cy="1731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作者提到了《高效能人士的七个习惯》，其</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中要事第一的习惯就</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是目前最为常用的时间管理方法</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我们把事情分为：</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b="1" dirty="0" smtClean="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重要紧</a:t>
            </a:r>
            <a:r>
              <a:rPr lang="zh-CN" altLang="en-US"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急的、重要不紧急的、不重要但紧急的</a:t>
            </a:r>
            <a:r>
              <a:rPr lang="zh-CN" altLang="en-US" b="1" dirty="0" smtClean="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、不重要不紧</a:t>
            </a:r>
            <a:r>
              <a:rPr lang="zh-CN" altLang="en-US"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急的</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12</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496855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2</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、管理你的时间</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2" name="圆角矩形 1"/>
          <p:cNvSpPr/>
          <p:nvPr/>
        </p:nvSpPr>
        <p:spPr bwMode="auto">
          <a:xfrm>
            <a:off x="2915816" y="4356006"/>
            <a:ext cx="3168352" cy="1872208"/>
          </a:xfrm>
          <a:prstGeom prst="roundRect">
            <a:avLst/>
          </a:prstGeom>
          <a:solidFill>
            <a:srgbClr val="BB664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3" name="矩形 2"/>
          <p:cNvSpPr/>
          <p:nvPr/>
        </p:nvSpPr>
        <p:spPr bwMode="auto">
          <a:xfrm>
            <a:off x="2915816" y="5264498"/>
            <a:ext cx="3168352" cy="720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2" name="矩形 11"/>
          <p:cNvSpPr/>
          <p:nvPr/>
        </p:nvSpPr>
        <p:spPr bwMode="auto">
          <a:xfrm rot="5400000" flipV="1">
            <a:off x="3595136" y="5265157"/>
            <a:ext cx="1872210" cy="5390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4" name="Text Box 5"/>
          <p:cNvSpPr>
            <a:spLocks noChangeArrowheads="1"/>
          </p:cNvSpPr>
          <p:nvPr/>
        </p:nvSpPr>
        <p:spPr bwMode="auto">
          <a:xfrm>
            <a:off x="4754448" y="4560748"/>
            <a:ext cx="1113696" cy="484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重要紧急</a:t>
            </a:r>
            <a:endParaRPr lang="en-US" altLang="zh-CN"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Text Box 5"/>
          <p:cNvSpPr>
            <a:spLocks noChangeArrowheads="1"/>
          </p:cNvSpPr>
          <p:nvPr/>
        </p:nvSpPr>
        <p:spPr bwMode="auto">
          <a:xfrm>
            <a:off x="2949392" y="5449932"/>
            <a:ext cx="1584176" cy="484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不重要不紧急</a:t>
            </a:r>
            <a:endParaRPr lang="en-US" altLang="zh-CN"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Text Box 5"/>
          <p:cNvSpPr>
            <a:spLocks noChangeArrowheads="1"/>
          </p:cNvSpPr>
          <p:nvPr/>
        </p:nvSpPr>
        <p:spPr bwMode="auto">
          <a:xfrm>
            <a:off x="3046027" y="4572030"/>
            <a:ext cx="1368152" cy="484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重要不紧急</a:t>
            </a:r>
            <a:endParaRPr lang="en-US" altLang="zh-CN"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Text Box 5"/>
          <p:cNvSpPr>
            <a:spLocks noChangeArrowheads="1"/>
          </p:cNvSpPr>
          <p:nvPr/>
        </p:nvSpPr>
        <p:spPr bwMode="auto">
          <a:xfrm>
            <a:off x="4558195" y="5449932"/>
            <a:ext cx="1597981" cy="484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不重要但紧急</a:t>
            </a:r>
            <a:endParaRPr lang="en-US" altLang="zh-CN"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8" name="Text Box 5"/>
          <p:cNvSpPr>
            <a:spLocks noChangeArrowheads="1"/>
          </p:cNvSpPr>
          <p:nvPr/>
        </p:nvSpPr>
        <p:spPr bwMode="auto">
          <a:xfrm>
            <a:off x="2411760" y="6300222"/>
            <a:ext cx="4392488" cy="4411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低                        紧急程度                  高</a:t>
            </a:r>
            <a:endPar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Text Box 5"/>
          <p:cNvSpPr>
            <a:spLocks noChangeArrowheads="1"/>
          </p:cNvSpPr>
          <p:nvPr/>
        </p:nvSpPr>
        <p:spPr bwMode="auto">
          <a:xfrm>
            <a:off x="2411760" y="3995966"/>
            <a:ext cx="504056" cy="1815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高 </a:t>
            </a:r>
            <a:endPar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endParaRPr>
          </a:p>
          <a:p>
            <a:endPar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endParaRPr>
          </a:p>
          <a:p>
            <a:r>
              <a:rPr lang="zh-CN" altLang="zh-CN" sz="1600" dirty="0" smtClean="0">
                <a:latin typeface="微软雅黑" panose="020B0503020204020204" pitchFamily="34" charset="-122"/>
                <a:ea typeface="微软雅黑" panose="020B0503020204020204" pitchFamily="34" charset="-122"/>
                <a:sym typeface="微软雅黑" panose="020B0503020204020204" pitchFamily="34" charset="-122"/>
              </a:rPr>
              <a:t> </a:t>
            </a:r>
            <a:r>
              <a:rPr lang="zh-CN" altLang="en-US" sz="1600" dirty="0" smtClean="0">
                <a:latin typeface="微软雅黑" panose="020B0503020204020204" pitchFamily="34" charset="-122"/>
                <a:ea typeface="微软雅黑" panose="020B0503020204020204" pitchFamily="34" charset="-122"/>
                <a:sym typeface="微软雅黑" panose="020B0503020204020204" pitchFamily="34" charset="-122"/>
              </a:rPr>
              <a:t>紧急程度</a:t>
            </a:r>
            <a:endParaRPr lang="en-US" altLang="zh-CN" sz="1600" dirty="0" smtClean="0">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71462"/>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7892" name="TextBox 7"/>
          <p:cNvSpPr>
            <a:spLocks noChangeArrowheads="1"/>
          </p:cNvSpPr>
          <p:nvPr/>
        </p:nvSpPr>
        <p:spPr bwMode="auto">
          <a:xfrm>
            <a:off x="940866" y="1556792"/>
            <a:ext cx="4567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rPr>
              <a:t>关于时间管理的建议</a:t>
            </a:r>
          </a:p>
        </p:txBody>
      </p:sp>
      <p:sp>
        <p:nvSpPr>
          <p:cNvPr id="37893" name="Text Box 5"/>
          <p:cNvSpPr>
            <a:spLocks noChangeArrowheads="1"/>
          </p:cNvSpPr>
          <p:nvPr/>
        </p:nvSpPr>
        <p:spPr bwMode="auto">
          <a:xfrm>
            <a:off x="971600" y="2204864"/>
            <a:ext cx="7483604" cy="2977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普通人会被重要紧</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急或者</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不重要但紧急的事情逼得团团转。</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只</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有高效能的人才能</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把大量时间用于</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重要不紧急的事务</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而这正是与关键要务相关</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的</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事情。</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这本书里没有对时间管理展开论述，</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建议</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参考《</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高效</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能人士的七个习惯》和《搞定》</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13</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496855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2</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、管理你的时间</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294378560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2700" y="0"/>
            <a:ext cx="9153525" cy="6867525"/>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9940" name="Rectangle 45"/>
          <p:cNvSpPr>
            <a:spLocks noChangeArrowheads="1"/>
          </p:cNvSpPr>
          <p:nvPr/>
        </p:nvSpPr>
        <p:spPr bwMode="auto">
          <a:xfrm>
            <a:off x="3491880" y="5229200"/>
            <a:ext cx="5649913" cy="792088"/>
          </a:xfrm>
          <a:prstGeom prst="rect">
            <a:avLst/>
          </a:prstGeom>
          <a:solidFill>
            <a:srgbClr val="D6893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en-US" altLang="zh-CN" sz="2800">
              <a:solidFill>
                <a:schemeClr val="bg1"/>
              </a:solidFill>
            </a:endParaRPr>
          </a:p>
        </p:txBody>
      </p:sp>
      <p:sp>
        <p:nvSpPr>
          <p:cNvPr id="39942" name="Text Box 6"/>
          <p:cNvSpPr txBox="1">
            <a:spLocks noChangeArrowheads="1"/>
          </p:cNvSpPr>
          <p:nvPr/>
        </p:nvSpPr>
        <p:spPr bwMode="auto">
          <a:xfrm>
            <a:off x="899592" y="2290370"/>
            <a:ext cx="7704856" cy="2146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dirty="0">
                <a:solidFill>
                  <a:schemeClr val="tx1">
                    <a:lumMod val="85000"/>
                    <a:lumOff val="15000"/>
                  </a:schemeClr>
                </a:solidFill>
                <a:ea typeface="微软雅黑" panose="020B0503020204020204" pitchFamily="34" charset="-122"/>
              </a:rPr>
              <a:t>很多领导不善于区分评估和指导。常常要等到需要评估的时候才让员工知道领导对他的评价</a:t>
            </a:r>
            <a:r>
              <a:rPr lang="zh-CN" dirty="0" smtClean="0">
                <a:solidFill>
                  <a:schemeClr val="tx1">
                    <a:lumMod val="85000"/>
                    <a:lumOff val="15000"/>
                  </a:schemeClr>
                </a:solidFill>
                <a:ea typeface="微软雅黑" panose="020B0503020204020204" pitchFamily="34" charset="-122"/>
              </a:rPr>
              <a:t>。</a:t>
            </a:r>
            <a:endParaRPr lang="en-US" altLang="zh-CN" dirty="0" smtClean="0">
              <a:solidFill>
                <a:schemeClr val="tx1">
                  <a:lumMod val="85000"/>
                  <a:lumOff val="15000"/>
                </a:schemeClr>
              </a:solidFill>
              <a:ea typeface="微软雅黑" panose="020B0503020204020204" pitchFamily="34" charset="-122"/>
            </a:endParaRPr>
          </a:p>
          <a:p>
            <a:pPr>
              <a:lnSpc>
                <a:spcPct val="150000"/>
              </a:lnSpc>
            </a:pPr>
            <a:endParaRPr lang="en-US" altLang="zh-CN" dirty="0">
              <a:solidFill>
                <a:schemeClr val="tx1">
                  <a:lumMod val="85000"/>
                  <a:lumOff val="15000"/>
                </a:schemeClr>
              </a:solidFill>
              <a:ea typeface="微软雅黑" panose="020B0503020204020204" pitchFamily="34" charset="-122"/>
            </a:endParaRPr>
          </a:p>
          <a:p>
            <a:pPr>
              <a:lnSpc>
                <a:spcPct val="150000"/>
              </a:lnSpc>
            </a:pPr>
            <a:r>
              <a:rPr lang="zh-CN" dirty="0" smtClean="0">
                <a:solidFill>
                  <a:schemeClr val="tx1">
                    <a:lumMod val="85000"/>
                    <a:lumOff val="15000"/>
                  </a:schemeClr>
                </a:solidFill>
                <a:ea typeface="微软雅黑" panose="020B0503020204020204" pitchFamily="34" charset="-122"/>
              </a:rPr>
              <a:t>这时员工会非常吃惊</a:t>
            </a:r>
            <a:r>
              <a:rPr lang="zh-CN" dirty="0">
                <a:solidFill>
                  <a:schemeClr val="tx1">
                    <a:lumMod val="85000"/>
                    <a:lumOff val="15000"/>
                  </a:schemeClr>
                </a:solidFill>
                <a:ea typeface="微软雅黑" panose="020B0503020204020204" pitchFamily="34" charset="-122"/>
              </a:rPr>
              <a:t>、困惑甚至沮丧。所以，要在日常工作中养成通过反馈来指导员工的习惯，逐渐地大家就会把反馈当做成长的途径。</a:t>
            </a:r>
          </a:p>
        </p:txBody>
      </p:sp>
      <p:sp>
        <p:nvSpPr>
          <p:cNvPr id="39943" name="Text Box 7"/>
          <p:cNvSpPr txBox="1">
            <a:spLocks noChangeArrowheads="1"/>
          </p:cNvSpPr>
          <p:nvPr/>
        </p:nvSpPr>
        <p:spPr bwMode="auto">
          <a:xfrm>
            <a:off x="3564905" y="5389413"/>
            <a:ext cx="53721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en-US" altLang="zh-CN" sz="1600">
              <a:solidFill>
                <a:schemeClr val="bg1"/>
              </a:solidFill>
              <a:ea typeface="微软雅黑" panose="020B0503020204020204" pitchFamily="34" charset="-122"/>
            </a:endParaRPr>
          </a:p>
          <a:p>
            <a:endParaRPr lang="en-US" altLang="zh-CN" sz="2800">
              <a:solidFill>
                <a:schemeClr val="bg1"/>
              </a:solidFill>
            </a:endParaRPr>
          </a:p>
          <a:p>
            <a:endParaRPr lang="en-US" altLang="zh-CN" sz="2800">
              <a:solidFill>
                <a:schemeClr val="bg1"/>
              </a:solidFill>
            </a:endParaRPr>
          </a:p>
        </p:txBody>
      </p:sp>
      <p:sp>
        <p:nvSpPr>
          <p:cNvPr id="39944" name="Text Box 8"/>
          <p:cNvSpPr txBox="1">
            <a:spLocks noChangeArrowheads="1"/>
          </p:cNvSpPr>
          <p:nvPr/>
        </p:nvSpPr>
        <p:spPr bwMode="auto">
          <a:xfrm>
            <a:off x="3617293" y="5419583"/>
            <a:ext cx="5478462"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dirty="0">
                <a:solidFill>
                  <a:schemeClr val="bg1"/>
                </a:solidFill>
                <a:ea typeface="微软雅黑" panose="020B0503020204020204" pitchFamily="34" charset="-122"/>
                <a:sym typeface="Arial" panose="020B0604020202020204" pitchFamily="34" charset="0"/>
              </a:rPr>
              <a:t>另外，领导自身也需要找到能够帮助自己的教练。</a:t>
            </a:r>
          </a:p>
        </p:txBody>
      </p:sp>
      <p:sp>
        <p:nvSpPr>
          <p:cNvPr id="9"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14</a:t>
            </a:fld>
            <a:endParaRPr lang="en-US" altLang="zh-CN" sz="900" dirty="0"/>
          </a:p>
        </p:txBody>
      </p:sp>
      <p:sp>
        <p:nvSpPr>
          <p:cNvPr id="10"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1" name="矩形 10"/>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2" name="TextBox 7"/>
          <p:cNvSpPr>
            <a:spLocks noChangeArrowheads="1"/>
          </p:cNvSpPr>
          <p:nvPr/>
        </p:nvSpPr>
        <p:spPr bwMode="auto">
          <a:xfrm>
            <a:off x="251520" y="548680"/>
            <a:ext cx="54006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3</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、给予反馈 </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接受反馈</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0964" name="TextBox 7"/>
          <p:cNvSpPr>
            <a:spLocks noChangeArrowheads="1"/>
          </p:cNvSpPr>
          <p:nvPr/>
        </p:nvSpPr>
        <p:spPr bwMode="auto">
          <a:xfrm>
            <a:off x="611560" y="1556792"/>
            <a:ext cx="554461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每一个管理者都要学会做教练</a:t>
            </a:r>
          </a:p>
        </p:txBody>
      </p:sp>
      <p:sp>
        <p:nvSpPr>
          <p:cNvPr id="40965" name="Text Box 5"/>
          <p:cNvSpPr>
            <a:spLocks noChangeArrowheads="1"/>
          </p:cNvSpPr>
          <p:nvPr/>
        </p:nvSpPr>
        <p:spPr bwMode="auto">
          <a:xfrm>
            <a:off x="683568" y="2340019"/>
            <a:ext cx="8002408" cy="339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教练制：</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找出两到三个指导对象的优势及弱点，</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并确立能帮助指导对象改进</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不足、加强优势的练习、</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行动步骤以及后续活动</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。教练所指出的弱点必须具体且可改善，而</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非模糊</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、不明确的描述。无论何时，所建议的改善的焦点必</a:t>
            </a: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须针对培训对象可处理（且客观可见）的技能，</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而非可能无法改变</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的个人特质</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这段定义拗口但是很重要。首先，要有明确的教练关系</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，教练不是简单笼统</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的批评，而是指出具体的表现，</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不是针对个人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，而是针对技能。</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15</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54006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3</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、给予反馈 </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接受反馈</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1988" name="TextBox 7"/>
          <p:cNvSpPr>
            <a:spLocks noChangeArrowheads="1"/>
          </p:cNvSpPr>
          <p:nvPr/>
        </p:nvSpPr>
        <p:spPr bwMode="auto">
          <a:xfrm>
            <a:off x="611560" y="1556792"/>
            <a:ext cx="4567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教练制的阻力所在</a:t>
            </a:r>
          </a:p>
        </p:txBody>
      </p:sp>
      <p:sp>
        <p:nvSpPr>
          <p:cNvPr id="41989" name="Text Box 5"/>
          <p:cNvSpPr>
            <a:spLocks noChangeArrowheads="1"/>
          </p:cNvSpPr>
          <p:nvPr/>
        </p:nvSpPr>
        <p:spPr bwMode="auto">
          <a:xfrm>
            <a:off x="683568" y="2348880"/>
            <a:ext cx="7992888" cy="339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分不清评估和指导，以为有了360度评估体系就可以了</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，知道</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年底评估结果出来才给员工一个“惊喜”。</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这时员工多半会愤怒</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没有人喜欢这样惊喜。</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没有时间。记住，对直接下属的指导永远是管理</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者的关键要务</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。如果不能指导直接下属，那一定是你</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管的超出你</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的能力范畴了</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害怕冲突。没有人喜欢冲突，但如果因为害怕冲突就</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不去指导</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，最终你会彻底失去这个员工。</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16</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54006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3</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、给予反馈 </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接受反馈</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3013" name="Text Box 5"/>
          <p:cNvSpPr>
            <a:spLocks noChangeArrowheads="1"/>
          </p:cNvSpPr>
          <p:nvPr/>
        </p:nvSpPr>
        <p:spPr bwMode="auto">
          <a:xfrm>
            <a:off x="683568" y="2132856"/>
            <a:ext cx="8208912" cy="4224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首先，你可以接受来自上级的反馈意见。主动</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要求他们指导而</a:t>
            </a: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不是</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年终评估</a:t>
            </a: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。很多人喜欢让领导放权，拿结果说话。</a:t>
            </a:r>
          </a:p>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这其实错过了很多学习进步的机会，也会加深和领导之间</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的误解和隔阂</a:t>
            </a: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。自己要能分清指导和干涉的区别</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寻找一个外部教练。董事会可以为CEO</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选择一个外部教练</a:t>
            </a: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，通过教练式辅导或观察的方式对CEO进行指导</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积极采取措施来接受下属的反馈。一对一谈话，</a:t>
            </a:r>
            <a:r>
              <a:rPr lang="zh-CN" altLang="en-US" dirty="0" smtClean="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多提开放式问题</a:t>
            </a: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，对敢于说真话的下属表示感谢。这也是学习的过程。</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17</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652834" y="1556792"/>
            <a:ext cx="4567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领导</a:t>
            </a:r>
            <a:r>
              <a:rPr lang="zh-CN" altLang="en-US" sz="2800" b="1" dirty="0" smtClean="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者如何获取反馈意见</a:t>
            </a:r>
            <a:endPar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TextBox 7"/>
          <p:cNvSpPr>
            <a:spLocks noChangeArrowheads="1"/>
          </p:cNvSpPr>
          <p:nvPr/>
        </p:nvSpPr>
        <p:spPr bwMode="auto">
          <a:xfrm>
            <a:off x="251520" y="548680"/>
            <a:ext cx="54006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3</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、给予反馈 </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接受反馈</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2700" y="0"/>
            <a:ext cx="9153525" cy="6867525"/>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5062" name="Text Box 6"/>
          <p:cNvSpPr txBox="1">
            <a:spLocks noChangeArrowheads="1"/>
          </p:cNvSpPr>
          <p:nvPr/>
        </p:nvSpPr>
        <p:spPr bwMode="auto">
          <a:xfrm>
            <a:off x="1115616" y="2245079"/>
            <a:ext cx="7200800" cy="9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dirty="0">
                <a:solidFill>
                  <a:srgbClr val="262626"/>
                </a:solidFill>
                <a:ea typeface="微软雅黑" panose="020B0503020204020204" pitchFamily="34" charset="-122"/>
              </a:rPr>
              <a:t>优秀领导人所肩负的责任中，一项根本重任就是“培养公司重要位置的潜在接班人”。</a:t>
            </a:r>
          </a:p>
        </p:txBody>
      </p:sp>
      <p:sp>
        <p:nvSpPr>
          <p:cNvPr id="45063" name="Text Box 7"/>
          <p:cNvSpPr txBox="1">
            <a:spLocks noChangeArrowheads="1"/>
          </p:cNvSpPr>
          <p:nvPr/>
        </p:nvSpPr>
        <p:spPr bwMode="auto">
          <a:xfrm>
            <a:off x="3635375" y="4470400"/>
            <a:ext cx="5372100" cy="1189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en-US" altLang="zh-CN" sz="1600">
              <a:solidFill>
                <a:schemeClr val="bg1"/>
              </a:solidFill>
              <a:ea typeface="微软雅黑" panose="020B0503020204020204" pitchFamily="34" charset="-122"/>
            </a:endParaRPr>
          </a:p>
          <a:p>
            <a:endParaRPr lang="en-US" altLang="zh-CN" sz="2800">
              <a:solidFill>
                <a:schemeClr val="bg1"/>
              </a:solidFill>
            </a:endParaRPr>
          </a:p>
          <a:p>
            <a:endParaRPr lang="en-US" altLang="zh-CN" sz="2800">
              <a:solidFill>
                <a:schemeClr val="bg1"/>
              </a:solidFill>
            </a:endParaRPr>
          </a:p>
        </p:txBody>
      </p:sp>
      <p:sp>
        <p:nvSpPr>
          <p:cNvPr id="45064" name="Text Box 8"/>
          <p:cNvSpPr txBox="1">
            <a:spLocks noChangeArrowheads="1"/>
          </p:cNvSpPr>
          <p:nvPr/>
        </p:nvSpPr>
        <p:spPr bwMode="auto">
          <a:xfrm>
            <a:off x="1187625" y="3896906"/>
            <a:ext cx="7416823" cy="9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dirty="0">
                <a:solidFill>
                  <a:srgbClr val="262626"/>
                </a:solidFill>
                <a:ea typeface="微软雅黑" panose="020B0503020204020204" pitchFamily="34" charset="-122"/>
                <a:sym typeface="Arial" panose="020B0604020202020204" pitchFamily="34" charset="0"/>
              </a:rPr>
              <a:t>如果你自己的职位也后继无人，</a:t>
            </a:r>
            <a:r>
              <a:rPr lang="zh-CN" dirty="0" smtClean="0">
                <a:solidFill>
                  <a:srgbClr val="262626"/>
                </a:solidFill>
                <a:ea typeface="微软雅黑" panose="020B0503020204020204" pitchFamily="34" charset="-122"/>
                <a:sym typeface="Arial" panose="020B0604020202020204" pitchFamily="34" charset="0"/>
              </a:rPr>
              <a:t>那么你很可能没有将工作充分授权给</a:t>
            </a:r>
            <a:r>
              <a:rPr lang="zh-CN" dirty="0">
                <a:solidFill>
                  <a:srgbClr val="262626"/>
                </a:solidFill>
                <a:ea typeface="微软雅黑" panose="020B0503020204020204" pitchFamily="34" charset="-122"/>
                <a:sym typeface="Arial" panose="020B0604020202020204" pitchFamily="34" charset="0"/>
              </a:rPr>
              <a:t>他人；不仅如此，</a:t>
            </a:r>
            <a:r>
              <a:rPr lang="zh-CN" dirty="0" smtClean="0">
                <a:solidFill>
                  <a:srgbClr val="262626"/>
                </a:solidFill>
                <a:ea typeface="微软雅黑" panose="020B0503020204020204" pitchFamily="34" charset="-122"/>
                <a:sym typeface="Arial" panose="020B0604020202020204" pitchFamily="34" charset="0"/>
              </a:rPr>
              <a:t>你大概还会不自觉地成为</a:t>
            </a:r>
            <a:r>
              <a:rPr lang="zh-CN" dirty="0">
                <a:solidFill>
                  <a:srgbClr val="262626"/>
                </a:solidFill>
                <a:ea typeface="微软雅黑" panose="020B0503020204020204" pitchFamily="34" charset="-122"/>
                <a:sym typeface="Arial" panose="020B0604020202020204" pitchFamily="34" charset="0"/>
              </a:rPr>
              <a:t>公司内决策制定的瓶颈。</a:t>
            </a:r>
            <a:endParaRPr lang="zh-CN" dirty="0">
              <a:solidFill>
                <a:srgbClr val="262626"/>
              </a:solidFill>
            </a:endParaRPr>
          </a:p>
        </p:txBody>
      </p:sp>
      <p:sp>
        <p:nvSpPr>
          <p:cNvPr id="9"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18</a:t>
            </a:fld>
            <a:endParaRPr lang="en-US" altLang="zh-CN" sz="900" dirty="0"/>
          </a:p>
        </p:txBody>
      </p:sp>
      <p:sp>
        <p:nvSpPr>
          <p:cNvPr id="10"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1" name="矩形 10"/>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2" name="TextBox 7"/>
          <p:cNvSpPr>
            <a:spLocks noChangeArrowheads="1"/>
          </p:cNvSpPr>
          <p:nvPr/>
        </p:nvSpPr>
        <p:spPr bwMode="auto">
          <a:xfrm>
            <a:off x="251520" y="548680"/>
            <a:ext cx="633670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4</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接班规划与工作授权</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6084" name="TextBox 7"/>
          <p:cNvSpPr>
            <a:spLocks noChangeArrowheads="1"/>
          </p:cNvSpPr>
          <p:nvPr/>
        </p:nvSpPr>
        <p:spPr bwMode="auto">
          <a:xfrm>
            <a:off x="940866" y="1556792"/>
            <a:ext cx="4567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发展有利于接班文化的文化</a:t>
            </a:r>
          </a:p>
        </p:txBody>
      </p:sp>
      <p:sp>
        <p:nvSpPr>
          <p:cNvPr id="46085" name="Text Box 5"/>
          <p:cNvSpPr>
            <a:spLocks noChangeArrowheads="1"/>
          </p:cNvSpPr>
          <p:nvPr/>
        </p:nvSpPr>
        <p:spPr bwMode="auto">
          <a:xfrm>
            <a:off x="993021" y="2276872"/>
            <a:ext cx="7683435" cy="3808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制作公司阵容图。把公司的阵容图放到墙上，随时观察有没有可以开发的人才</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量身打造出职业生涯发展规划。将职业生涯规划和教练制度相结合</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评估与后续跟进。每半年召开一次接班规划会议。确保每个部门都在培养重要人才</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成为培养人才的典范。自己首先重视培养人才的实践。</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19</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633670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4</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接班规划与工作授权</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0825"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26628" name="Rectangle 4"/>
          <p:cNvSpPr>
            <a:spLocks noChangeArrowheads="1"/>
          </p:cNvSpPr>
          <p:nvPr/>
        </p:nvSpPr>
        <p:spPr bwMode="auto">
          <a:xfrm>
            <a:off x="-32" y="0"/>
            <a:ext cx="9144000" cy="485776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4883479"/>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7" name="Rectangle 4"/>
          <p:cNvSpPr>
            <a:spLocks noChangeArrowheads="1"/>
          </p:cNvSpPr>
          <p:nvPr/>
        </p:nvSpPr>
        <p:spPr bwMode="auto">
          <a:xfrm>
            <a:off x="6266463" y="1214422"/>
            <a:ext cx="1357322" cy="3357586"/>
          </a:xfrm>
          <a:prstGeom prst="rect">
            <a:avLst/>
          </a:prstGeom>
          <a:solidFill>
            <a:schemeClr val="tx1">
              <a:lumMod val="50000"/>
              <a:lumOff val="5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5125" name="TextBox 7"/>
          <p:cNvSpPr>
            <a:spLocks noChangeArrowheads="1"/>
          </p:cNvSpPr>
          <p:nvPr/>
        </p:nvSpPr>
        <p:spPr bwMode="auto">
          <a:xfrm>
            <a:off x="5837835" y="1285860"/>
            <a:ext cx="1877437" cy="33575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48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哈佛</a:t>
            </a:r>
            <a:r>
              <a:rPr lang="zh-CN" altLang="en-US" sz="4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商学院</a:t>
            </a:r>
          </a:p>
          <a:p>
            <a:r>
              <a:rPr lang="zh-CN" altLang="en-US" sz="29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最受欢迎的领导</a:t>
            </a:r>
            <a:r>
              <a:rPr lang="zh-CN" altLang="en-US" sz="29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课</a:t>
            </a:r>
            <a:endParaRPr lang="en-US" altLang="zh-CN" sz="29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r>
              <a:rPr lang="en-US" altLang="zh-CN" sz="3300" b="1" dirty="0">
                <a:solidFill>
                  <a:srgbClr val="CC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zh-CN" altLang="en-US" sz="3300" b="1" dirty="0">
              <a:solidFill>
                <a:srgbClr val="CC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Text Box 7"/>
          <p:cNvSpPr>
            <a:spLocks noChangeArrowheads="1"/>
          </p:cNvSpPr>
          <p:nvPr/>
        </p:nvSpPr>
        <p:spPr bwMode="auto">
          <a:xfrm>
            <a:off x="3571868" y="5090710"/>
            <a:ext cx="214314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600" dirty="0" smtClean="0">
                <a:solidFill>
                  <a:srgbClr val="BB6649"/>
                </a:solidFill>
                <a:latin typeface="微软雅黑" panose="020B0503020204020204" pitchFamily="34" charset="-122"/>
                <a:ea typeface="微软雅黑" panose="020B0503020204020204" pitchFamily="34" charset="-122"/>
                <a:sym typeface="微软雅黑" panose="020B0503020204020204" pitchFamily="34" charset="-122"/>
              </a:rPr>
              <a:t>罗伯特</a:t>
            </a:r>
            <a:r>
              <a:rPr lang="en-US" altLang="zh-CN" sz="1600" dirty="0" smtClean="0">
                <a:solidFill>
                  <a:srgbClr val="BB6649"/>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smtClean="0">
                <a:solidFill>
                  <a:srgbClr val="BB6649"/>
                </a:solidFill>
                <a:latin typeface="微软雅黑" panose="020B0503020204020204" pitchFamily="34" charset="-122"/>
                <a:ea typeface="微软雅黑" panose="020B0503020204020204" pitchFamily="34" charset="-122"/>
                <a:sym typeface="微软雅黑" panose="020B0503020204020204" pitchFamily="34" charset="-122"/>
              </a:rPr>
              <a:t>史蒂文</a:t>
            </a:r>
            <a:r>
              <a:rPr lang="en-US" altLang="zh-CN" sz="1600" dirty="0" smtClean="0">
                <a:solidFill>
                  <a:srgbClr val="BB6649"/>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smtClean="0">
                <a:solidFill>
                  <a:srgbClr val="BB6649"/>
                </a:solidFill>
                <a:latin typeface="微软雅黑" panose="020B0503020204020204" pitchFamily="34" charset="-122"/>
                <a:ea typeface="微软雅黑" panose="020B0503020204020204" pitchFamily="34" charset="-122"/>
                <a:sym typeface="微软雅黑" panose="020B0503020204020204" pitchFamily="34" charset="-122"/>
              </a:rPr>
              <a:t>卡普兰</a:t>
            </a:r>
            <a:endParaRPr lang="zh-CN" altLang="en-US" sz="1600" dirty="0">
              <a:solidFill>
                <a:srgbClr val="CC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Rectangle 4"/>
          <p:cNvSpPr>
            <a:spLocks noChangeArrowheads="1"/>
          </p:cNvSpPr>
          <p:nvPr/>
        </p:nvSpPr>
        <p:spPr bwMode="auto">
          <a:xfrm>
            <a:off x="5480645" y="2357430"/>
            <a:ext cx="785818" cy="2214578"/>
          </a:xfrm>
          <a:prstGeom prst="rect">
            <a:avLst/>
          </a:prstGeom>
          <a:solidFill>
            <a:schemeClr val="accent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6" name="TextBox 7"/>
          <p:cNvSpPr>
            <a:spLocks noChangeArrowheads="1"/>
          </p:cNvSpPr>
          <p:nvPr/>
        </p:nvSpPr>
        <p:spPr bwMode="auto">
          <a:xfrm>
            <a:off x="5052017" y="2571744"/>
            <a:ext cx="984885" cy="18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百大</a:t>
            </a:r>
            <a:r>
              <a:rPr lang="en-US" altLang="zh-CN" sz="12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CEO</a:t>
            </a:r>
            <a:r>
              <a:rPr lang="zh-CN" altLang="en-US" sz="12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都上过的领导课</a:t>
            </a:r>
            <a:endParaRPr lang="en-US" altLang="zh-CN" sz="12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r>
              <a:rPr lang="zh-CN" altLang="en-US" sz="12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你怎能不学？</a:t>
            </a:r>
            <a:endParaRPr lang="en-US" altLang="zh-CN" sz="12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r>
              <a:rPr lang="en-US" altLang="zh-CN" sz="1400" b="1" dirty="0">
                <a:solidFill>
                  <a:srgbClr val="CC0000"/>
                </a:solidFill>
                <a:latin typeface="微软雅黑" panose="020B0503020204020204" pitchFamily="34" charset="-122"/>
                <a:ea typeface="微软雅黑" panose="020B0503020204020204" pitchFamily="34" charset="-122"/>
                <a:sym typeface="微软雅黑" panose="020B0503020204020204" pitchFamily="34" charset="-122"/>
              </a:rPr>
              <a:t>		</a:t>
            </a:r>
            <a:endParaRPr lang="zh-CN" altLang="en-US" sz="1400" b="1" dirty="0">
              <a:solidFill>
                <a:srgbClr val="CC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7108" name="TextBox 7"/>
          <p:cNvSpPr>
            <a:spLocks noChangeArrowheads="1"/>
          </p:cNvSpPr>
          <p:nvPr/>
        </p:nvSpPr>
        <p:spPr bwMode="auto">
          <a:xfrm>
            <a:off x="899592" y="1537628"/>
            <a:ext cx="45672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学会授权</a:t>
            </a:r>
          </a:p>
        </p:txBody>
      </p:sp>
      <p:sp>
        <p:nvSpPr>
          <p:cNvPr id="47109" name="Text Box 5"/>
          <p:cNvSpPr>
            <a:spLocks noChangeArrowheads="1"/>
          </p:cNvSpPr>
          <p:nvPr/>
        </p:nvSpPr>
        <p:spPr bwMode="auto">
          <a:xfrm>
            <a:off x="971600" y="2467485"/>
            <a:ext cx="7704856" cy="2977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当你无法授权的时候你会成为公司决策的瓶颈。员工会讨论你在公司里的影子有多长，没有人愿意替你承担领导责任，大家都在等着你出错或者崩溃</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试着说出下面的话：“X,Y,Z,由你来决定，我完全不需要参与。至于A,B,C，请你来找我确认。如果你在其他方面需要我的意见，当然可以来问我，但除非你认为这样有用，我才会乐意帮助你。”</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20</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633670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4</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接班规划与工作授权</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2700" y="0"/>
            <a:ext cx="9153525" cy="6867525"/>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49158" name="Text Box 6"/>
          <p:cNvSpPr txBox="1">
            <a:spLocks noChangeArrowheads="1"/>
          </p:cNvSpPr>
          <p:nvPr/>
        </p:nvSpPr>
        <p:spPr bwMode="auto">
          <a:xfrm>
            <a:off x="865685" y="2060848"/>
            <a:ext cx="7884492" cy="17312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b="1" dirty="0">
                <a:solidFill>
                  <a:srgbClr val="800000"/>
                </a:solidFill>
                <a:ea typeface="微软雅黑" panose="020B0503020204020204" pitchFamily="34" charset="-122"/>
              </a:rPr>
              <a:t>领导者就是那个不断提出改变要求的人</a:t>
            </a:r>
            <a:r>
              <a:rPr lang="zh-CN" b="1" dirty="0" smtClean="0">
                <a:solidFill>
                  <a:srgbClr val="800000"/>
                </a:solidFill>
                <a:ea typeface="微软雅黑" panose="020B0503020204020204" pitchFamily="34" charset="-122"/>
              </a:rPr>
              <a:t>。</a:t>
            </a:r>
            <a:endParaRPr lang="en-US" altLang="zh-CN" b="1" dirty="0" smtClean="0">
              <a:solidFill>
                <a:srgbClr val="800000"/>
              </a:solidFill>
              <a:ea typeface="微软雅黑" panose="020B0503020204020204" pitchFamily="34" charset="-122"/>
            </a:endParaRPr>
          </a:p>
          <a:p>
            <a:pPr>
              <a:lnSpc>
                <a:spcPct val="150000"/>
              </a:lnSpc>
            </a:pPr>
            <a:r>
              <a:rPr lang="zh-CN" dirty="0" smtClean="0">
                <a:solidFill>
                  <a:srgbClr val="262626"/>
                </a:solidFill>
                <a:ea typeface="微软雅黑" panose="020B0503020204020204" pitchFamily="34" charset="-122"/>
              </a:rPr>
              <a:t>你要比别人对</a:t>
            </a:r>
            <a:r>
              <a:rPr lang="zh-CN" dirty="0">
                <a:solidFill>
                  <a:srgbClr val="262626"/>
                </a:solidFill>
                <a:ea typeface="微软雅黑" panose="020B0503020204020204" pitchFamily="34" charset="-122"/>
              </a:rPr>
              <a:t>公司的变化更加敏感，知道公司目前出了什么状况</a:t>
            </a:r>
            <a:r>
              <a:rPr lang="zh-CN" dirty="0" smtClean="0">
                <a:solidFill>
                  <a:srgbClr val="262626"/>
                </a:solidFill>
                <a:ea typeface="微软雅黑" panose="020B0503020204020204" pitchFamily="34" charset="-122"/>
              </a:rPr>
              <a:t>。</a:t>
            </a:r>
            <a:endParaRPr lang="en-US" altLang="zh-CN" dirty="0" smtClean="0">
              <a:solidFill>
                <a:srgbClr val="262626"/>
              </a:solidFill>
              <a:ea typeface="微软雅黑" panose="020B0503020204020204" pitchFamily="34" charset="-122"/>
            </a:endParaRPr>
          </a:p>
          <a:p>
            <a:pPr>
              <a:lnSpc>
                <a:spcPct val="150000"/>
              </a:lnSpc>
            </a:pPr>
            <a:r>
              <a:rPr lang="zh-CN" dirty="0" smtClean="0">
                <a:solidFill>
                  <a:srgbClr val="262626"/>
                </a:solidFill>
                <a:ea typeface="微软雅黑" panose="020B0503020204020204" pitchFamily="34" charset="-122"/>
              </a:rPr>
              <a:t>有一些</a:t>
            </a:r>
            <a:r>
              <a:rPr lang="zh-CN" dirty="0">
                <a:solidFill>
                  <a:srgbClr val="262626"/>
                </a:solidFill>
                <a:ea typeface="微软雅黑" panose="020B0503020204020204" pitchFamily="34" charset="-122"/>
              </a:rPr>
              <a:t>早期的问题警示特征，包括：员工士气下滑、重要员工离职、客户方面的传言不断、管理层自我过度膨胀，以及核心人物的名声败坏等等。</a:t>
            </a:r>
          </a:p>
        </p:txBody>
      </p:sp>
      <p:sp>
        <p:nvSpPr>
          <p:cNvPr id="49160" name="Text Box 8"/>
          <p:cNvSpPr txBox="1">
            <a:spLocks noChangeArrowheads="1"/>
          </p:cNvSpPr>
          <p:nvPr/>
        </p:nvSpPr>
        <p:spPr bwMode="auto">
          <a:xfrm>
            <a:off x="827584" y="4209118"/>
            <a:ext cx="8102997" cy="9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dirty="0" smtClean="0">
                <a:solidFill>
                  <a:srgbClr val="262626"/>
                </a:solidFill>
                <a:ea typeface="微软雅黑" panose="020B0503020204020204" pitchFamily="34" charset="-122"/>
                <a:sym typeface="Arial" panose="020B0604020202020204" pitchFamily="34" charset="0"/>
              </a:rPr>
              <a:t>你要小心翼翼地保证公司是否契合愿景和关键要务。</a:t>
            </a:r>
            <a:endParaRPr lang="en-US" altLang="zh-CN" dirty="0" smtClean="0">
              <a:solidFill>
                <a:srgbClr val="262626"/>
              </a:solidFill>
              <a:ea typeface="微软雅黑" panose="020B0503020204020204" pitchFamily="34" charset="-122"/>
              <a:sym typeface="Arial" panose="020B0604020202020204" pitchFamily="34" charset="0"/>
            </a:endParaRPr>
          </a:p>
          <a:p>
            <a:pPr>
              <a:lnSpc>
                <a:spcPct val="150000"/>
              </a:lnSpc>
            </a:pPr>
            <a:r>
              <a:rPr lang="zh-CN" dirty="0" smtClean="0">
                <a:solidFill>
                  <a:srgbClr val="262626"/>
                </a:solidFill>
                <a:ea typeface="微软雅黑" panose="020B0503020204020204" pitchFamily="34" charset="-122"/>
                <a:sym typeface="Arial" panose="020B0604020202020204" pitchFamily="34" charset="0"/>
              </a:rPr>
              <a:t>“</a:t>
            </a:r>
            <a:r>
              <a:rPr lang="zh-CN" dirty="0">
                <a:solidFill>
                  <a:srgbClr val="262626"/>
                </a:solidFill>
                <a:ea typeface="微软雅黑" panose="020B0503020204020204" pitchFamily="34" charset="-122"/>
                <a:sym typeface="Arial" panose="020B0604020202020204" pitchFamily="34" charset="0"/>
              </a:rPr>
              <a:t>如履薄冰是件好事”。</a:t>
            </a:r>
          </a:p>
        </p:txBody>
      </p:sp>
      <p:sp>
        <p:nvSpPr>
          <p:cNvPr id="9"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21</a:t>
            </a:fld>
            <a:endParaRPr lang="en-US" altLang="zh-CN" sz="900" dirty="0"/>
          </a:p>
        </p:txBody>
      </p:sp>
      <p:sp>
        <p:nvSpPr>
          <p:cNvPr id="10"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1" name="矩形 10"/>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2" name="TextBox 7"/>
          <p:cNvSpPr>
            <a:spLocks noChangeArrowheads="1"/>
          </p:cNvSpPr>
          <p:nvPr/>
        </p:nvSpPr>
        <p:spPr bwMode="auto">
          <a:xfrm>
            <a:off x="251520" y="548680"/>
            <a:ext cx="547260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5</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把脉团队 做出调整</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0180" name="TextBox 7"/>
          <p:cNvSpPr>
            <a:spLocks noChangeArrowheads="1"/>
          </p:cNvSpPr>
          <p:nvPr/>
        </p:nvSpPr>
        <p:spPr bwMode="auto">
          <a:xfrm>
            <a:off x="643880" y="1537628"/>
            <a:ext cx="652040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特别小组：没有什么是不能批评的！</a:t>
            </a:r>
          </a:p>
        </p:txBody>
      </p:sp>
      <p:sp>
        <p:nvSpPr>
          <p:cNvPr id="50181" name="Text Box 5"/>
          <p:cNvSpPr>
            <a:spLocks noChangeArrowheads="1"/>
          </p:cNvSpPr>
          <p:nvPr/>
        </p:nvSpPr>
        <p:spPr bwMode="auto">
          <a:xfrm>
            <a:off x="899592" y="2348880"/>
            <a:ext cx="7776864" cy="2977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有个方法：聚集一群担任不同职务、来自不同部门的潜在接班人，将他们组成一支工作团队。问问他们“假设我们现在要从零开始创建这家公司，我们会怎么做？</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给他们几周时间想</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出答案，告诉他们没有什么是不能批评的</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还要告诉他们尽管你</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最后可能不会同意他们推荐的所有做法，但你还是非常希望聆听他们的意见。（这样通常会收到很多精彩的意见）</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22</a:t>
            </a:fld>
            <a:endParaRPr lang="en-US" altLang="zh-CN" sz="900" dirty="0"/>
          </a:p>
        </p:txBody>
      </p:sp>
      <p:sp>
        <p:nvSpPr>
          <p:cNvPr id="7"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547260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5</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把脉团队 做出调整</a:t>
            </a: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53975" y="0"/>
            <a:ext cx="9237663"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1204" name="TextBox 7"/>
          <p:cNvSpPr>
            <a:spLocks noChangeArrowheads="1"/>
          </p:cNvSpPr>
          <p:nvPr/>
        </p:nvSpPr>
        <p:spPr bwMode="auto">
          <a:xfrm>
            <a:off x="611560" y="1556792"/>
            <a:ext cx="517207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我的心得</a:t>
            </a:r>
          </a:p>
        </p:txBody>
      </p:sp>
      <p:sp>
        <p:nvSpPr>
          <p:cNvPr id="51205" name="Text Box 5"/>
          <p:cNvSpPr>
            <a:spLocks noChangeArrowheads="1"/>
          </p:cNvSpPr>
          <p:nvPr/>
        </p:nvSpPr>
        <p:spPr bwMode="auto">
          <a:xfrm>
            <a:off x="755576" y="2636912"/>
            <a:ext cx="7992888" cy="9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关于这一章，建议大家可以看看有关变革的书籍</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或者</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我的可复制的领导力课程当中关于变革一章也有较详细的方法和论述。</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23</a:t>
            </a:fld>
            <a:endParaRPr lang="en-US" altLang="zh-CN" sz="900" dirty="0"/>
          </a:p>
        </p:txBody>
      </p:sp>
      <p:sp>
        <p:nvSpPr>
          <p:cNvPr id="7" name="Rectangle 4"/>
          <p:cNvSpPr>
            <a:spLocks noChangeArrowheads="1"/>
          </p:cNvSpPr>
          <p:nvPr/>
        </p:nvSpPr>
        <p:spPr bwMode="auto">
          <a:xfrm>
            <a:off x="-92026" y="0"/>
            <a:ext cx="9289032"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69500" y="1439065"/>
            <a:ext cx="92135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547260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5</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把脉团队 做出调整</a:t>
            </a: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0"/>
            <a:ext cx="9166225" cy="6867525"/>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3252" name="Rectangle 4"/>
          <p:cNvSpPr>
            <a:spLocks noChangeArrowheads="1"/>
          </p:cNvSpPr>
          <p:nvPr/>
        </p:nvSpPr>
        <p:spPr bwMode="auto">
          <a:xfrm>
            <a:off x="899593" y="2891557"/>
            <a:ext cx="7704855" cy="1181100"/>
          </a:xfrm>
          <a:prstGeom prst="rect">
            <a:avLst/>
          </a:prstGeom>
          <a:noFill/>
          <a:ln>
            <a:noFill/>
          </a:ln>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a:solidFill>
                  <a:srgbClr val="262626"/>
                </a:solidFill>
                <a:ea typeface="微软雅黑" panose="020B0503020204020204" pitchFamily="34" charset="-122"/>
              </a:rPr>
              <a:t>当你成为主管的那一刻，你已经不再是一个普通人了，而是每个员工都会盯着的大猩猩。你的一举一动都会引起反应。</a:t>
            </a:r>
          </a:p>
        </p:txBody>
      </p:sp>
      <p:sp>
        <p:nvSpPr>
          <p:cNvPr id="53253" name="Rectangle 12"/>
          <p:cNvSpPr>
            <a:spLocks noChangeArrowheads="1"/>
          </p:cNvSpPr>
          <p:nvPr/>
        </p:nvSpPr>
        <p:spPr bwMode="auto">
          <a:xfrm>
            <a:off x="899594" y="1916832"/>
            <a:ext cx="7704856" cy="914400"/>
          </a:xfrm>
          <a:prstGeom prst="rect">
            <a:avLst/>
          </a:prstGeom>
          <a:noFill/>
          <a:ln>
            <a:noFill/>
          </a:ln>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a:solidFill>
                  <a:srgbClr val="262626"/>
                </a:solidFill>
                <a:ea typeface="微软雅黑" panose="020B0503020204020204" pitchFamily="34" charset="-122"/>
              </a:rPr>
              <a:t>员工不仅仅听我们怎么说，更会看我们怎么做。因此，保持言行一致是非常重要的要学会检讨自己的盲点象限。</a:t>
            </a:r>
          </a:p>
        </p:txBody>
      </p:sp>
      <p:sp>
        <p:nvSpPr>
          <p:cNvPr id="53255" name="Text Box 7"/>
          <p:cNvSpPr txBox="1">
            <a:spLocks noChangeArrowheads="1"/>
          </p:cNvSpPr>
          <p:nvPr/>
        </p:nvSpPr>
        <p:spPr bwMode="auto">
          <a:xfrm>
            <a:off x="899592" y="4222829"/>
            <a:ext cx="7704857" cy="369332"/>
          </a:xfrm>
          <a:prstGeom prst="rect">
            <a:avLst/>
          </a:prstGeom>
          <a:noFill/>
          <a:ln>
            <a:noFill/>
          </a:ln>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b="1" dirty="0">
                <a:solidFill>
                  <a:srgbClr val="262626"/>
                </a:solidFill>
                <a:ea typeface="微软雅黑" panose="020B0503020204020204" pitchFamily="34" charset="-122"/>
                <a:sym typeface="Arial" panose="020B0604020202020204" pitchFamily="34" charset="0"/>
              </a:rPr>
              <a:t>提拔哪种员工会传达出“你是怎样的人”“你珍视何种价值”</a:t>
            </a:r>
            <a:r>
              <a:rPr lang="zh-CN" altLang="en-US" b="1" dirty="0" smtClean="0">
                <a:solidFill>
                  <a:srgbClr val="262626"/>
                </a:solidFill>
                <a:ea typeface="微软雅黑" panose="020B0503020204020204" pitchFamily="34" charset="-122"/>
                <a:sym typeface="Arial" panose="020B0604020202020204" pitchFamily="34" charset="0"/>
              </a:rPr>
              <a:t>的强信号</a:t>
            </a:r>
            <a:r>
              <a:rPr lang="zh-CN" altLang="en-US" b="1" dirty="0">
                <a:solidFill>
                  <a:srgbClr val="262626"/>
                </a:solidFill>
                <a:ea typeface="微软雅黑" panose="020B0503020204020204" pitchFamily="34" charset="-122"/>
                <a:sym typeface="Arial" panose="020B0604020202020204" pitchFamily="34" charset="0"/>
              </a:rPr>
              <a:t>。</a:t>
            </a:r>
          </a:p>
        </p:txBody>
      </p:sp>
      <p:sp>
        <p:nvSpPr>
          <p:cNvPr id="31752" name="Rectangle 48"/>
          <p:cNvSpPr>
            <a:spLocks noChangeArrowheads="1"/>
          </p:cNvSpPr>
          <p:nvPr/>
        </p:nvSpPr>
        <p:spPr bwMode="auto">
          <a:xfrm>
            <a:off x="3308846" y="4939482"/>
            <a:ext cx="1498402" cy="1227137"/>
          </a:xfrm>
          <a:prstGeom prst="rect">
            <a:avLst/>
          </a:prstGeom>
          <a:solidFill>
            <a:srgbClr val="BB664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面对压力时的表现如何？</a:t>
            </a:r>
          </a:p>
        </p:txBody>
      </p:sp>
      <p:sp>
        <p:nvSpPr>
          <p:cNvPr id="31753" name="Rectangle 48"/>
          <p:cNvSpPr>
            <a:spLocks noChangeArrowheads="1"/>
          </p:cNvSpPr>
          <p:nvPr/>
        </p:nvSpPr>
        <p:spPr bwMode="auto">
          <a:xfrm>
            <a:off x="6297711" y="4941689"/>
            <a:ext cx="1260475" cy="1227138"/>
          </a:xfrm>
          <a:prstGeom prst="rect">
            <a:avLst/>
          </a:prstGeom>
          <a:solidFill>
            <a:srgbClr val="BB664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不要轻易推卸责任</a:t>
            </a:r>
          </a:p>
        </p:txBody>
      </p:sp>
      <p:sp>
        <p:nvSpPr>
          <p:cNvPr id="31754" name="Rectangle 48"/>
          <p:cNvSpPr>
            <a:spLocks noChangeArrowheads="1"/>
          </p:cNvSpPr>
          <p:nvPr/>
        </p:nvSpPr>
        <p:spPr bwMode="auto">
          <a:xfrm>
            <a:off x="7590306" y="4933132"/>
            <a:ext cx="1566986" cy="1227137"/>
          </a:xfrm>
          <a:prstGeom prst="rect">
            <a:avLst/>
          </a:prstGeom>
          <a:solidFill>
            <a:srgbClr val="BB664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协助你的下属面对压力。</a:t>
            </a:r>
          </a:p>
        </p:txBody>
      </p:sp>
      <p:sp>
        <p:nvSpPr>
          <p:cNvPr id="31755" name="Rectangle 48"/>
          <p:cNvSpPr>
            <a:spLocks noChangeArrowheads="1"/>
          </p:cNvSpPr>
          <p:nvPr/>
        </p:nvSpPr>
        <p:spPr bwMode="auto">
          <a:xfrm>
            <a:off x="4837508" y="4941069"/>
            <a:ext cx="1426121" cy="1227138"/>
          </a:xfrm>
          <a:prstGeom prst="rect">
            <a:avLst/>
          </a:prstGeom>
          <a:solidFill>
            <a:srgbClr val="BB664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0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你是否坚持学习</a:t>
            </a:r>
            <a:r>
              <a:rPr lang="zh-CN" altLang="en-US" sz="2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p>
        </p:txBody>
      </p:sp>
      <p:sp>
        <p:nvSpPr>
          <p:cNvPr id="12"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24</a:t>
            </a:fld>
            <a:endParaRPr lang="en-US" altLang="zh-CN" sz="900" dirty="0"/>
          </a:p>
        </p:txBody>
      </p:sp>
      <p:sp>
        <p:nvSpPr>
          <p:cNvPr id="13"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4" name="矩形 13"/>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5" name="TextBox 7"/>
          <p:cNvSpPr>
            <a:spLocks noChangeArrowheads="1"/>
          </p:cNvSpPr>
          <p:nvPr/>
        </p:nvSpPr>
        <p:spPr bwMode="auto">
          <a:xfrm>
            <a:off x="251520" y="548680"/>
            <a:ext cx="604867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6</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a:t>
            </a:r>
            <a:r>
              <a:rPr lang="zh-CN" altLang="en-US" sz="36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领导人要成为团队的典范</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52"/>
                                        </p:tgtEl>
                                        <p:attrNameLst>
                                          <p:attrName>style.visibility</p:attrName>
                                        </p:attrNameLst>
                                      </p:cBhvr>
                                      <p:to>
                                        <p:strVal val="visible"/>
                                      </p:to>
                                    </p:set>
                                    <p:animEffect>
                                      <p:cBhvr>
                                        <p:cTn id="7" dur="500"/>
                                        <p:tgtEl>
                                          <p:spTgt spid="317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753"/>
                                        </p:tgtEl>
                                        <p:attrNameLst>
                                          <p:attrName>style.visibility</p:attrName>
                                        </p:attrNameLst>
                                      </p:cBhvr>
                                      <p:to>
                                        <p:strVal val="visible"/>
                                      </p:to>
                                    </p:set>
                                    <p:animEffect>
                                      <p:cBhvr>
                                        <p:cTn id="10" dur="500"/>
                                        <p:tgtEl>
                                          <p:spTgt spid="3175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754"/>
                                        </p:tgtEl>
                                        <p:attrNameLst>
                                          <p:attrName>style.visibility</p:attrName>
                                        </p:attrNameLst>
                                      </p:cBhvr>
                                      <p:to>
                                        <p:strVal val="visible"/>
                                      </p:to>
                                    </p:set>
                                    <p:animEffect>
                                      <p:cBhvr>
                                        <p:cTn id="13" dur="500"/>
                                        <p:tgtEl>
                                          <p:spTgt spid="3175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755"/>
                                        </p:tgtEl>
                                        <p:attrNameLst>
                                          <p:attrName>style.visibility</p:attrName>
                                        </p:attrNameLst>
                                      </p:cBhvr>
                                      <p:to>
                                        <p:strVal val="visible"/>
                                      </p:to>
                                    </p:set>
                                    <p:animEffect>
                                      <p:cBhvr>
                                        <p:cTn id="16" dur="500"/>
                                        <p:tgtEl>
                                          <p:spTgt spid="31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bldLvl="0" animBg="1" autoUpdateAnimBg="0"/>
      <p:bldP spid="31753" grpId="0" bldLvl="0" animBg="1" autoUpdateAnimBg="0"/>
      <p:bldP spid="31754" grpId="0" bldLvl="0" animBg="1" autoUpdateAnimBg="0"/>
      <p:bldP spid="31755" grpId="0" bldLvl="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5301" name="Rectangle 17"/>
          <p:cNvSpPr>
            <a:spLocks noChangeArrowheads="1"/>
          </p:cNvSpPr>
          <p:nvPr/>
        </p:nvSpPr>
        <p:spPr bwMode="auto">
          <a:xfrm>
            <a:off x="2274093" y="2686893"/>
            <a:ext cx="4586288"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终生学习：停止学习，便不再成长</a:t>
            </a:r>
          </a:p>
        </p:txBody>
      </p:sp>
      <p:sp>
        <p:nvSpPr>
          <p:cNvPr id="55302" name="Rectangle 17"/>
          <p:cNvSpPr>
            <a:spLocks noChangeArrowheads="1"/>
          </p:cNvSpPr>
          <p:nvPr/>
        </p:nvSpPr>
        <p:spPr bwMode="auto">
          <a:xfrm>
            <a:off x="2282031" y="3728293"/>
            <a:ext cx="4586287"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认清你的热情所在</a:t>
            </a:r>
          </a:p>
        </p:txBody>
      </p:sp>
      <p:sp>
        <p:nvSpPr>
          <p:cNvPr id="55303" name="Rectangle 17"/>
          <p:cNvSpPr>
            <a:spLocks noChangeArrowheads="1"/>
          </p:cNvSpPr>
          <p:nvPr/>
        </p:nvSpPr>
        <p:spPr bwMode="auto">
          <a:xfrm>
            <a:off x="2289968" y="1613743"/>
            <a:ext cx="4586288" cy="914400"/>
          </a:xfrm>
          <a:prstGeom prst="rect">
            <a:avLst/>
          </a:prstGeom>
          <a:solidFill>
            <a:srgbClr val="C487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了解你的优势与不足</a:t>
            </a:r>
          </a:p>
        </p:txBody>
      </p:sp>
      <p:sp>
        <p:nvSpPr>
          <p:cNvPr id="55304" name="Rectangle 17"/>
          <p:cNvSpPr>
            <a:spLocks noChangeArrowheads="1"/>
          </p:cNvSpPr>
          <p:nvPr/>
        </p:nvSpPr>
        <p:spPr bwMode="auto">
          <a:xfrm>
            <a:off x="2270918" y="5826968"/>
            <a:ext cx="4586288"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培养出适合自己风格的高效领导力</a:t>
            </a:r>
          </a:p>
        </p:txBody>
      </p:sp>
      <p:sp>
        <p:nvSpPr>
          <p:cNvPr id="55305" name="Rectangle 17"/>
          <p:cNvSpPr>
            <a:spLocks noChangeArrowheads="1"/>
          </p:cNvSpPr>
          <p:nvPr/>
        </p:nvSpPr>
        <p:spPr bwMode="auto">
          <a:xfrm>
            <a:off x="2277268" y="4760168"/>
            <a:ext cx="4587875"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0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发挥工作激情：达成持久高效的表现</a:t>
            </a:r>
          </a:p>
        </p:txBody>
      </p:sp>
      <p:sp>
        <p:nvSpPr>
          <p:cNvPr id="10"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25</a:t>
            </a:fld>
            <a:endParaRPr lang="en-US" altLang="zh-CN" sz="900" dirty="0"/>
          </a:p>
        </p:txBody>
      </p:sp>
      <p:sp>
        <p:nvSpPr>
          <p:cNvPr id="11"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2" name="矩形 11"/>
          <p:cNvSpPr/>
          <p:nvPr/>
        </p:nvSpPr>
        <p:spPr bwMode="auto">
          <a:xfrm>
            <a:off x="0" y="1455560"/>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3" name="TextBox 7"/>
          <p:cNvSpPr>
            <a:spLocks noChangeArrowheads="1"/>
          </p:cNvSpPr>
          <p:nvPr/>
        </p:nvSpPr>
        <p:spPr bwMode="auto">
          <a:xfrm>
            <a:off x="251520" y="548680"/>
            <a:ext cx="547260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7</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、发挥你的潜能</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53975" y="0"/>
            <a:ext cx="9237663"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6324" name="TextBox 7"/>
          <p:cNvSpPr>
            <a:spLocks noChangeArrowheads="1"/>
          </p:cNvSpPr>
          <p:nvPr/>
        </p:nvSpPr>
        <p:spPr bwMode="auto">
          <a:xfrm>
            <a:off x="912092" y="1537628"/>
            <a:ext cx="517207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领导力的定义</a:t>
            </a:r>
          </a:p>
        </p:txBody>
      </p:sp>
      <p:sp>
        <p:nvSpPr>
          <p:cNvPr id="56325" name="Text Box 5"/>
          <p:cNvSpPr>
            <a:spLocks noChangeArrowheads="1"/>
          </p:cNvSpPr>
          <p:nvPr/>
        </p:nvSpPr>
        <p:spPr bwMode="auto">
          <a:xfrm>
            <a:off x="971600" y="2564904"/>
            <a:ext cx="7632848" cy="2562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一个领导人，会努力找出自己相信什么，并且有勇气采取行动。要当好一位领导人，确实得具备很多因素，而以上所言就是领导力的核心。</a:t>
            </a: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（以上是作者给出的领导力的定义，我们在课程中说领导者是通过营造氛围来提升绩效的人。这两者其实不矛盾，坚定的愿景其实就是最好氛围的基础）</a:t>
            </a:r>
          </a:p>
        </p:txBody>
      </p:sp>
      <p:sp>
        <p:nvSpPr>
          <p:cNvPr id="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26</a:t>
            </a:fld>
            <a:endParaRPr lang="en-US" altLang="zh-CN" sz="900" dirty="0"/>
          </a:p>
        </p:txBody>
      </p:sp>
      <p:sp>
        <p:nvSpPr>
          <p:cNvPr id="7" name="Rectangle 4"/>
          <p:cNvSpPr>
            <a:spLocks noChangeArrowheads="1"/>
          </p:cNvSpPr>
          <p:nvPr/>
        </p:nvSpPr>
        <p:spPr bwMode="auto">
          <a:xfrm>
            <a:off x="-68484" y="0"/>
            <a:ext cx="9212484"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8" name="矩形 7"/>
          <p:cNvSpPr/>
          <p:nvPr/>
        </p:nvSpPr>
        <p:spPr bwMode="auto">
          <a:xfrm>
            <a:off x="-36512" y="1439065"/>
            <a:ext cx="9180512"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36512" y="622429"/>
            <a:ext cx="547260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7</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、发挥你的潜能</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1588" y="0"/>
            <a:ext cx="9166225" cy="6867525"/>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7347" name="Rectangle 29"/>
          <p:cNvSpPr>
            <a:spLocks noChangeArrowheads="1"/>
          </p:cNvSpPr>
          <p:nvPr/>
        </p:nvSpPr>
        <p:spPr bwMode="auto">
          <a:xfrm>
            <a:off x="3552825" y="4962872"/>
            <a:ext cx="5591175" cy="914400"/>
          </a:xfrm>
          <a:prstGeom prst="rect">
            <a:avLst/>
          </a:prstGeom>
          <a:solidFill>
            <a:srgbClr val="D0893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800" b="1">
                <a:solidFill>
                  <a:schemeClr val="bg1"/>
                </a:solidFill>
                <a:ea typeface="微软雅黑" panose="020B0503020204020204" pitchFamily="34" charset="-122"/>
              </a:rPr>
              <a:t>总结一下</a:t>
            </a:r>
          </a:p>
        </p:txBody>
      </p:sp>
      <p:sp>
        <p:nvSpPr>
          <p:cNvPr id="57348" name="Text Box 4"/>
          <p:cNvSpPr>
            <a:spLocks noChangeArrowheads="1"/>
          </p:cNvSpPr>
          <p:nvPr/>
        </p:nvSpPr>
        <p:spPr bwMode="auto">
          <a:xfrm>
            <a:off x="1115616" y="2206312"/>
            <a:ext cx="7415981" cy="24468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sym typeface="微软雅黑" panose="020B0503020204020204" pitchFamily="34" charset="-122"/>
              </a:rPr>
              <a:t>这本书最大的价值，是要明确愿景和关键要务；然后管好你的时间，确保把时间用在关键要务上；通过反馈和指导来贯彻关键要务；有了接班和授权，才能真正厘清关键要务；观察团队不断变革，保证没有偏离愿景；自己对自己要求严格，成为团队楷模，否则员工会怀疑；当你把这一切都做好了，你的潜能就逐渐发挥出来了。</a:t>
            </a:r>
          </a:p>
          <a:p>
            <a:endParaRPr lang="zh-CN" altLang="en-US" dirty="0">
              <a:solidFill>
                <a:srgbClr val="CC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27</a:t>
            </a:fld>
            <a:endParaRPr lang="en-US" altLang="zh-CN" sz="900" dirty="0"/>
          </a:p>
        </p:txBody>
      </p:sp>
      <p:sp>
        <p:nvSpPr>
          <p:cNvPr id="6"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7" name="矩形 6"/>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270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8372" name="Rectangle 6"/>
          <p:cNvSpPr>
            <a:spLocks noChangeArrowheads="1"/>
          </p:cNvSpPr>
          <p:nvPr/>
        </p:nvSpPr>
        <p:spPr bwMode="auto">
          <a:xfrm>
            <a:off x="7315200" y="3840163"/>
            <a:ext cx="1828800" cy="1117600"/>
          </a:xfrm>
          <a:prstGeom prst="rect">
            <a:avLst/>
          </a:prstGeom>
          <a:solidFill>
            <a:srgbClr val="D57637"/>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58373" name="Rectangle 8"/>
          <p:cNvSpPr>
            <a:spLocks noChangeArrowheads="1"/>
          </p:cNvSpPr>
          <p:nvPr/>
        </p:nvSpPr>
        <p:spPr bwMode="auto">
          <a:xfrm>
            <a:off x="1752600" y="5087938"/>
            <a:ext cx="5467350"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58374" name="Rectangle 9"/>
          <p:cNvSpPr>
            <a:spLocks noChangeArrowheads="1"/>
          </p:cNvSpPr>
          <p:nvPr/>
        </p:nvSpPr>
        <p:spPr bwMode="auto">
          <a:xfrm>
            <a:off x="0" y="5087938"/>
            <a:ext cx="1701800" cy="914400"/>
          </a:xfrm>
          <a:prstGeom prst="rect">
            <a:avLst/>
          </a:prstGeom>
          <a:solidFill>
            <a:srgbClr val="D66F3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0" name="矩形 9"/>
          <p:cNvSpPr/>
          <p:nvPr/>
        </p:nvSpPr>
        <p:spPr>
          <a:xfrm>
            <a:off x="577700" y="1251802"/>
            <a:ext cx="3416320" cy="646331"/>
          </a:xfrm>
          <a:prstGeom prst="rect">
            <a:avLst/>
          </a:prstGeom>
        </p:spPr>
        <p:txBody>
          <a:bodyPr wrap="none">
            <a:spAutoFit/>
          </a:bodyPr>
          <a:lstStyle/>
          <a:p>
            <a:r>
              <a:rPr lang="zh-CN" altLang="en-US" sz="3600" b="1" dirty="0">
                <a:latin typeface="微软雅黑"/>
                <a:ea typeface="微软雅黑"/>
                <a:cs typeface="微软雅黑"/>
              </a:rPr>
              <a:t>关于樊登读书会</a:t>
            </a:r>
          </a:p>
        </p:txBody>
      </p:sp>
      <p:sp>
        <p:nvSpPr>
          <p:cNvPr id="11" name="矩形 10"/>
          <p:cNvSpPr/>
          <p:nvPr/>
        </p:nvSpPr>
        <p:spPr>
          <a:xfrm>
            <a:off x="928662" y="2058123"/>
            <a:ext cx="6572296" cy="2585323"/>
          </a:xfrm>
          <a:prstGeom prst="rect">
            <a:avLst/>
          </a:prstGeom>
        </p:spPr>
        <p:txBody>
          <a:bodyPr wrap="square">
            <a:spAutoFit/>
          </a:bodyPr>
          <a:lstStyle/>
          <a:p>
            <a:pPr>
              <a:lnSpc>
                <a:spcPct val="150000"/>
              </a:lnSpc>
            </a:pPr>
            <a:r>
              <a:rPr lang="zh-CN" altLang="en-US" kern="0" dirty="0">
                <a:solidFill>
                  <a:schemeClr val="tx1">
                    <a:lumMod val="75000"/>
                    <a:lumOff val="25000"/>
                  </a:schemeClr>
                </a:solidFill>
                <a:latin typeface="微软雅黑"/>
                <a:ea typeface="微软雅黑"/>
                <a:cs typeface="微软雅黑"/>
              </a:rPr>
              <a:t>在微信公众平台中</a:t>
            </a:r>
            <a:r>
              <a:rPr lang="zh-CN" altLang="en-US" kern="0" dirty="0" smtClean="0">
                <a:solidFill>
                  <a:schemeClr val="tx1">
                    <a:lumMod val="75000"/>
                    <a:lumOff val="25000"/>
                  </a:schemeClr>
                </a:solidFill>
                <a:latin typeface="微软雅黑"/>
                <a:ea typeface="微软雅黑"/>
                <a:cs typeface="微软雅黑"/>
              </a:rPr>
              <a:t>搜索</a:t>
            </a:r>
            <a:r>
              <a:rPr lang="en-US" altLang="zh-CN" kern="0" dirty="0" smtClean="0">
                <a:solidFill>
                  <a:schemeClr val="tx1">
                    <a:lumMod val="75000"/>
                    <a:lumOff val="25000"/>
                  </a:schemeClr>
                </a:solidFill>
                <a:latin typeface="微软雅黑"/>
                <a:ea typeface="微软雅黑"/>
                <a:cs typeface="微软雅黑"/>
              </a:rPr>
              <a:t>【</a:t>
            </a:r>
            <a:r>
              <a:rPr lang="zh-CN" altLang="en-US" kern="0" dirty="0" smtClean="0">
                <a:solidFill>
                  <a:schemeClr val="tx1">
                    <a:lumMod val="75000"/>
                    <a:lumOff val="25000"/>
                  </a:schemeClr>
                </a:solidFill>
                <a:latin typeface="微软雅黑"/>
                <a:ea typeface="微软雅黑"/>
                <a:cs typeface="微软雅黑"/>
              </a:rPr>
              <a:t>樊登读书会</a:t>
            </a:r>
            <a:r>
              <a:rPr lang="en-US" altLang="zh-CN" kern="0" dirty="0" smtClean="0">
                <a:solidFill>
                  <a:schemeClr val="tx1">
                    <a:lumMod val="75000"/>
                    <a:lumOff val="25000"/>
                  </a:schemeClr>
                </a:solidFill>
                <a:latin typeface="微软雅黑"/>
                <a:ea typeface="微软雅黑"/>
                <a:cs typeface="微软雅黑"/>
              </a:rPr>
              <a:t>】</a:t>
            </a:r>
            <a:r>
              <a:rPr lang="zh-CN" altLang="en-US" kern="0" dirty="0" smtClean="0">
                <a:solidFill>
                  <a:schemeClr val="tx1">
                    <a:lumMod val="75000"/>
                    <a:lumOff val="25000"/>
                  </a:schemeClr>
                </a:solidFill>
                <a:latin typeface="微软雅黑"/>
                <a:ea typeface="微软雅黑"/>
                <a:cs typeface="微软雅黑"/>
              </a:rPr>
              <a:t>或者</a:t>
            </a:r>
            <a:r>
              <a:rPr lang="zh-CN" altLang="en-US" kern="0" dirty="0">
                <a:solidFill>
                  <a:schemeClr val="tx1">
                    <a:lumMod val="75000"/>
                    <a:lumOff val="25000"/>
                  </a:schemeClr>
                </a:solidFill>
                <a:latin typeface="微软雅黑"/>
                <a:ea typeface="微软雅黑"/>
                <a:cs typeface="微软雅黑"/>
              </a:rPr>
              <a:t>扫描二维码进行关注；</a:t>
            </a:r>
            <a:endParaRPr lang="en-US" altLang="zh-CN" kern="0" dirty="0">
              <a:solidFill>
                <a:schemeClr val="tx1">
                  <a:lumMod val="75000"/>
                  <a:lumOff val="25000"/>
                </a:schemeClr>
              </a:solidFill>
              <a:latin typeface="微软雅黑"/>
              <a:ea typeface="微软雅黑"/>
              <a:cs typeface="微软雅黑"/>
            </a:endParaRPr>
          </a:p>
          <a:p>
            <a:pPr>
              <a:lnSpc>
                <a:spcPct val="150000"/>
              </a:lnSpc>
            </a:pPr>
            <a:r>
              <a:rPr lang="zh-CN" altLang="en-US" kern="0" dirty="0">
                <a:solidFill>
                  <a:schemeClr val="tx1">
                    <a:lumMod val="75000"/>
                    <a:lumOff val="25000"/>
                  </a:schemeClr>
                </a:solidFill>
                <a:latin typeface="微软雅黑"/>
                <a:ea typeface="微软雅黑"/>
                <a:cs typeface="微软雅黑"/>
              </a:rPr>
              <a:t>非会员可以试读</a:t>
            </a:r>
            <a:r>
              <a:rPr lang="zh-CN" altLang="en-US" kern="0" dirty="0" smtClean="0">
                <a:solidFill>
                  <a:schemeClr val="tx1">
                    <a:lumMod val="75000"/>
                    <a:lumOff val="25000"/>
                  </a:schemeClr>
                </a:solidFill>
                <a:latin typeface="微软雅黑"/>
                <a:ea typeface="微软雅黑"/>
                <a:cs typeface="微软雅黑"/>
              </a:rPr>
              <a:t>部分图书精华解读内容</a:t>
            </a:r>
            <a:r>
              <a:rPr lang="zh-CN" altLang="en-US" kern="0" dirty="0">
                <a:solidFill>
                  <a:schemeClr val="tx1">
                    <a:lumMod val="75000"/>
                    <a:lumOff val="25000"/>
                  </a:schemeClr>
                </a:solidFill>
                <a:latin typeface="微软雅黑"/>
                <a:ea typeface="微软雅黑"/>
                <a:cs typeface="微软雅黑"/>
              </a:rPr>
              <a:t>，注册成为会员，第一时间获取全部读书笔记；</a:t>
            </a:r>
            <a:endParaRPr lang="en-US" altLang="zh-CN" kern="0" dirty="0">
              <a:solidFill>
                <a:schemeClr val="tx1">
                  <a:lumMod val="75000"/>
                  <a:lumOff val="25000"/>
                </a:schemeClr>
              </a:solidFill>
              <a:latin typeface="微软雅黑"/>
              <a:ea typeface="微软雅黑"/>
              <a:cs typeface="微软雅黑"/>
            </a:endParaRPr>
          </a:p>
          <a:p>
            <a:pPr>
              <a:lnSpc>
                <a:spcPct val="150000"/>
              </a:lnSpc>
            </a:pPr>
            <a:r>
              <a:rPr lang="zh-CN" altLang="en-US" kern="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p:txBody>
      </p:sp>
      <p:sp>
        <p:nvSpPr>
          <p:cNvPr id="12" name="矩形 11"/>
          <p:cNvSpPr/>
          <p:nvPr/>
        </p:nvSpPr>
        <p:spPr>
          <a:xfrm>
            <a:off x="1785918" y="5062049"/>
            <a:ext cx="5519271" cy="938719"/>
          </a:xfrm>
          <a:prstGeom prst="rect">
            <a:avLst/>
          </a:prstGeom>
        </p:spPr>
        <p:txBody>
          <a:bodyPr wrap="square">
            <a:spAutoFit/>
          </a:bodyPr>
          <a:lstStyle/>
          <a:p>
            <a:pPr>
              <a:lnSpc>
                <a:spcPct val="150000"/>
              </a:lnSpc>
            </a:pPr>
            <a:r>
              <a:rPr lang="zh-CN" altLang="en-US" dirty="0">
                <a:solidFill>
                  <a:schemeClr val="bg1"/>
                </a:solidFill>
                <a:latin typeface="微软雅黑" panose="020B0503020204020204" pitchFamily="34" charset="-122"/>
                <a:ea typeface="微软雅黑" panose="020B0503020204020204" pitchFamily="34" charset="-122"/>
              </a:rPr>
              <a:t>这里是读书人的社区，是思想碰撞和交流的舞台。</a:t>
            </a:r>
            <a:endParaRPr lang="en-US" altLang="zh-CN" dirty="0">
              <a:solidFill>
                <a:schemeClr val="bg1"/>
              </a:solidFill>
              <a:latin typeface="微软雅黑" panose="020B0503020204020204" pitchFamily="34" charset="-122"/>
              <a:ea typeface="微软雅黑" panose="020B0503020204020204" pitchFamily="34" charset="-122"/>
            </a:endParaRPr>
          </a:p>
          <a:p>
            <a:pPr lvl="0"/>
            <a:r>
              <a:rPr lang="zh-CN" altLang="en-US" sz="2800" b="1" dirty="0" smtClean="0">
                <a:solidFill>
                  <a:schemeClr val="bg1"/>
                </a:solidFill>
                <a:latin typeface="微软雅黑" charset="0"/>
                <a:ea typeface="微软雅黑" charset="0"/>
                <a:cs typeface="微软雅黑" charset="0"/>
              </a:rPr>
              <a:t>      樊登读书会   </a:t>
            </a:r>
            <a:r>
              <a:rPr lang="zh-CN" altLang="en-US" dirty="0" smtClean="0">
                <a:solidFill>
                  <a:schemeClr val="bg1"/>
                </a:solidFill>
                <a:latin typeface="微软雅黑" panose="020B0503020204020204" pitchFamily="34" charset="-122"/>
                <a:ea typeface="微软雅黑" panose="020B0503020204020204" pitchFamily="34" charset="-122"/>
              </a:rPr>
              <a:t>欢迎爱读书的你！</a:t>
            </a:r>
            <a:endParaRPr lang="en-US" altLang="zh-CN" dirty="0">
              <a:solidFill>
                <a:schemeClr val="bg1"/>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622" y="2207839"/>
            <a:ext cx="182880" cy="250521"/>
          </a:xfrm>
          <a:prstGeom prst="rect">
            <a:avLst/>
          </a:prstGeom>
        </p:spPr>
      </p:pic>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762" y="2990231"/>
            <a:ext cx="182880" cy="250521"/>
          </a:xfrm>
          <a:prstGeom prst="rect">
            <a:avLst/>
          </a:prstGeom>
        </p:spPr>
      </p:pic>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762" y="3855099"/>
            <a:ext cx="182880" cy="250521"/>
          </a:xfrm>
          <a:prstGeom prst="rect">
            <a:avLst/>
          </a:prstGeom>
        </p:spPr>
      </p:pic>
      <p:sp>
        <p:nvSpPr>
          <p:cNvPr id="16"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28</a:t>
            </a:fld>
            <a:endParaRPr lang="en-US" altLang="zh-CN" sz="900" dirty="0"/>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270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8373" name="Rectangle 8"/>
          <p:cNvSpPr>
            <a:spLocks noChangeArrowheads="1"/>
          </p:cNvSpPr>
          <p:nvPr/>
        </p:nvSpPr>
        <p:spPr bwMode="auto">
          <a:xfrm>
            <a:off x="3605244" y="3943360"/>
            <a:ext cx="5467350"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8" name="Rectangle 4"/>
          <p:cNvSpPr>
            <a:spLocks noChangeArrowheads="1"/>
          </p:cNvSpPr>
          <p:nvPr/>
        </p:nvSpPr>
        <p:spPr bwMode="auto">
          <a:xfrm>
            <a:off x="-32" y="0"/>
            <a:ext cx="9144000" cy="485776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9" name="矩形 18"/>
          <p:cNvSpPr/>
          <p:nvPr/>
        </p:nvSpPr>
        <p:spPr bwMode="auto">
          <a:xfrm>
            <a:off x="0" y="4883479"/>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pic>
        <p:nvPicPr>
          <p:cNvPr id="58375" name="Picture 9" descr="23174409-2_e_副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00" y="728091"/>
            <a:ext cx="2928958" cy="39153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内容占位符 2"/>
          <p:cNvSpPr txBox="1">
            <a:spLocks/>
          </p:cNvSpPr>
          <p:nvPr/>
        </p:nvSpPr>
        <p:spPr bwMode="auto">
          <a:xfrm>
            <a:off x="4533938" y="2728914"/>
            <a:ext cx="4248472" cy="1728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1800" dirty="0">
                <a:solidFill>
                  <a:schemeClr val="bg1"/>
                </a:solidFill>
                <a:latin typeface="微软雅黑" charset="0"/>
                <a:ea typeface="微软雅黑" charset="0"/>
                <a:cs typeface="微软雅黑" charset="0"/>
              </a:rPr>
              <a:t>如果您觉得有所收获，欢迎邀请您的</a:t>
            </a:r>
            <a:r>
              <a:rPr kumimoji="0" lang="zh-CN" altLang="en-US" sz="1800" dirty="0" smtClean="0">
                <a:solidFill>
                  <a:schemeClr val="bg1"/>
                </a:solidFill>
                <a:latin typeface="微软雅黑" charset="0"/>
                <a:ea typeface="微软雅黑" charset="0"/>
                <a:cs typeface="微软雅黑" charset="0"/>
              </a:rPr>
              <a:t>朋友加入</a:t>
            </a:r>
            <a:endParaRPr kumimoji="0" lang="en-US" altLang="zh-CN" sz="1800" dirty="0" smtClean="0">
              <a:solidFill>
                <a:schemeClr val="bg1"/>
              </a:solidFill>
              <a:latin typeface="微软雅黑" charset="0"/>
              <a:ea typeface="微软雅黑" charset="0"/>
              <a:cs typeface="微软雅黑" charset="0"/>
            </a:endParaRPr>
          </a:p>
          <a:p>
            <a:pPr>
              <a:lnSpc>
                <a:spcPct val="150000"/>
              </a:lnSpc>
              <a:spcBef>
                <a:spcPct val="20000"/>
              </a:spcBef>
              <a:buFont typeface="Arial" charset="0"/>
              <a:buNone/>
            </a:pPr>
            <a:endParaRPr kumimoji="0" lang="zh-CN" altLang="en-US" sz="1800" dirty="0">
              <a:solidFill>
                <a:schemeClr val="bg1"/>
              </a:solidFill>
              <a:latin typeface="微软雅黑" charset="0"/>
              <a:ea typeface="微软雅黑" charset="0"/>
              <a:cs typeface="微软雅黑" charset="0"/>
            </a:endParaRPr>
          </a:p>
          <a:p>
            <a:pPr>
              <a:lnSpc>
                <a:spcPct val="150000"/>
              </a:lnSpc>
              <a:spcBef>
                <a:spcPct val="20000"/>
              </a:spcBef>
              <a:buFont typeface="Arial" charset="0"/>
              <a:buNone/>
            </a:pPr>
            <a:r>
              <a:rPr kumimoji="0" lang="zh-CN" altLang="en-US" sz="1800" dirty="0">
                <a:solidFill>
                  <a:schemeClr val="bg1"/>
                </a:solidFill>
                <a:latin typeface="微软雅黑" charset="0"/>
                <a:ea typeface="微软雅黑" charset="0"/>
                <a:cs typeface="微软雅黑" charset="0"/>
              </a:rPr>
              <a:t>共同分享读书的喜悦</a:t>
            </a:r>
            <a:r>
              <a:rPr kumimoji="0" lang="zh-CN" altLang="en-US" sz="1800" dirty="0" smtClean="0">
                <a:solidFill>
                  <a:schemeClr val="bg1"/>
                </a:solidFill>
                <a:latin typeface="微软雅黑" charset="0"/>
                <a:ea typeface="微软雅黑" charset="0"/>
                <a:cs typeface="微软雅黑" charset="0"/>
              </a:rPr>
              <a:t>！</a:t>
            </a:r>
            <a:endParaRPr kumimoji="0" lang="zh-CN" altLang="en-US" sz="1600" dirty="0">
              <a:solidFill>
                <a:schemeClr val="bg1"/>
              </a:solidFill>
              <a:latin typeface="微软雅黑" charset="0"/>
              <a:ea typeface="微软雅黑" charset="0"/>
              <a:cs typeface="微软雅黑" charset="0"/>
            </a:endParaRPr>
          </a:p>
        </p:txBody>
      </p:sp>
      <p:sp>
        <p:nvSpPr>
          <p:cNvPr id="20" name="Rectangle 4"/>
          <p:cNvSpPr>
            <a:spLocks noChangeArrowheads="1"/>
          </p:cNvSpPr>
          <p:nvPr/>
        </p:nvSpPr>
        <p:spPr bwMode="auto">
          <a:xfrm>
            <a:off x="5392987" y="3161934"/>
            <a:ext cx="2536600" cy="642942"/>
          </a:xfrm>
          <a:prstGeom prst="rect">
            <a:avLst/>
          </a:prstGeom>
          <a:solidFill>
            <a:schemeClr val="accent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7" name="矩形 81"/>
          <p:cNvSpPr>
            <a:spLocks noChangeArrowheads="1"/>
          </p:cNvSpPr>
          <p:nvPr/>
        </p:nvSpPr>
        <p:spPr bwMode="auto">
          <a:xfrm>
            <a:off x="5398034" y="3162703"/>
            <a:ext cx="288032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zh-CN" altLang="en-US" sz="3600" b="1" dirty="0">
                <a:solidFill>
                  <a:schemeClr val="bg1"/>
                </a:solidFill>
                <a:latin typeface="微软雅黑" charset="0"/>
                <a:ea typeface="微软雅黑" charset="0"/>
                <a:cs typeface="微软雅黑" charset="0"/>
              </a:rPr>
              <a:t>樊登读书会</a:t>
            </a:r>
            <a:endParaRPr lang="zh-CN" altLang="en-US" sz="2800" dirty="0">
              <a:solidFill>
                <a:schemeClr val="bg1"/>
              </a:solidFill>
            </a:endParaRPr>
          </a:p>
        </p:txBody>
      </p:sp>
      <p:sp>
        <p:nvSpPr>
          <p:cNvPr id="21"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29</a:t>
            </a:fld>
            <a:endParaRPr lang="en-US" altLang="zh-CN" sz="9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27655" name="Text Box 7"/>
          <p:cNvSpPr>
            <a:spLocks noChangeArrowheads="1"/>
          </p:cNvSpPr>
          <p:nvPr/>
        </p:nvSpPr>
        <p:spPr bwMode="auto">
          <a:xfrm>
            <a:off x="827584" y="2183953"/>
            <a:ext cx="8064896" cy="36933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我讲授领导力课程这么久以来，一直致力于把领导力变成可以复制的工具。侧重点一直在沟通、反馈、授权、激励、创新、变革这些工具化的细节</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看完这本书</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，才发现领导力原来还有更加宏观的一面</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b="1" dirty="0" smtClean="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只</a:t>
            </a:r>
            <a:r>
              <a:rPr lang="zh-CN" altLang="en-US" b="1" dirty="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有在宏观正确的基础上，强化领导力工具才是有效的</a:t>
            </a:r>
            <a:r>
              <a:rPr lang="zh-CN" altLang="en-US" b="1" dirty="0" smtClean="0">
                <a:solidFill>
                  <a:srgbClr val="80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en-US" altLang="zh-CN" b="1" dirty="0" smtClean="0">
              <a:solidFill>
                <a:srgbClr val="800000"/>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这本书</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的强大之处就是能够把愿景、关键要务、把脉团队这些更宏观层面的领导力也工具化。我在自己的公司试了试，非常好用！</a:t>
            </a:r>
          </a:p>
          <a:p>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3</a:t>
            </a:fld>
            <a:endParaRPr lang="en-US" altLang="zh-CN" sz="900" dirty="0"/>
          </a:p>
        </p:txBody>
      </p:sp>
      <p:sp>
        <p:nvSpPr>
          <p:cNvPr id="9"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0" name="矩形 9"/>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1" name="TextBox 7"/>
          <p:cNvSpPr>
            <a:spLocks noChangeArrowheads="1"/>
          </p:cNvSpPr>
          <p:nvPr/>
        </p:nvSpPr>
        <p:spPr bwMode="auto">
          <a:xfrm>
            <a:off x="251520" y="548680"/>
            <a:ext cx="482453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我的读书感受</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270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58373" name="Rectangle 8"/>
          <p:cNvSpPr>
            <a:spLocks noChangeArrowheads="1"/>
          </p:cNvSpPr>
          <p:nvPr/>
        </p:nvSpPr>
        <p:spPr bwMode="auto">
          <a:xfrm>
            <a:off x="3605244" y="3943360"/>
            <a:ext cx="5467350" cy="91440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8" name="Rectangle 4"/>
          <p:cNvSpPr>
            <a:spLocks noChangeArrowheads="1"/>
          </p:cNvSpPr>
          <p:nvPr/>
        </p:nvSpPr>
        <p:spPr bwMode="auto">
          <a:xfrm>
            <a:off x="-32" y="0"/>
            <a:ext cx="9144000" cy="4857760"/>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19" name="矩形 18"/>
          <p:cNvSpPr/>
          <p:nvPr/>
        </p:nvSpPr>
        <p:spPr bwMode="auto">
          <a:xfrm>
            <a:off x="0" y="4883479"/>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文本框 1"/>
          <p:cNvSpPr txBox="1"/>
          <p:nvPr/>
        </p:nvSpPr>
        <p:spPr>
          <a:xfrm>
            <a:off x="2864571" y="5477162"/>
            <a:ext cx="3539752" cy="400110"/>
          </a:xfrm>
          <a:prstGeom prst="rect">
            <a:avLst/>
          </a:prstGeom>
          <a:noFill/>
        </p:spPr>
        <p:txBody>
          <a:bodyPr wrap="none" rtlCol="0">
            <a:spAutoFit/>
          </a:bodyPr>
          <a:lstStyle/>
          <a:p>
            <a:pPr algn="ctr"/>
            <a:r>
              <a:rPr lang="zh-CN" altLang="en-US" sz="2000" b="1" dirty="0" smtClean="0">
                <a:solidFill>
                  <a:schemeClr val="tx2"/>
                </a:solidFill>
                <a:latin typeface="隶书" panose="02010509060101010101" pitchFamily="49" charset="-122"/>
                <a:ea typeface="隶书" panose="02010509060101010101" pitchFamily="49" charset="-122"/>
              </a:rPr>
              <a:t>上海科必达信息科技有限公司</a:t>
            </a:r>
            <a:endParaRPr lang="en-US" altLang="zh-CN" sz="2000" b="1" dirty="0" smtClean="0">
              <a:solidFill>
                <a:schemeClr val="tx2"/>
              </a:solidFill>
              <a:latin typeface="隶书" panose="02010509060101010101" pitchFamily="49" charset="-122"/>
              <a:ea typeface="隶书" panose="02010509060101010101" pitchFamily="49" charset="-122"/>
            </a:endParaRPr>
          </a:p>
        </p:txBody>
      </p:sp>
      <p:sp>
        <p:nvSpPr>
          <p:cNvPr id="11" name="文本框 2"/>
          <p:cNvSpPr txBox="1"/>
          <p:nvPr/>
        </p:nvSpPr>
        <p:spPr>
          <a:xfrm>
            <a:off x="3421140" y="5939997"/>
            <a:ext cx="2236510" cy="707886"/>
          </a:xfrm>
          <a:prstGeom prst="rect">
            <a:avLst/>
          </a:prstGeom>
          <a:noFill/>
        </p:spPr>
        <p:txBody>
          <a:bodyPr wrap="none" rtlCol="0">
            <a:spAutoFit/>
          </a:bodyPr>
          <a:lstStyle/>
          <a:p>
            <a:r>
              <a:rPr lang="zh-CN" altLang="en-US" sz="4000" dirty="0">
                <a:solidFill>
                  <a:srgbClr val="C00000"/>
                </a:solidFill>
                <a:latin typeface="华文行楷" panose="02010800040101010101" pitchFamily="2" charset="-122"/>
                <a:ea typeface="华文行楷" panose="02010800040101010101" pitchFamily="2" charset="-122"/>
              </a:rPr>
              <a:t>荣誉</a:t>
            </a:r>
            <a:r>
              <a:rPr lang="zh-CN" altLang="en-US" sz="4000" dirty="0" smtClean="0">
                <a:solidFill>
                  <a:srgbClr val="C00000"/>
                </a:solidFill>
                <a:latin typeface="华文行楷" panose="02010800040101010101" pitchFamily="2" charset="-122"/>
                <a:ea typeface="华文行楷" panose="02010800040101010101" pitchFamily="2" charset="-122"/>
              </a:rPr>
              <a:t>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
        <p:nvSpPr>
          <p:cNvPr id="12" name="矩形 11"/>
          <p:cNvSpPr/>
          <p:nvPr/>
        </p:nvSpPr>
        <p:spPr>
          <a:xfrm>
            <a:off x="2298098" y="1622157"/>
            <a:ext cx="4572000" cy="2359025"/>
          </a:xfrm>
          <a:prstGeom prst="rect">
            <a:avLst/>
          </a:prstGeom>
          <a:solidFill>
            <a:sysClr val="window" lastClr="FFFFFF"/>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pic>
        <p:nvPicPr>
          <p:cNvPr id="13" name="Picture 2" descr="G:\孑子 朋友们\田君琦\樊登读书会\樊登读书会二维码.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4712" y="1623744"/>
            <a:ext cx="2357437" cy="2357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extBox 7"/>
          <p:cNvSpPr txBox="1"/>
          <p:nvPr/>
        </p:nvSpPr>
        <p:spPr>
          <a:xfrm>
            <a:off x="2563212" y="3308082"/>
            <a:ext cx="1785937" cy="357187"/>
          </a:xfrm>
          <a:prstGeom prst="rect">
            <a:avLst/>
          </a:prstGeom>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srgbClr val="F79646">
                    <a:lumMod val="50000"/>
                  </a:srgbClr>
                </a:solidFill>
                <a:effectLst/>
                <a:uLnTx/>
                <a:uFillTx/>
                <a:latin typeface="华文楷体" panose="02010600040101010101" pitchFamily="2" charset="-122"/>
                <a:ea typeface="华文楷体" panose="02010600040101010101" pitchFamily="2" charset="-122"/>
                <a:cs typeface="+mj-cs"/>
              </a:rPr>
              <a:t>欢迎关注</a:t>
            </a:r>
          </a:p>
        </p:txBody>
      </p:sp>
      <p:pic>
        <p:nvPicPr>
          <p:cNvPr id="15" name="图片 13" descr="logo-37.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8098" y="1672594"/>
            <a:ext cx="2316163" cy="1827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2700" y="-9525"/>
            <a:ext cx="9144000" cy="6854825"/>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174" name="Rectangle 16"/>
          <p:cNvSpPr>
            <a:spLocks noChangeArrowheads="1"/>
          </p:cNvSpPr>
          <p:nvPr/>
        </p:nvSpPr>
        <p:spPr bwMode="auto">
          <a:xfrm>
            <a:off x="792088" y="2420888"/>
            <a:ext cx="7596336" cy="3648075"/>
          </a:xfrm>
          <a:prstGeom prst="rect">
            <a:avLst/>
          </a:prstGeom>
          <a:noFill/>
          <a:ln>
            <a:noFill/>
          </a:ln>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sz="2100" b="1" dirty="0">
                <a:solidFill>
                  <a:srgbClr val="800000"/>
                </a:solidFill>
                <a:latin typeface="Calibri" panose="020F0502020204030204" pitchFamily="34" charset="0"/>
                <a:ea typeface="微软雅黑" panose="020B0503020204020204" pitchFamily="34" charset="-122"/>
                <a:sym typeface="Calibri" panose="020F0502020204030204" pitchFamily="34" charset="0"/>
              </a:rPr>
              <a:t>领导者应该扪心自问的七个关键问题：</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设定你的愿景与关键要务</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管理你的时间</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给与反馈，接受反馈</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接班规划与工作授权</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为你的团队把脉，作出相应调整</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领导人要成为团队的典范</a:t>
            </a:r>
          </a:p>
          <a:p>
            <a:pPr marL="285750" indent="-285750">
              <a:lnSpc>
                <a:spcPct val="150000"/>
              </a:lnSpc>
              <a:buFont typeface="Symbol" charset="2"/>
              <a:buChar char="-"/>
            </a:pPr>
            <a:r>
              <a:rPr lang="zh-CN" dirty="0">
                <a:solidFill>
                  <a:schemeClr val="tx1">
                    <a:lumMod val="85000"/>
                    <a:lumOff val="15000"/>
                  </a:schemeClr>
                </a:solidFill>
                <a:latin typeface="微软雅黑" panose="020B0503020204020204" pitchFamily="34" charset="-122"/>
                <a:ea typeface="微软雅黑" panose="020B0503020204020204" pitchFamily="34" charset="-122"/>
                <a:sym typeface="微软雅黑" panose="020B0503020204020204" pitchFamily="34" charset="-122"/>
              </a:rPr>
              <a:t>发挥你的潜能</a:t>
            </a:r>
          </a:p>
          <a:p>
            <a:pPr algn="ctr"/>
            <a:endParaRPr lang="zh-CN" altLang="zh-CN" dirty="0">
              <a:solidFill>
                <a:srgbClr val="FFFFFF"/>
              </a:solidFill>
              <a:latin typeface="Sansation" charset="0"/>
              <a:sym typeface="Sansation" charset="0"/>
            </a:endParaRPr>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4</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28677" name="TextBox 7"/>
          <p:cNvSpPr>
            <a:spLocks noChangeArrowheads="1"/>
          </p:cNvSpPr>
          <p:nvPr/>
        </p:nvSpPr>
        <p:spPr bwMode="auto">
          <a:xfrm>
            <a:off x="251520" y="548680"/>
            <a:ext cx="334962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rPr>
              <a:t>导论</a:t>
            </a:r>
          </a:p>
        </p:txBody>
      </p:sp>
      <p:sp>
        <p:nvSpPr>
          <p:cNvPr id="2" name="矩形 1"/>
          <p:cNvSpPr/>
          <p:nvPr/>
        </p:nvSpPr>
        <p:spPr>
          <a:xfrm>
            <a:off x="792088" y="2060848"/>
            <a:ext cx="7056784" cy="369332"/>
          </a:xfrm>
          <a:prstGeom prst="rect">
            <a:avLst/>
          </a:prstGeom>
        </p:spPr>
        <p:txBody>
          <a:bodyPr wrap="square">
            <a:spAutoFit/>
          </a:bodyPr>
          <a:lstStyle/>
          <a:p>
            <a:r>
              <a:rPr lang="zh-CN" altLang="zh-CN" b="1" dirty="0">
                <a:solidFill>
                  <a:schemeClr val="tx1">
                    <a:lumMod val="85000"/>
                    <a:lumOff val="15000"/>
                  </a:schemeClr>
                </a:solidFill>
                <a:latin typeface="Calibri" panose="020F0502020204030204" pitchFamily="34" charset="0"/>
                <a:ea typeface="微软雅黑" panose="020B0503020204020204" pitchFamily="34" charset="-122"/>
                <a:sym typeface="Calibri" panose="020F0502020204030204" pitchFamily="34" charset="0"/>
              </a:rPr>
              <a:t>良好的领导力，不是因为什么都懂，而往往是有勇气提出关键问题。</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20" name="Rectangle 4"/>
          <p:cNvSpPr>
            <a:spLocks noChangeArrowheads="1"/>
          </p:cNvSpPr>
          <p:nvPr/>
        </p:nvSpPr>
        <p:spPr bwMode="auto">
          <a:xfrm>
            <a:off x="865262" y="2299618"/>
            <a:ext cx="3798887" cy="3649662"/>
          </a:xfrm>
          <a:prstGeom prst="rect">
            <a:avLst/>
          </a:prstGeom>
          <a:solidFill>
            <a:srgbClr val="C487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4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No.</a:t>
            </a:r>
            <a:r>
              <a:rPr lang="zh-CN" altLang="en-US" sz="40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1</a:t>
            </a:r>
            <a:endParaRPr lang="en-US" altLang="zh-CN" sz="40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首先</a:t>
            </a:r>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要知道，激励人们努力工作的东西不只是金钱。金钱只能提供短期动力，如果把金钱当做首要动力，人们往往会精疲力竭。只有拥有理想，员工才愿意每天跳下床。金钱只是实现理想的过程中产生的副产品。</a:t>
            </a:r>
            <a:endParaRPr 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a:endParaRPr lang="en-US" sz="16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222" name="Rectangle 16"/>
          <p:cNvSpPr>
            <a:spLocks noChangeArrowheads="1"/>
          </p:cNvSpPr>
          <p:nvPr/>
        </p:nvSpPr>
        <p:spPr bwMode="auto">
          <a:xfrm>
            <a:off x="4732412" y="2288505"/>
            <a:ext cx="3656012" cy="3648075"/>
          </a:xfrm>
          <a:prstGeom prst="rect">
            <a:avLst/>
          </a:prstGeom>
          <a:solidFill>
            <a:srgbClr val="D6893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40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No.</a:t>
            </a:r>
            <a:r>
              <a:rPr lang="zh-CN" altLang="en-US" sz="40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2</a:t>
            </a:r>
            <a:endParaRPr lang="en-US" altLang="zh-CN" sz="4000"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愿景清晰</a:t>
            </a:r>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了，取舍也就跟着清晰了。愿景可以帮你搞清楚应该做什么，不应该做什么，以及为什么要努力工作这些根本性的问题。很多公司士气不佳或者战略不清晰、缺乏核心竞争力，追根究底都是因为缺乏一个清晰完整的愿景。</a:t>
            </a:r>
          </a:p>
          <a:p>
            <a:endParaRPr lang="zh-CN" altLang="en-US" sz="1600" dirty="0"/>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5</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0" name="TextBox 7"/>
          <p:cNvSpPr>
            <a:spLocks noChangeArrowheads="1"/>
          </p:cNvSpPr>
          <p:nvPr/>
        </p:nvSpPr>
        <p:spPr bwMode="auto">
          <a:xfrm>
            <a:off x="251520" y="548680"/>
            <a:ext cx="57606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1</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、设定你的愿景与要务</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6512" y="-1149"/>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1747" name="Rectangle 3"/>
          <p:cNvSpPr>
            <a:spLocks noChangeArrowheads="1"/>
          </p:cNvSpPr>
          <p:nvPr/>
        </p:nvSpPr>
        <p:spPr bwMode="auto">
          <a:xfrm>
            <a:off x="0" y="1905000"/>
            <a:ext cx="4114800" cy="925513"/>
          </a:xfrm>
          <a:prstGeom prst="rect">
            <a:avLst/>
          </a:prstGeom>
          <a:noFill/>
          <a:ln>
            <a:noFill/>
          </a:ln>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31748" name="TextBox 7"/>
          <p:cNvSpPr>
            <a:spLocks noChangeArrowheads="1"/>
          </p:cNvSpPr>
          <p:nvPr/>
        </p:nvSpPr>
        <p:spPr bwMode="auto">
          <a:xfrm>
            <a:off x="683568" y="1556792"/>
            <a:ext cx="3886200" cy="523220"/>
          </a:xfrm>
          <a:prstGeom prst="rect">
            <a:avLst/>
          </a:prstGeom>
          <a:noFill/>
          <a:ln>
            <a:noFill/>
          </a:ln>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rPr>
              <a:t>如何构筑愿景？</a:t>
            </a:r>
          </a:p>
        </p:txBody>
      </p:sp>
      <p:sp>
        <p:nvSpPr>
          <p:cNvPr id="31750" name="Text Box 6"/>
          <p:cNvSpPr>
            <a:spLocks noChangeArrowheads="1"/>
          </p:cNvSpPr>
          <p:nvPr/>
        </p:nvSpPr>
        <p:spPr bwMode="auto">
          <a:xfrm>
            <a:off x="1331640" y="2722418"/>
            <a:ext cx="6552728" cy="21467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a:ea typeface="微软雅黑"/>
                <a:cs typeface="微软雅黑"/>
              </a:rPr>
              <a:t>请你和你的团队重要成员共同回答以下问题</a:t>
            </a:r>
            <a:r>
              <a:rPr lang="zh-CN" altLang="en-US" dirty="0" smtClean="0">
                <a:solidFill>
                  <a:schemeClr val="tx1">
                    <a:lumMod val="85000"/>
                    <a:lumOff val="15000"/>
                  </a:schemeClr>
                </a:solidFill>
                <a:latin typeface="微软雅黑"/>
                <a:ea typeface="微软雅黑"/>
                <a:cs typeface="微软雅黑"/>
              </a:rPr>
              <a:t>。</a:t>
            </a:r>
            <a:endParaRPr lang="en-US" altLang="zh-CN" dirty="0" smtClean="0">
              <a:solidFill>
                <a:schemeClr val="tx1">
                  <a:lumMod val="85000"/>
                  <a:lumOff val="15000"/>
                </a:schemeClr>
              </a:solidFill>
              <a:latin typeface="微软雅黑"/>
              <a:ea typeface="微软雅黑"/>
              <a:cs typeface="微软雅黑"/>
            </a:endParaRPr>
          </a:p>
          <a:p>
            <a:pPr>
              <a:lnSpc>
                <a:spcPct val="150000"/>
              </a:lnSpc>
            </a:pPr>
            <a:endParaRPr lang="en-US" altLang="zh-CN" dirty="0" smtClean="0">
              <a:solidFill>
                <a:schemeClr val="tx1">
                  <a:lumMod val="85000"/>
                  <a:lumOff val="15000"/>
                </a:schemeClr>
              </a:solidFill>
              <a:latin typeface="微软雅黑"/>
              <a:ea typeface="微软雅黑"/>
              <a:cs typeface="微软雅黑"/>
            </a:endParaRPr>
          </a:p>
          <a:p>
            <a:pPr>
              <a:lnSpc>
                <a:spcPct val="150000"/>
              </a:lnSpc>
            </a:pPr>
            <a:r>
              <a:rPr lang="zh-CN" altLang="en-US" dirty="0" smtClean="0">
                <a:solidFill>
                  <a:schemeClr val="tx1">
                    <a:lumMod val="85000"/>
                    <a:lumOff val="15000"/>
                  </a:schemeClr>
                </a:solidFill>
                <a:latin typeface="微软雅黑"/>
                <a:ea typeface="微软雅黑"/>
                <a:cs typeface="微软雅黑"/>
              </a:rPr>
              <a:t>最好各自先</a:t>
            </a:r>
            <a:r>
              <a:rPr lang="zh-CN" altLang="en-US" dirty="0">
                <a:solidFill>
                  <a:schemeClr val="tx1">
                    <a:lumMod val="85000"/>
                    <a:lumOff val="15000"/>
                  </a:schemeClr>
                </a:solidFill>
                <a:latin typeface="微软雅黑"/>
                <a:ea typeface="微软雅黑"/>
                <a:cs typeface="微软雅黑"/>
              </a:rPr>
              <a:t>写下来，然后共同分享</a:t>
            </a:r>
            <a:r>
              <a:rPr lang="zh-CN" altLang="en-US" dirty="0" smtClean="0">
                <a:solidFill>
                  <a:schemeClr val="tx1">
                    <a:lumMod val="85000"/>
                    <a:lumOff val="15000"/>
                  </a:schemeClr>
                </a:solidFill>
                <a:latin typeface="微软雅黑"/>
                <a:ea typeface="微软雅黑"/>
                <a:cs typeface="微软雅黑"/>
              </a:rPr>
              <a:t>。</a:t>
            </a:r>
            <a:endParaRPr lang="en-US" altLang="zh-CN" dirty="0" smtClean="0">
              <a:solidFill>
                <a:schemeClr val="tx1">
                  <a:lumMod val="85000"/>
                  <a:lumOff val="15000"/>
                </a:schemeClr>
              </a:solidFill>
              <a:latin typeface="微软雅黑"/>
              <a:ea typeface="微软雅黑"/>
              <a:cs typeface="微软雅黑"/>
            </a:endParaRPr>
          </a:p>
          <a:p>
            <a:pPr>
              <a:lnSpc>
                <a:spcPct val="150000"/>
              </a:lnSpc>
            </a:pPr>
            <a:r>
              <a:rPr lang="zh-CN" altLang="en-US" dirty="0" smtClean="0">
                <a:solidFill>
                  <a:schemeClr val="tx1">
                    <a:lumMod val="85000"/>
                    <a:lumOff val="15000"/>
                  </a:schemeClr>
                </a:solidFill>
                <a:latin typeface="微软雅黑"/>
                <a:ea typeface="微软雅黑"/>
                <a:cs typeface="微软雅黑"/>
              </a:rPr>
              <a:t>你会发现其实我们每个人</a:t>
            </a:r>
            <a:r>
              <a:rPr lang="zh-CN" altLang="en-US" dirty="0">
                <a:solidFill>
                  <a:schemeClr val="tx1">
                    <a:lumMod val="85000"/>
                    <a:lumOff val="15000"/>
                  </a:schemeClr>
                </a:solidFill>
                <a:latin typeface="微软雅黑"/>
                <a:ea typeface="微软雅黑"/>
                <a:cs typeface="微软雅黑"/>
              </a:rPr>
              <a:t>工作的动力和理想竟然完全</a:t>
            </a:r>
            <a:r>
              <a:rPr lang="zh-CN" altLang="en-US" dirty="0" smtClean="0">
                <a:solidFill>
                  <a:schemeClr val="tx1">
                    <a:lumMod val="85000"/>
                    <a:lumOff val="15000"/>
                  </a:schemeClr>
                </a:solidFill>
                <a:latin typeface="微软雅黑"/>
                <a:ea typeface="微软雅黑"/>
                <a:cs typeface="微软雅黑"/>
              </a:rPr>
              <a:t>不同</a:t>
            </a:r>
            <a:endParaRPr lang="en-US" dirty="0">
              <a:solidFill>
                <a:schemeClr val="tx1">
                  <a:lumMod val="85000"/>
                  <a:lumOff val="15000"/>
                </a:schemeClr>
              </a:solidFill>
              <a:latin typeface="微软雅黑"/>
              <a:ea typeface="微软雅黑"/>
              <a:cs typeface="微软雅黑"/>
            </a:endParaRPr>
          </a:p>
          <a:p>
            <a:pPr>
              <a:lnSpc>
                <a:spcPct val="150000"/>
              </a:lnSpc>
            </a:pPr>
            <a:r>
              <a:rPr lang="zh-CN" altLang="en-US" b="1" dirty="0" smtClean="0">
                <a:solidFill>
                  <a:schemeClr val="tx1">
                    <a:lumMod val="85000"/>
                    <a:lumOff val="15000"/>
                  </a:schemeClr>
                </a:solidFill>
                <a:latin typeface="微软雅黑"/>
                <a:ea typeface="微软雅黑"/>
                <a:cs typeface="微软雅黑"/>
              </a:rPr>
              <a:t>·</a:t>
            </a:r>
            <a:endParaRPr lang="zh-CN" altLang="en-US" dirty="0">
              <a:latin typeface="微软雅黑"/>
              <a:ea typeface="微软雅黑"/>
              <a:cs typeface="微软雅黑"/>
            </a:endParaRPr>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6</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1" name="TextBox 7"/>
          <p:cNvSpPr>
            <a:spLocks noChangeArrowheads="1"/>
          </p:cNvSpPr>
          <p:nvPr/>
        </p:nvSpPr>
        <p:spPr bwMode="auto">
          <a:xfrm>
            <a:off x="251520" y="548680"/>
            <a:ext cx="57606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1</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、设定你的愿景与要务</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1750" name="Text Box 6"/>
          <p:cNvSpPr>
            <a:spLocks noChangeArrowheads="1"/>
          </p:cNvSpPr>
          <p:nvPr/>
        </p:nvSpPr>
        <p:spPr bwMode="auto">
          <a:xfrm>
            <a:off x="467545" y="1916832"/>
            <a:ext cx="8424936" cy="4224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b="1" dirty="0" smtClean="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你为什么</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要在这家企业工作？你大可以到其他地方工作，为什么要选择这里</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你喜欢这家企业</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的什么特点？</a:t>
            </a:r>
            <a:endParaRPr 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你打算如何告诉你</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的孙子们，你待在这地方工作超过</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30</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年的原因</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再提醒</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一次，你大可以到其他地方工作，你要怎么解释自己留在这儿的原因呢</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这家企业做出了什么伟</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大的贡献或有何诉求</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endParaRPr 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 </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10</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年后，你希望这家企业看起来是什么样子呢</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zh-CN"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 你希望这家企业到时缔造出怎样</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的成就呢</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smtClean="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endParaRPr 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 </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这家企业的特色在哪？如果这家企业不存在了，这个世界会有什么损失</a:t>
            </a:r>
            <a:r>
              <a:rPr lang="zh-CN" altLang="en-US" dirty="0" smtClean="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2000" dirty="0"/>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7</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1" name="TextBox 7"/>
          <p:cNvSpPr>
            <a:spLocks noChangeArrowheads="1"/>
          </p:cNvSpPr>
          <p:nvPr/>
        </p:nvSpPr>
        <p:spPr bwMode="auto">
          <a:xfrm>
            <a:off x="251520" y="548680"/>
            <a:ext cx="57606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1</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、设定你的愿景与要务</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Tree>
    <p:extLst>
      <p:ext uri="{BB962C8B-B14F-4D97-AF65-F5344CB8AC3E}">
        <p14:creationId xmlns:p14="http://schemas.microsoft.com/office/powerpoint/2010/main" val="141665803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2774" name="Text Box 6"/>
          <p:cNvSpPr>
            <a:spLocks noChangeArrowheads="1"/>
          </p:cNvSpPr>
          <p:nvPr/>
        </p:nvSpPr>
        <p:spPr bwMode="auto">
          <a:xfrm>
            <a:off x="971600" y="2708920"/>
            <a:ext cx="7488832" cy="2562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chemeClr val="tx1">
                    <a:lumMod val="85000"/>
                    <a:lumOff val="15000"/>
                  </a:schemeClr>
                </a:solidFill>
                <a:latin typeface="微软雅黑"/>
                <a:ea typeface="微软雅黑"/>
                <a:cs typeface="微软雅黑"/>
              </a:rPr>
              <a:t>作者和我都建议所有公司每年做一次这样的讨论，做完之后你会意识到领导层之间共享一致的愿景是多么重要</a:t>
            </a:r>
            <a:r>
              <a:rPr lang="zh-CN" altLang="en-US" dirty="0" smtClean="0">
                <a:solidFill>
                  <a:schemeClr val="tx1">
                    <a:lumMod val="85000"/>
                    <a:lumOff val="15000"/>
                  </a:schemeClr>
                </a:solidFill>
                <a:latin typeface="微软雅黑"/>
                <a:ea typeface="微软雅黑"/>
                <a:cs typeface="微软雅黑"/>
              </a:rPr>
              <a:t>。</a:t>
            </a:r>
            <a:endParaRPr lang="en-US" altLang="zh-CN" dirty="0" smtClean="0">
              <a:solidFill>
                <a:schemeClr val="tx1">
                  <a:lumMod val="85000"/>
                  <a:lumOff val="15000"/>
                </a:schemeClr>
              </a:solidFill>
              <a:latin typeface="微软雅黑"/>
              <a:ea typeface="微软雅黑"/>
              <a:cs typeface="微软雅黑"/>
            </a:endParaRPr>
          </a:p>
          <a:p>
            <a:pPr>
              <a:lnSpc>
                <a:spcPct val="150000"/>
              </a:lnSpc>
            </a:pPr>
            <a:endParaRPr lang="en-US" dirty="0" smtClean="0">
              <a:solidFill>
                <a:schemeClr val="tx1">
                  <a:lumMod val="85000"/>
                  <a:lumOff val="15000"/>
                </a:schemeClr>
              </a:solidFill>
              <a:latin typeface="微软雅黑"/>
              <a:ea typeface="微软雅黑"/>
              <a:cs typeface="微软雅黑"/>
            </a:endParaRPr>
          </a:p>
          <a:p>
            <a:pPr>
              <a:lnSpc>
                <a:spcPct val="150000"/>
              </a:lnSpc>
            </a:pPr>
            <a:endParaRPr lang="en-US" dirty="0">
              <a:solidFill>
                <a:schemeClr val="tx1">
                  <a:lumMod val="85000"/>
                  <a:lumOff val="15000"/>
                </a:schemeClr>
              </a:solidFill>
              <a:latin typeface="微软雅黑"/>
              <a:ea typeface="微软雅黑"/>
              <a:cs typeface="微软雅黑"/>
            </a:endParaRPr>
          </a:p>
          <a:p>
            <a:pPr>
              <a:lnSpc>
                <a:spcPct val="150000"/>
              </a:lnSpc>
            </a:pPr>
            <a:r>
              <a:rPr lang="zh-CN" altLang="en-US" dirty="0">
                <a:solidFill>
                  <a:schemeClr val="tx1">
                    <a:lumMod val="85000"/>
                    <a:lumOff val="15000"/>
                  </a:schemeClr>
                </a:solidFill>
                <a:latin typeface="微软雅黑"/>
                <a:ea typeface="微软雅黑"/>
                <a:cs typeface="微软雅黑"/>
              </a:rPr>
              <a:t>可以上网搜一些愿景的范例，愿景不仅仅是目标，而是令大家都为之兴奋的目标和工作原则。</a:t>
            </a:r>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8</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1" name="TextBox 7"/>
          <p:cNvSpPr>
            <a:spLocks noChangeArrowheads="1"/>
          </p:cNvSpPr>
          <p:nvPr/>
        </p:nvSpPr>
        <p:spPr bwMode="auto">
          <a:xfrm>
            <a:off x="251520" y="548680"/>
            <a:ext cx="57606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1</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、设定你的愿景与要务</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2" name="TextBox 7"/>
          <p:cNvSpPr>
            <a:spLocks noChangeArrowheads="1"/>
          </p:cNvSpPr>
          <p:nvPr/>
        </p:nvSpPr>
        <p:spPr bwMode="auto">
          <a:xfrm>
            <a:off x="755576" y="1556792"/>
            <a:ext cx="3886200" cy="523220"/>
          </a:xfrm>
          <a:prstGeom prst="rect">
            <a:avLst/>
          </a:prstGeom>
          <a:noFill/>
          <a:ln>
            <a:noFill/>
          </a:ln>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rPr>
              <a:t>如何构筑愿景？</a:t>
            </a:r>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bwMode="auto">
      <p:bgPr>
        <a:solidFill>
          <a:schemeClr val="bg1"/>
        </a:solidFill>
        <a:effectLst/>
      </p:bgPr>
    </p:bg>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0"/>
            <a:ext cx="9144000" cy="6858000"/>
          </a:xfrm>
          <a:prstGeom prst="rect">
            <a:avLst/>
          </a:prstGeom>
          <a:solidFill>
            <a:schemeClr val="bg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zh-CN">
              <a:solidFill>
                <a:srgbClr val="000000"/>
              </a:solidFill>
              <a:sym typeface="Sansation" charset="0"/>
            </a:endParaRPr>
          </a:p>
        </p:txBody>
      </p:sp>
      <p:sp>
        <p:nvSpPr>
          <p:cNvPr id="33798" name="Text Box 6"/>
          <p:cNvSpPr>
            <a:spLocks noChangeArrowheads="1"/>
          </p:cNvSpPr>
          <p:nvPr/>
        </p:nvSpPr>
        <p:spPr bwMode="auto">
          <a:xfrm>
            <a:off x="755576" y="2204864"/>
            <a:ext cx="8136904" cy="4224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rPr>
              <a:t>关键要务只能有</a:t>
            </a:r>
            <a:r>
              <a:rPr lang="en-US" altLang="zh-CN" dirty="0">
                <a:solidFill>
                  <a:srgbClr val="262626"/>
                </a:solidFill>
                <a:latin typeface="微软雅黑" panose="020B0503020204020204" pitchFamily="34" charset="-122"/>
                <a:ea typeface="微软雅黑" panose="020B0503020204020204" pitchFamily="34" charset="-122"/>
              </a:rPr>
              <a:t>3-5</a:t>
            </a:r>
            <a:r>
              <a:rPr lang="zh-CN" altLang="en-US" dirty="0">
                <a:solidFill>
                  <a:srgbClr val="262626"/>
                </a:solidFill>
                <a:latin typeface="微软雅黑" panose="020B0503020204020204" pitchFamily="34" charset="-122"/>
                <a:ea typeface="微软雅黑" panose="020B0503020204020204" pitchFamily="34" charset="-122"/>
              </a:rPr>
              <a:t>项，并承诺拿出时间和资源来完成这些关系到愿景的重要工作</a:t>
            </a:r>
            <a:r>
              <a:rPr lang="zh-CN" altLang="en-US" dirty="0" smtClean="0">
                <a:solidFill>
                  <a:srgbClr val="262626"/>
                </a:solidFill>
                <a:latin typeface="微软雅黑" panose="020B0503020204020204" pitchFamily="34" charset="-122"/>
                <a:ea typeface="微软雅黑" panose="020B0503020204020204" pitchFamily="34" charset="-122"/>
              </a:rPr>
              <a:t>。根据愿景</a:t>
            </a:r>
            <a:r>
              <a:rPr lang="zh-CN" altLang="en-US" dirty="0">
                <a:solidFill>
                  <a:srgbClr val="262626"/>
                </a:solidFill>
                <a:latin typeface="微软雅黑" panose="020B0503020204020204" pitchFamily="34" charset="-122"/>
                <a:ea typeface="微软雅黑" panose="020B0503020204020204" pitchFamily="34" charset="-122"/>
              </a:rPr>
              <a:t>，从你复杂的工作中筛选出</a:t>
            </a:r>
            <a:r>
              <a:rPr lang="en-US" altLang="zh-CN" dirty="0">
                <a:solidFill>
                  <a:srgbClr val="262626"/>
                </a:solidFill>
                <a:latin typeface="微软雅黑" panose="020B0503020204020204" pitchFamily="34" charset="-122"/>
                <a:ea typeface="微软雅黑" panose="020B0503020204020204" pitchFamily="34" charset="-122"/>
              </a:rPr>
              <a:t>3-5</a:t>
            </a:r>
            <a:r>
              <a:rPr lang="zh-CN" altLang="en-US" dirty="0">
                <a:solidFill>
                  <a:srgbClr val="262626"/>
                </a:solidFill>
                <a:latin typeface="微软雅黑" panose="020B0503020204020204" pitchFamily="34" charset="-122"/>
                <a:ea typeface="微软雅黑" panose="020B0503020204020204" pitchFamily="34" charset="-122"/>
              </a:rPr>
              <a:t>项关键要务，并写出每项关键要务的详细描述，包括工作方法、目标等等</a:t>
            </a:r>
            <a:r>
              <a:rPr lang="zh-CN" altLang="en-US" dirty="0" smtClean="0">
                <a:solidFill>
                  <a:srgbClr val="262626"/>
                </a:solidFill>
                <a:latin typeface="微软雅黑" panose="020B0503020204020204" pitchFamily="34" charset="-122"/>
                <a:ea typeface="微软雅黑" panose="020B0503020204020204" pitchFamily="34" charset="-122"/>
              </a:rPr>
              <a:t>。</a:t>
            </a:r>
            <a:endParaRPr lang="en-US" altLang="zh-CN" dirty="0" smtClean="0">
              <a:solidFill>
                <a:srgbClr val="262626"/>
              </a:solidFill>
              <a:latin typeface="微软雅黑" panose="020B0503020204020204" pitchFamily="34" charset="-122"/>
              <a:ea typeface="微软雅黑" panose="020B0503020204020204" pitchFamily="34" charset="-122"/>
            </a:endParaRPr>
          </a:p>
          <a:p>
            <a:pPr>
              <a:lnSpc>
                <a:spcPct val="150000"/>
              </a:lnSpc>
            </a:pPr>
            <a:endParaRPr lang="en-US" dirty="0">
              <a:solidFill>
                <a:srgbClr val="262626"/>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rPr>
              <a:t>一旦有了愿景和关键要务，就要再三传达。不厌其烦，借助一切机会传达。“多次重复，直到员工开始期待你讲出那句话好模仿你。”频率高到员工开始说：“老板来了，大家赶快启动要务</a:t>
            </a:r>
            <a:r>
              <a:rPr lang="en-US" altLang="zh-CN" dirty="0">
                <a:solidFill>
                  <a:srgbClr val="262626"/>
                </a:solidFill>
                <a:latin typeface="微软雅黑" panose="020B0503020204020204" pitchFamily="34" charset="-122"/>
                <a:ea typeface="微软雅黑" panose="020B0503020204020204" pitchFamily="34" charset="-122"/>
              </a:rPr>
              <a:t>A</a:t>
            </a:r>
            <a:r>
              <a:rPr lang="zh-CN" altLang="en-US" dirty="0">
                <a:solidFill>
                  <a:srgbClr val="262626"/>
                </a:solidFill>
                <a:latin typeface="微软雅黑" panose="020B0503020204020204" pitchFamily="34" charset="-122"/>
                <a:ea typeface="微软雅黑" panose="020B0503020204020204" pitchFamily="34" charset="-122"/>
              </a:rPr>
              <a:t>、</a:t>
            </a:r>
            <a:r>
              <a:rPr lang="en-US" altLang="zh-CN" dirty="0">
                <a:solidFill>
                  <a:srgbClr val="262626"/>
                </a:solidFill>
                <a:latin typeface="微软雅黑" panose="020B0503020204020204" pitchFamily="34" charset="-122"/>
                <a:ea typeface="微软雅黑" panose="020B0503020204020204" pitchFamily="34" charset="-122"/>
              </a:rPr>
              <a:t>B</a:t>
            </a:r>
            <a:r>
              <a:rPr lang="zh-CN" altLang="en-US" dirty="0">
                <a:solidFill>
                  <a:srgbClr val="262626"/>
                </a:solidFill>
                <a:latin typeface="微软雅黑" panose="020B0503020204020204" pitchFamily="34" charset="-122"/>
                <a:ea typeface="微软雅黑" panose="020B0503020204020204" pitchFamily="34" charset="-122"/>
              </a:rPr>
              <a:t>、</a:t>
            </a:r>
            <a:r>
              <a:rPr lang="en-US" altLang="zh-CN" dirty="0">
                <a:solidFill>
                  <a:srgbClr val="262626"/>
                </a:solidFill>
                <a:latin typeface="微软雅黑" panose="020B0503020204020204" pitchFamily="34" charset="-122"/>
                <a:ea typeface="微软雅黑" panose="020B0503020204020204" pitchFamily="34" charset="-122"/>
              </a:rPr>
              <a:t>C</a:t>
            </a:r>
            <a:r>
              <a:rPr lang="zh-CN" altLang="en-US" dirty="0">
                <a:solidFill>
                  <a:srgbClr val="262626"/>
                </a:solidFill>
                <a:latin typeface="微软雅黑" panose="020B0503020204020204" pitchFamily="34" charset="-122"/>
                <a:ea typeface="微软雅黑" panose="020B0503020204020204" pitchFamily="34" charset="-122"/>
              </a:rPr>
              <a:t>！</a:t>
            </a:r>
            <a:r>
              <a:rPr lang="zh-CN" altLang="en-US" dirty="0" smtClean="0">
                <a:solidFill>
                  <a:srgbClr val="262626"/>
                </a:solidFill>
                <a:latin typeface="微软雅黑" panose="020B0503020204020204" pitchFamily="34" charset="-122"/>
                <a:ea typeface="微软雅黑" panose="020B0503020204020204" pitchFamily="34" charset="-122"/>
              </a:rPr>
              <a:t>”</a:t>
            </a:r>
            <a:endParaRPr lang="en-US" altLang="zh-CN" dirty="0" smtClean="0">
              <a:solidFill>
                <a:srgbClr val="262626"/>
              </a:solidFill>
              <a:latin typeface="微软雅黑" panose="020B0503020204020204" pitchFamily="34" charset="-122"/>
              <a:ea typeface="微软雅黑" panose="020B0503020204020204" pitchFamily="34" charset="-122"/>
            </a:endParaRPr>
          </a:p>
          <a:p>
            <a:pPr>
              <a:lnSpc>
                <a:spcPct val="150000"/>
              </a:lnSpc>
            </a:pPr>
            <a:endParaRPr lang="en-US" dirty="0">
              <a:solidFill>
                <a:srgbClr val="262626"/>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262626"/>
                </a:solidFill>
                <a:latin typeface="微软雅黑" panose="020B0503020204020204" pitchFamily="34" charset="-122"/>
                <a:ea typeface="微软雅黑" panose="020B0503020204020204" pitchFamily="34" charset="-122"/>
              </a:rPr>
              <a:t>一个小技巧：把愿景、要务浓缩成几个要点，写在可放进皮夹的小卡片上，此举相当受用</a:t>
            </a:r>
            <a:r>
              <a:rPr lang="zh-CN" altLang="en-US" dirty="0" smtClean="0">
                <a:solidFill>
                  <a:srgbClr val="262626"/>
                </a:solidFill>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
        <p:nvSpPr>
          <p:cNvPr id="7" name="Slide Number Placeholder 5"/>
          <p:cNvSpPr>
            <a:spLocks noGrp="1" noChangeArrowheads="1"/>
          </p:cNvSpPr>
          <p:nvPr>
            <p:ph type="sldNum" sz="quarter" idx="4294967295"/>
          </p:nvPr>
        </p:nvSpPr>
        <p:spPr bwMode="auto">
          <a:xfrm>
            <a:off x="6938994" y="649289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AD8F11B-9136-4BDB-8E1D-30AA174514C3}" type="slidenum">
              <a:rPr lang="zh-CN" altLang="en-US" sz="900"/>
              <a:pPr/>
              <a:t>9</a:t>
            </a:fld>
            <a:endParaRPr lang="en-US" altLang="zh-CN" sz="900" dirty="0"/>
          </a:p>
        </p:txBody>
      </p:sp>
      <p:sp>
        <p:nvSpPr>
          <p:cNvPr id="8" name="Rectangle 4"/>
          <p:cNvSpPr>
            <a:spLocks noChangeArrowheads="1"/>
          </p:cNvSpPr>
          <p:nvPr/>
        </p:nvSpPr>
        <p:spPr bwMode="auto">
          <a:xfrm>
            <a:off x="-32" y="0"/>
            <a:ext cx="9144000" cy="1412776"/>
          </a:xfrm>
          <a:prstGeom prst="rect">
            <a:avLst/>
          </a:prstGeom>
          <a:solidFill>
            <a:srgbClr val="C6784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0170" tIns="46990" rIns="90170" bIns="46990"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endParaRPr lang="zh-CN" altLang="zh-CN">
              <a:solidFill>
                <a:srgbClr val="FFFFFF"/>
              </a:solidFill>
              <a:latin typeface="Sansation" charset="0"/>
              <a:sym typeface="Sansation" charset="0"/>
            </a:endParaRPr>
          </a:p>
        </p:txBody>
      </p:sp>
      <p:sp>
        <p:nvSpPr>
          <p:cNvPr id="9" name="矩形 8"/>
          <p:cNvSpPr/>
          <p:nvPr/>
        </p:nvSpPr>
        <p:spPr bwMode="auto">
          <a:xfrm>
            <a:off x="0" y="1439065"/>
            <a:ext cx="9144000" cy="45719"/>
          </a:xfrm>
          <a:prstGeom prst="rect">
            <a:avLst/>
          </a:prstGeom>
          <a:solidFill>
            <a:schemeClr val="tx1">
              <a:lumMod val="75000"/>
              <a:lumOff val="2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smtClean="0">
              <a:ln>
                <a:noFill/>
              </a:ln>
              <a:solidFill>
                <a:schemeClr val="tx1"/>
              </a:solidFill>
              <a:effectLst/>
              <a:latin typeface="Arial" pitchFamily="34" charset="0"/>
              <a:ea typeface="宋体" pitchFamily="2" charset="-122"/>
            </a:endParaRPr>
          </a:p>
        </p:txBody>
      </p:sp>
      <p:sp>
        <p:nvSpPr>
          <p:cNvPr id="11" name="TextBox 7"/>
          <p:cNvSpPr>
            <a:spLocks noChangeArrowheads="1"/>
          </p:cNvSpPr>
          <p:nvPr/>
        </p:nvSpPr>
        <p:spPr bwMode="auto">
          <a:xfrm>
            <a:off x="251520" y="548680"/>
            <a:ext cx="576064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1</a:t>
            </a:r>
            <a:r>
              <a:rPr lang="zh-CN" altLang="en-US" sz="3600" b="1" dirty="0" smtClean="0">
                <a:solidFill>
                  <a:schemeClr val="bg1"/>
                </a:solidFill>
                <a:latin typeface="Calibri" panose="020F0502020204030204" pitchFamily="34" charset="0"/>
                <a:ea typeface="微软雅黑" panose="020B0503020204020204" pitchFamily="34" charset="-122"/>
                <a:sym typeface="Calibri" panose="020F0502020204030204" pitchFamily="34" charset="0"/>
              </a:rPr>
              <a:t>、设定你的愿景与要务</a:t>
            </a:r>
            <a:endParaRPr lang="zh-CN" altLang="en-US" sz="3600" b="1" dirty="0">
              <a:solidFill>
                <a:schemeClr val="bg1"/>
              </a:solidFill>
              <a:latin typeface="Calibri" panose="020F0502020204030204" pitchFamily="34" charset="0"/>
              <a:ea typeface="微软雅黑" panose="020B0503020204020204" pitchFamily="34" charset="-122"/>
              <a:sym typeface="Calibri" panose="020F0502020204030204" pitchFamily="34" charset="0"/>
            </a:endParaRPr>
          </a:p>
        </p:txBody>
      </p:sp>
      <p:sp>
        <p:nvSpPr>
          <p:cNvPr id="12" name="TextBox 7"/>
          <p:cNvSpPr>
            <a:spLocks noChangeArrowheads="1"/>
          </p:cNvSpPr>
          <p:nvPr/>
        </p:nvSpPr>
        <p:spPr bwMode="auto">
          <a:xfrm>
            <a:off x="683568" y="1556792"/>
            <a:ext cx="3886200" cy="523220"/>
          </a:xfrm>
          <a:prstGeom prst="rect">
            <a:avLst/>
          </a:prstGeom>
          <a:noFill/>
          <a:ln>
            <a:noFill/>
          </a:ln>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800" b="1" dirty="0" smtClean="0">
                <a:solidFill>
                  <a:srgbClr val="800000"/>
                </a:solidFill>
                <a:latin typeface="Calibri" panose="020F0502020204030204" pitchFamily="34" charset="0"/>
                <a:ea typeface="微软雅黑" panose="020B0503020204020204" pitchFamily="34" charset="-122"/>
                <a:sym typeface="Calibri" panose="020F0502020204030204" pitchFamily="34" charset="0"/>
              </a:rPr>
              <a:t>定义关键要务</a:t>
            </a:r>
            <a:endParaRPr lang="zh-CN" altLang="en-US" sz="2800" b="1" dirty="0">
              <a:solidFill>
                <a:srgbClr val="800000"/>
              </a:solidFill>
              <a:latin typeface="Calibri" panose="020F0502020204030204" pitchFamily="34" charset="0"/>
              <a:ea typeface="微软雅黑" panose="020B0503020204020204" pitchFamily="34" charset="-122"/>
              <a:sym typeface="Calibri" panose="020F0502020204030204" pitchFamily="34" charset="0"/>
            </a:endParaRPr>
          </a:p>
        </p:txBody>
      </p:sp>
    </p:spTree>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Molot"/>
        <a:ea typeface="Molot"/>
        <a:cs typeface="Molot"/>
      </a:majorFont>
      <a:minorFont>
        <a:latin typeface="Sansation"/>
        <a:ea typeface="Sansation"/>
        <a:cs typeface="Sansatio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docProps/app.xml><?xml version="1.0" encoding="utf-8"?>
<Properties xmlns="http://schemas.openxmlformats.org/officeDocument/2006/extended-properties" xmlns:vt="http://schemas.openxmlformats.org/officeDocument/2006/docPropsVTypes">
  <Template/>
  <TotalTime>159</TotalTime>
  <Pages>0</Pages>
  <Words>2714</Words>
  <Characters>0</Characters>
  <Application>Microsoft Office PowerPoint</Application>
  <DocSecurity>0</DocSecurity>
  <PresentationFormat>全屏显示(4:3)</PresentationFormat>
  <Lines>0</Lines>
  <Paragraphs>212</Paragraphs>
  <Slides>30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30</vt:i4>
      </vt:variant>
    </vt:vector>
  </HeadingPairs>
  <TitlesOfParts>
    <vt:vector size="41" baseType="lpstr">
      <vt:lpstr>Molot</vt:lpstr>
      <vt:lpstr>Sansation</vt:lpstr>
      <vt:lpstr>华文楷体</vt:lpstr>
      <vt:lpstr>华文行楷</vt:lpstr>
      <vt:lpstr>宋体</vt:lpstr>
      <vt:lpstr>微软雅黑</vt:lpstr>
      <vt:lpstr>隶书</vt:lpstr>
      <vt:lpstr>Arial</vt:lpstr>
      <vt:lpstr>Calibri</vt:lpstr>
      <vt:lpstr>Symbol</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Grizli777</Company>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20</dc:title>
  <dc:subject/>
  <dc:creator>Abdur Razzak</dc:creator>
  <cp:keywords/>
  <dc:description/>
  <cp:lastModifiedBy>Junqi Tian</cp:lastModifiedBy>
  <cp:revision>394</cp:revision>
  <dcterms:created xsi:type="dcterms:W3CDTF">2012-06-20T15:44:00Z</dcterms:created>
  <dcterms:modified xsi:type="dcterms:W3CDTF">2014-10-08T03:30:39Z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2052-9.1.0.4249</vt:lpwstr>
  </property>
</Properties>
</file>