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1" r:id="rId5"/>
    <p:sldId id="260"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58" r:id="rId32"/>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中度样式 2 - 强调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75" d="100"/>
          <a:sy n="75" d="100"/>
        </p:scale>
        <p:origin x="1896" y="9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2B49814-1550-4500-B673-9A62CB46F603}" type="datetimeFigureOut">
              <a:rPr lang="zh-CN" altLang="en-US" smtClean="0"/>
              <a:t>2015/2/11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749E839-176A-4CCE-9454-9A7A21C2B46F}" type="slidenum">
              <a:rPr lang="zh-CN" altLang="en-US" smtClean="0"/>
              <a:t>‹#›</a:t>
            </a:fld>
            <a:endParaRPr lang="zh-CN" altLang="en-US"/>
          </a:p>
        </p:txBody>
      </p:sp>
    </p:spTree>
    <p:extLst>
      <p:ext uri="{BB962C8B-B14F-4D97-AF65-F5344CB8AC3E}">
        <p14:creationId xmlns:p14="http://schemas.microsoft.com/office/powerpoint/2010/main" val="1061487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2B49814-1550-4500-B673-9A62CB46F603}" type="datetimeFigureOut">
              <a:rPr lang="zh-CN" altLang="en-US" smtClean="0"/>
              <a:t>2015/2/11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749E839-176A-4CCE-9454-9A7A21C2B46F}" type="slidenum">
              <a:rPr lang="zh-CN" altLang="en-US" smtClean="0"/>
              <a:t>‹#›</a:t>
            </a:fld>
            <a:endParaRPr lang="zh-CN" altLang="en-US"/>
          </a:p>
        </p:txBody>
      </p:sp>
    </p:spTree>
    <p:extLst>
      <p:ext uri="{BB962C8B-B14F-4D97-AF65-F5344CB8AC3E}">
        <p14:creationId xmlns:p14="http://schemas.microsoft.com/office/powerpoint/2010/main" val="36370846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2B49814-1550-4500-B673-9A62CB46F603}" type="datetimeFigureOut">
              <a:rPr lang="zh-CN" altLang="en-US" smtClean="0"/>
              <a:t>2015/2/11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749E839-176A-4CCE-9454-9A7A21C2B46F}" type="slidenum">
              <a:rPr lang="zh-CN" altLang="en-US" smtClean="0"/>
              <a:t>‹#›</a:t>
            </a:fld>
            <a:endParaRPr lang="zh-CN" altLang="en-US"/>
          </a:p>
        </p:txBody>
      </p:sp>
    </p:spTree>
    <p:extLst>
      <p:ext uri="{BB962C8B-B14F-4D97-AF65-F5344CB8AC3E}">
        <p14:creationId xmlns:p14="http://schemas.microsoft.com/office/powerpoint/2010/main" val="2100346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2B49814-1550-4500-B673-9A62CB46F603}" type="datetimeFigureOut">
              <a:rPr lang="zh-CN" altLang="en-US" smtClean="0"/>
              <a:t>2015/2/11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749E839-176A-4CCE-9454-9A7A21C2B46F}" type="slidenum">
              <a:rPr lang="zh-CN" altLang="en-US" smtClean="0"/>
              <a:t>‹#›</a:t>
            </a:fld>
            <a:endParaRPr lang="zh-CN" altLang="en-US"/>
          </a:p>
        </p:txBody>
      </p:sp>
    </p:spTree>
    <p:extLst>
      <p:ext uri="{BB962C8B-B14F-4D97-AF65-F5344CB8AC3E}">
        <p14:creationId xmlns:p14="http://schemas.microsoft.com/office/powerpoint/2010/main" val="1563821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D2B49814-1550-4500-B673-9A62CB46F603}" type="datetimeFigureOut">
              <a:rPr lang="zh-CN" altLang="en-US" smtClean="0"/>
              <a:t>2015/2/11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749E839-176A-4CCE-9454-9A7A21C2B46F}" type="slidenum">
              <a:rPr lang="zh-CN" altLang="en-US" smtClean="0"/>
              <a:t>‹#›</a:t>
            </a:fld>
            <a:endParaRPr lang="zh-CN" altLang="en-US"/>
          </a:p>
        </p:txBody>
      </p:sp>
    </p:spTree>
    <p:extLst>
      <p:ext uri="{BB962C8B-B14F-4D97-AF65-F5344CB8AC3E}">
        <p14:creationId xmlns:p14="http://schemas.microsoft.com/office/powerpoint/2010/main" val="3589531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2B49814-1550-4500-B673-9A62CB46F603}" type="datetimeFigureOut">
              <a:rPr lang="zh-CN" altLang="en-US" smtClean="0"/>
              <a:t>2015/2/11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749E839-176A-4CCE-9454-9A7A21C2B46F}" type="slidenum">
              <a:rPr lang="zh-CN" altLang="en-US" smtClean="0"/>
              <a:t>‹#›</a:t>
            </a:fld>
            <a:endParaRPr lang="zh-CN" altLang="en-US"/>
          </a:p>
        </p:txBody>
      </p:sp>
    </p:spTree>
    <p:extLst>
      <p:ext uri="{BB962C8B-B14F-4D97-AF65-F5344CB8AC3E}">
        <p14:creationId xmlns:p14="http://schemas.microsoft.com/office/powerpoint/2010/main" val="15819397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2B49814-1550-4500-B673-9A62CB46F603}" type="datetimeFigureOut">
              <a:rPr lang="zh-CN" altLang="en-US" smtClean="0"/>
              <a:t>2015/2/11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1749E839-176A-4CCE-9454-9A7A21C2B46F}" type="slidenum">
              <a:rPr lang="zh-CN" altLang="en-US" smtClean="0"/>
              <a:t>‹#›</a:t>
            </a:fld>
            <a:endParaRPr lang="zh-CN" altLang="en-US"/>
          </a:p>
        </p:txBody>
      </p:sp>
    </p:spTree>
    <p:extLst>
      <p:ext uri="{BB962C8B-B14F-4D97-AF65-F5344CB8AC3E}">
        <p14:creationId xmlns:p14="http://schemas.microsoft.com/office/powerpoint/2010/main" val="1171709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2B49814-1550-4500-B673-9A62CB46F603}" type="datetimeFigureOut">
              <a:rPr lang="zh-CN" altLang="en-US" smtClean="0"/>
              <a:t>2015/2/11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1749E839-176A-4CCE-9454-9A7A21C2B46F}" type="slidenum">
              <a:rPr lang="zh-CN" altLang="en-US" smtClean="0"/>
              <a:t>‹#›</a:t>
            </a:fld>
            <a:endParaRPr lang="zh-CN" altLang="en-US"/>
          </a:p>
        </p:txBody>
      </p:sp>
    </p:spTree>
    <p:extLst>
      <p:ext uri="{BB962C8B-B14F-4D97-AF65-F5344CB8AC3E}">
        <p14:creationId xmlns:p14="http://schemas.microsoft.com/office/powerpoint/2010/main" val="269947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2B49814-1550-4500-B673-9A62CB46F603}" type="datetimeFigureOut">
              <a:rPr lang="zh-CN" altLang="en-US" smtClean="0"/>
              <a:t>2015/2/11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1749E839-176A-4CCE-9454-9A7A21C2B46F}" type="slidenum">
              <a:rPr lang="zh-CN" altLang="en-US" smtClean="0"/>
              <a:t>‹#›</a:t>
            </a:fld>
            <a:endParaRPr lang="zh-CN" altLang="en-US"/>
          </a:p>
        </p:txBody>
      </p:sp>
    </p:spTree>
    <p:extLst>
      <p:ext uri="{BB962C8B-B14F-4D97-AF65-F5344CB8AC3E}">
        <p14:creationId xmlns:p14="http://schemas.microsoft.com/office/powerpoint/2010/main" val="20138195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D2B49814-1550-4500-B673-9A62CB46F603}" type="datetimeFigureOut">
              <a:rPr lang="zh-CN" altLang="en-US" smtClean="0"/>
              <a:t>2015/2/11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749E839-176A-4CCE-9454-9A7A21C2B46F}" type="slidenum">
              <a:rPr lang="zh-CN" altLang="en-US" smtClean="0"/>
              <a:t>‹#›</a:t>
            </a:fld>
            <a:endParaRPr lang="zh-CN" altLang="en-US"/>
          </a:p>
        </p:txBody>
      </p:sp>
    </p:spTree>
    <p:extLst>
      <p:ext uri="{BB962C8B-B14F-4D97-AF65-F5344CB8AC3E}">
        <p14:creationId xmlns:p14="http://schemas.microsoft.com/office/powerpoint/2010/main" val="6053647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D2B49814-1550-4500-B673-9A62CB46F603}" type="datetimeFigureOut">
              <a:rPr lang="zh-CN" altLang="en-US" smtClean="0"/>
              <a:t>2015/2/11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749E839-176A-4CCE-9454-9A7A21C2B46F}" type="slidenum">
              <a:rPr lang="zh-CN" altLang="en-US" smtClean="0"/>
              <a:t>‹#›</a:t>
            </a:fld>
            <a:endParaRPr lang="zh-CN" altLang="en-US"/>
          </a:p>
        </p:txBody>
      </p:sp>
    </p:spTree>
    <p:extLst>
      <p:ext uri="{BB962C8B-B14F-4D97-AF65-F5344CB8AC3E}">
        <p14:creationId xmlns:p14="http://schemas.microsoft.com/office/powerpoint/2010/main" val="39475740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B49814-1550-4500-B673-9A62CB46F603}" type="datetimeFigureOut">
              <a:rPr lang="zh-CN" altLang="en-US" smtClean="0"/>
              <a:t>2015/2/11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49E839-176A-4CCE-9454-9A7A21C2B46F}" type="slidenum">
              <a:rPr lang="zh-CN" altLang="en-US" smtClean="0"/>
              <a:t>‹#›</a:t>
            </a:fld>
            <a:endParaRPr lang="zh-CN" altLang="en-US"/>
          </a:p>
        </p:txBody>
      </p:sp>
    </p:spTree>
    <p:extLst>
      <p:ext uri="{BB962C8B-B14F-4D97-AF65-F5344CB8AC3E}">
        <p14:creationId xmlns:p14="http://schemas.microsoft.com/office/powerpoint/2010/main" val="16498515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015221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2">
            <a:extLst>
              <a:ext uri="{28A0092B-C50C-407E-A947-70E740481C1C}">
                <a14:useLocalDpi xmlns:a14="http://schemas.microsoft.com/office/drawing/2010/main" val="0"/>
              </a:ext>
            </a:extLst>
          </a:blip>
          <a:srcRect b="97500"/>
          <a:stretch/>
        </p:blipFill>
        <p:spPr>
          <a:xfrm>
            <a:off x="0" y="0"/>
            <a:ext cx="12192000" cy="171450"/>
          </a:xfrm>
          <a:prstGeom prst="rect">
            <a:avLst/>
          </a:prstGeom>
        </p:spPr>
      </p:pic>
      <p:sp>
        <p:nvSpPr>
          <p:cNvPr id="6" name="文本框 5"/>
          <p:cNvSpPr txBox="1"/>
          <p:nvPr/>
        </p:nvSpPr>
        <p:spPr>
          <a:xfrm>
            <a:off x="951460" y="916948"/>
            <a:ext cx="6352309" cy="400110"/>
          </a:xfrm>
          <a:prstGeom prst="rect">
            <a:avLst/>
          </a:prstGeom>
          <a:noFill/>
        </p:spPr>
        <p:txBody>
          <a:bodyPr wrap="square" rtlCol="0">
            <a:spAutoFit/>
          </a:bodyPr>
          <a:lstStyle/>
          <a:p>
            <a:pPr>
              <a:lnSpc>
                <a:spcPts val="2400"/>
              </a:lnSpc>
              <a:spcAft>
                <a:spcPts val="1000"/>
              </a:spcAft>
              <a:buNone/>
            </a:pPr>
            <a:r>
              <a:rPr lang="zh-CN" altLang="en-US" sz="2400" b="1" dirty="0">
                <a:latin typeface="微软雅黑" panose="020B0503020204020204" pitchFamily="34" charset="-122"/>
                <a:ea typeface="微软雅黑" panose="020B0503020204020204" pitchFamily="34" charset="-122"/>
              </a:rPr>
              <a:t>如何才能自觉地理解孩子的</a:t>
            </a:r>
            <a:r>
              <a:rPr lang="zh-CN" altLang="en-US" sz="2400" b="1" dirty="0" smtClean="0">
                <a:latin typeface="微软雅黑" panose="020B0503020204020204" pitchFamily="34" charset="-122"/>
                <a:ea typeface="微软雅黑" panose="020B0503020204020204" pitchFamily="34" charset="-122"/>
              </a:rPr>
              <a:t>感受（上）</a:t>
            </a:r>
            <a:endParaRPr lang="en-US" altLang="zh-CN" sz="2400" b="1" dirty="0" smtClean="0">
              <a:latin typeface="微软雅黑" panose="020B0503020204020204" pitchFamily="34" charset="-122"/>
              <a:ea typeface="微软雅黑" panose="020B0503020204020204" pitchFamily="34" charset="-122"/>
            </a:endParaRPr>
          </a:p>
        </p:txBody>
      </p:sp>
      <p:sp>
        <p:nvSpPr>
          <p:cNvPr id="7" name="文本框 6"/>
          <p:cNvSpPr txBox="1"/>
          <p:nvPr/>
        </p:nvSpPr>
        <p:spPr>
          <a:xfrm>
            <a:off x="951461" y="1630710"/>
            <a:ext cx="10296761" cy="707886"/>
          </a:xfrm>
          <a:prstGeom prst="rect">
            <a:avLst/>
          </a:prstGeom>
          <a:noFill/>
        </p:spPr>
        <p:txBody>
          <a:bodyPr wrap="square" rtlCol="0">
            <a:spAutoFit/>
          </a:bodyPr>
          <a:lstStyle/>
          <a:p>
            <a:pPr>
              <a:lnSpc>
                <a:spcPts val="2400"/>
              </a:lnSpc>
              <a:spcAft>
                <a:spcPts val="1000"/>
              </a:spcAft>
            </a:pPr>
            <a:r>
              <a:rPr lang="zh-CN" altLang="en-US" dirty="0">
                <a:latin typeface="微软雅黑" panose="020B0503020204020204" pitchFamily="34" charset="-122"/>
                <a:ea typeface="微软雅黑" panose="020B0503020204020204" pitchFamily="34" charset="-122"/>
              </a:rPr>
              <a:t>理解孩子的感受是沟通的关键环节，要说出孩子的感受、感觉、</a:t>
            </a:r>
            <a:r>
              <a:rPr lang="en-US" altLang="zh-CN" dirty="0">
                <a:latin typeface="微软雅黑" panose="020B0503020204020204" pitchFamily="34" charset="-122"/>
                <a:ea typeface="微软雅黑" panose="020B0503020204020204" pitchFamily="34" charset="-122"/>
              </a:rPr>
              <a:t>Feeling, </a:t>
            </a:r>
            <a:r>
              <a:rPr lang="zh-CN" altLang="en-US" dirty="0">
                <a:latin typeface="微软雅黑" panose="020B0503020204020204" pitchFamily="34" charset="-122"/>
                <a:ea typeface="微软雅黑" panose="020B0503020204020204" pitchFamily="34" charset="-122"/>
              </a:rPr>
              <a:t>而不是给建议，更不是评价，甚至指责，家长要熟悉以下一些句型：</a:t>
            </a:r>
            <a:endParaRPr lang="en-US" altLang="zh-CN" dirty="0">
              <a:latin typeface="微软雅黑" panose="020B0503020204020204" pitchFamily="34" charset="-122"/>
              <a:ea typeface="微软雅黑" panose="020B0503020204020204" pitchFamily="34" charset="-122"/>
            </a:endParaRPr>
          </a:p>
        </p:txBody>
      </p:sp>
      <p:graphicFrame>
        <p:nvGraphicFramePr>
          <p:cNvPr id="4" name="表格 3"/>
          <p:cNvGraphicFramePr>
            <a:graphicFrameLocks noGrp="1"/>
          </p:cNvGraphicFramePr>
          <p:nvPr>
            <p:extLst>
              <p:ext uri="{D42A27DB-BD31-4B8C-83A1-F6EECF244321}">
                <p14:modId xmlns:p14="http://schemas.microsoft.com/office/powerpoint/2010/main" val="1750688255"/>
              </p:ext>
            </p:extLst>
          </p:nvPr>
        </p:nvGraphicFramePr>
        <p:xfrm>
          <a:off x="1046602" y="2779820"/>
          <a:ext cx="10120507" cy="2585394"/>
        </p:xfrm>
        <a:graphic>
          <a:graphicData uri="http://schemas.openxmlformats.org/drawingml/2006/table">
            <a:tbl>
              <a:tblPr firstRow="1" bandRow="1">
                <a:tableStyleId>{7DF18680-E054-41AD-8BC1-D1AEF772440D}</a:tableStyleId>
              </a:tblPr>
              <a:tblGrid>
                <a:gridCol w="2129342"/>
                <a:gridCol w="3571842"/>
                <a:gridCol w="4419323"/>
              </a:tblGrid>
              <a:tr h="478341">
                <a:tc>
                  <a:txBody>
                    <a:bodyPr/>
                    <a:lstStyle/>
                    <a:p>
                      <a:pPr algn="ctr"/>
                      <a:r>
                        <a:rPr lang="zh-CN" altLang="en-US" sz="1800" dirty="0" smtClean="0">
                          <a:latin typeface="微软雅黑" panose="020B0503020204020204" pitchFamily="34" charset="-122"/>
                          <a:ea typeface="微软雅黑" panose="020B0503020204020204" pitchFamily="34" charset="-122"/>
                        </a:rPr>
                        <a:t>场景</a:t>
                      </a:r>
                      <a:endParaRPr lang="zh-CN" altLang="en-US" sz="18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800" dirty="0" smtClean="0">
                          <a:latin typeface="微软雅黑" panose="020B0503020204020204" pitchFamily="34" charset="-122"/>
                          <a:ea typeface="微软雅黑" panose="020B0503020204020204" pitchFamily="34" charset="-122"/>
                        </a:rPr>
                        <a:t>说出感受</a:t>
                      </a:r>
                      <a:endParaRPr lang="zh-CN" altLang="en-US" sz="18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800" dirty="0" smtClean="0">
                          <a:latin typeface="微软雅黑" panose="020B0503020204020204" pitchFamily="34" charset="-122"/>
                          <a:ea typeface="微软雅黑" panose="020B0503020204020204" pitchFamily="34" charset="-122"/>
                        </a:rPr>
                        <a:t>错误做法</a:t>
                      </a:r>
                      <a:endParaRPr lang="zh-CN" altLang="en-US" sz="1800" dirty="0">
                        <a:latin typeface="微软雅黑" panose="020B0503020204020204" pitchFamily="34" charset="-122"/>
                        <a:ea typeface="微软雅黑" panose="020B0503020204020204" pitchFamily="34" charset="-122"/>
                      </a:endParaRPr>
                    </a:p>
                  </a:txBody>
                  <a:tcPr anchor="ctr"/>
                </a:tc>
              </a:tr>
              <a:tr h="42593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孩子间发生冲突</a:t>
                      </a:r>
                    </a:p>
                  </a:txBody>
                  <a:tcPr anchor="ctr"/>
                </a:tc>
                <a:tc>
                  <a:txBody>
                    <a:bodyPr/>
                    <a:lstStyle/>
                    <a:p>
                      <a:pPr algn="l"/>
                      <a:r>
                        <a:rPr lang="zh-CN" altLang="en-US" sz="1400" b="0" kern="1200" dirty="0" smtClean="0">
                          <a:solidFill>
                            <a:schemeClr val="tx1"/>
                          </a:solidFill>
                          <a:latin typeface="微软雅黑" panose="020B0503020204020204" pitchFamily="34" charset="-122"/>
                          <a:ea typeface="微软雅黑" panose="020B0503020204020204" pitchFamily="34" charset="-122"/>
                          <a:cs typeface="+mn-cs"/>
                        </a:rPr>
                        <a:t>宝宝，你好像很生气</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b="0" kern="1200" dirty="0" smtClean="0">
                          <a:solidFill>
                            <a:schemeClr val="tx1"/>
                          </a:solidFill>
                          <a:latin typeface="微软雅黑" panose="020B0503020204020204" pitchFamily="34" charset="-122"/>
                          <a:ea typeface="微软雅黑" panose="020B0503020204020204" pitchFamily="34" charset="-122"/>
                          <a:cs typeface="+mn-cs"/>
                        </a:rPr>
                        <a:t>他打你你怎么不还手啊（建议还是错的）</a:t>
                      </a:r>
                      <a:endParaRPr lang="zh-CN" altLang="en-US" sz="1400" kern="1200" dirty="0" smtClean="0">
                        <a:solidFill>
                          <a:schemeClr val="dk1"/>
                        </a:solidFill>
                        <a:latin typeface="微软雅黑" panose="020B0503020204020204" pitchFamily="34" charset="-122"/>
                        <a:ea typeface="微软雅黑" panose="020B0503020204020204" pitchFamily="34" charset="-122"/>
                        <a:cs typeface="+mn-cs"/>
                      </a:endParaRPr>
                    </a:p>
                  </a:txBody>
                  <a:tcPr anchor="ctr"/>
                </a:tc>
              </a:tr>
              <a:tr h="42593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跳绳比赛落后</a:t>
                      </a:r>
                    </a:p>
                  </a:txBody>
                  <a:tcPr anchor="ctr"/>
                </a:tc>
                <a:tc>
                  <a:txBody>
                    <a:bodyPr/>
                    <a:lstStyle/>
                    <a:p>
                      <a:pPr algn="l"/>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宝宝，你有点失望，是不是</a:t>
                      </a:r>
                      <a:endParaRPr lang="zh-CN" altLang="en-US" sz="1400" dirty="0">
                        <a:latin typeface="微软雅黑" panose="020B0503020204020204" pitchFamily="34" charset="-122"/>
                        <a:ea typeface="微软雅黑" panose="020B0503020204020204" pitchFamily="34" charset="-122"/>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你的跳绳姿势就不对（评价</a:t>
                      </a:r>
                      <a:r>
                        <a:rPr lang="zh-CN" altLang="en-US" sz="1400" kern="1200" baseline="0" dirty="0" smtClean="0">
                          <a:solidFill>
                            <a:schemeClr val="dk1"/>
                          </a:solidFill>
                          <a:latin typeface="微软雅黑" panose="020B0503020204020204" pitchFamily="34" charset="-122"/>
                          <a:ea typeface="微软雅黑" panose="020B0503020204020204" pitchFamily="34" charset="-122"/>
                          <a:cs typeface="+mn-cs"/>
                        </a:rPr>
                        <a:t>，让人更沮丧</a:t>
                      </a:r>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a:t>
                      </a:r>
                    </a:p>
                  </a:txBody>
                  <a:tcPr anchor="ctr"/>
                </a:tc>
              </a:tr>
              <a:tr h="60519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作业太多抱怨</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听起来你很讨厌这些作业</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做不完作业还抱怨，其他孩子怎么就做完了（评价、指责）</a:t>
                      </a:r>
                    </a:p>
                  </a:txBody>
                  <a:tcPr anchor="ctr"/>
                </a:tc>
              </a:tr>
              <a:tr h="64999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好朋友搬家了</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嗯，好朋友搬家是让人有点难过</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每个人都会遇到这些问题的，再找一个好朋友不就行了（建议：孩子现在需要的是理解）</a:t>
                      </a:r>
                    </a:p>
                  </a:txBody>
                  <a:tcPr anchor="ctr"/>
                </a:tc>
              </a:tr>
            </a:tbl>
          </a:graphicData>
        </a:graphic>
      </p:graphicFrame>
    </p:spTree>
    <p:extLst>
      <p:ext uri="{BB962C8B-B14F-4D97-AF65-F5344CB8AC3E}">
        <p14:creationId xmlns:p14="http://schemas.microsoft.com/office/powerpoint/2010/main" val="30791036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b="97500"/>
          <a:stretch/>
        </p:blipFill>
        <p:spPr>
          <a:xfrm>
            <a:off x="0" y="0"/>
            <a:ext cx="12192000" cy="171450"/>
          </a:xfrm>
          <a:prstGeom prst="rect">
            <a:avLst/>
          </a:prstGeom>
        </p:spPr>
      </p:pic>
      <p:sp>
        <p:nvSpPr>
          <p:cNvPr id="6" name="文本框 5"/>
          <p:cNvSpPr txBox="1"/>
          <p:nvPr/>
        </p:nvSpPr>
        <p:spPr>
          <a:xfrm>
            <a:off x="951460" y="916948"/>
            <a:ext cx="6352309" cy="400110"/>
          </a:xfrm>
          <a:prstGeom prst="rect">
            <a:avLst/>
          </a:prstGeom>
          <a:noFill/>
        </p:spPr>
        <p:txBody>
          <a:bodyPr wrap="square" rtlCol="0">
            <a:spAutoFit/>
          </a:bodyPr>
          <a:lstStyle/>
          <a:p>
            <a:pPr>
              <a:lnSpc>
                <a:spcPts val="2400"/>
              </a:lnSpc>
              <a:spcAft>
                <a:spcPts val="1000"/>
              </a:spcAft>
              <a:buNone/>
            </a:pPr>
            <a:r>
              <a:rPr lang="zh-CN" altLang="en-US" sz="2400" b="1" dirty="0">
                <a:latin typeface="微软雅黑" panose="020B0503020204020204" pitchFamily="34" charset="-122"/>
                <a:ea typeface="微软雅黑" panose="020B0503020204020204" pitchFamily="34" charset="-122"/>
              </a:rPr>
              <a:t>如何才能自觉地理解孩子的</a:t>
            </a:r>
            <a:r>
              <a:rPr lang="zh-CN" altLang="en-US" sz="2400" b="1" dirty="0" smtClean="0">
                <a:latin typeface="微软雅黑" panose="020B0503020204020204" pitchFamily="34" charset="-122"/>
                <a:ea typeface="微软雅黑" panose="020B0503020204020204" pitchFamily="34" charset="-122"/>
              </a:rPr>
              <a:t>感受（下）</a:t>
            </a:r>
            <a:endParaRPr lang="en-US" altLang="zh-CN" sz="2400" b="1" dirty="0" smtClean="0">
              <a:latin typeface="微软雅黑" panose="020B0503020204020204" pitchFamily="34" charset="-122"/>
              <a:ea typeface="微软雅黑" panose="020B0503020204020204" pitchFamily="34" charset="-122"/>
            </a:endParaRPr>
          </a:p>
        </p:txBody>
      </p:sp>
      <p:sp>
        <p:nvSpPr>
          <p:cNvPr id="7" name="文本框 6"/>
          <p:cNvSpPr txBox="1"/>
          <p:nvPr/>
        </p:nvSpPr>
        <p:spPr>
          <a:xfrm>
            <a:off x="951461" y="1630710"/>
            <a:ext cx="4006129" cy="1938992"/>
          </a:xfrm>
          <a:prstGeom prst="rect">
            <a:avLst/>
          </a:prstGeom>
          <a:noFill/>
        </p:spPr>
        <p:txBody>
          <a:bodyPr wrap="square" rtlCol="0">
            <a:spAutoFit/>
          </a:bodyPr>
          <a:lstStyle/>
          <a:p>
            <a:pPr>
              <a:lnSpc>
                <a:spcPts val="2400"/>
              </a:lnSpc>
              <a:spcAft>
                <a:spcPts val="1000"/>
              </a:spcAft>
            </a:pPr>
            <a:r>
              <a:rPr lang="zh-CN" altLang="en-US" dirty="0">
                <a:latin typeface="微软雅黑" panose="020B0503020204020204" pitchFamily="34" charset="-122"/>
                <a:ea typeface="微软雅黑" panose="020B0503020204020204" pitchFamily="34" charset="-122"/>
              </a:rPr>
              <a:t>要从建议、评价、指责的角色转到理解孩子的感受、说出孩子的感受是一件非常困难的事，有一个较好的办法是跟孩子做一个角色互换，让孩子扮演家长，家长来扮演孩子，在扮演过程中体会孩子的需要。</a:t>
            </a:r>
            <a:endParaRPr lang="en-US" altLang="zh-CN"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3309087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3145513" y="544711"/>
            <a:ext cx="5900974" cy="5940088"/>
          </a:xfrm>
          <a:prstGeom prst="rect">
            <a:avLst/>
          </a:prstGeom>
          <a:noFill/>
        </p:spPr>
        <p:txBody>
          <a:bodyPr wrap="none" rtlCol="0">
            <a:spAutoFit/>
          </a:bodyPr>
          <a:lstStyle/>
          <a:p>
            <a:r>
              <a:rPr lang="en-US" altLang="zh-CN" sz="38000" dirty="0" smtClean="0">
                <a:solidFill>
                  <a:schemeClr val="bg1">
                    <a:lumMod val="95000"/>
                  </a:schemeClr>
                </a:solidFill>
                <a:latin typeface="微软雅黑" panose="020B0503020204020204" pitchFamily="34" charset="-122"/>
                <a:ea typeface="微软雅黑" panose="020B0503020204020204" pitchFamily="34" charset="-122"/>
              </a:rPr>
              <a:t>02</a:t>
            </a:r>
            <a:endParaRPr lang="zh-CN" altLang="en-US" sz="38000" dirty="0">
              <a:solidFill>
                <a:schemeClr val="bg1">
                  <a:lumMod val="95000"/>
                </a:schemeClr>
              </a:solidFill>
              <a:latin typeface="微软雅黑" panose="020B0503020204020204" pitchFamily="34" charset="-122"/>
              <a:ea typeface="微软雅黑" panose="020B0503020204020204" pitchFamily="34" charset="-122"/>
            </a:endParaRPr>
          </a:p>
        </p:txBody>
      </p:sp>
      <p:pic>
        <p:nvPicPr>
          <p:cNvPr id="7" name="图片 6"/>
          <p:cNvPicPr>
            <a:picLocks noChangeAspect="1"/>
          </p:cNvPicPr>
          <p:nvPr/>
        </p:nvPicPr>
        <p:blipFill rotWithShape="1">
          <a:blip r:embed="rId2">
            <a:extLst>
              <a:ext uri="{28A0092B-C50C-407E-A947-70E740481C1C}">
                <a14:useLocalDpi xmlns:a14="http://schemas.microsoft.com/office/drawing/2010/main" val="0"/>
              </a:ext>
            </a:extLst>
          </a:blip>
          <a:srcRect b="97500"/>
          <a:stretch/>
        </p:blipFill>
        <p:spPr>
          <a:xfrm>
            <a:off x="0" y="0"/>
            <a:ext cx="12192000" cy="171450"/>
          </a:xfrm>
          <a:prstGeom prst="rect">
            <a:avLst/>
          </a:prstGeom>
        </p:spPr>
      </p:pic>
      <p:sp>
        <p:nvSpPr>
          <p:cNvPr id="2" name="文本框 1"/>
          <p:cNvSpPr txBox="1"/>
          <p:nvPr/>
        </p:nvSpPr>
        <p:spPr>
          <a:xfrm>
            <a:off x="2182610" y="3314700"/>
            <a:ext cx="7826780" cy="487954"/>
          </a:xfrm>
          <a:prstGeom prst="rect">
            <a:avLst/>
          </a:prstGeom>
          <a:noFill/>
        </p:spPr>
        <p:txBody>
          <a:bodyPr wrap="square" rtlCol="0">
            <a:spAutoFit/>
          </a:bodyPr>
          <a:lstStyle/>
          <a:p>
            <a:pPr algn="ctr">
              <a:lnSpc>
                <a:spcPts val="2400"/>
              </a:lnSpc>
              <a:spcAft>
                <a:spcPts val="1000"/>
              </a:spcAft>
              <a:buNone/>
            </a:pPr>
            <a:r>
              <a:rPr lang="zh-CN" altLang="en-US" sz="5400" dirty="0" smtClean="0">
                <a:latin typeface="微软雅黑"/>
                <a:ea typeface="微软雅黑"/>
                <a:cs typeface="微软雅黑"/>
              </a:rPr>
              <a:t>鼓励孩子和我们</a:t>
            </a:r>
            <a:r>
              <a:rPr lang="zh-CN" altLang="en-US" sz="5400" b="1" dirty="0" smtClean="0">
                <a:latin typeface="微软雅黑"/>
                <a:ea typeface="微软雅黑"/>
                <a:cs typeface="微软雅黑"/>
              </a:rPr>
              <a:t>合作</a:t>
            </a:r>
            <a:endParaRPr lang="en-US" altLang="zh-CN" sz="5400" b="1" dirty="0" smtClean="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1501988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2">
            <a:extLst>
              <a:ext uri="{28A0092B-C50C-407E-A947-70E740481C1C}">
                <a14:useLocalDpi xmlns:a14="http://schemas.microsoft.com/office/drawing/2010/main" val="0"/>
              </a:ext>
            </a:extLst>
          </a:blip>
          <a:srcRect b="97500"/>
          <a:stretch/>
        </p:blipFill>
        <p:spPr>
          <a:xfrm>
            <a:off x="0" y="0"/>
            <a:ext cx="12192000" cy="171450"/>
          </a:xfrm>
          <a:prstGeom prst="rect">
            <a:avLst/>
          </a:prstGeom>
        </p:spPr>
      </p:pic>
      <p:sp>
        <p:nvSpPr>
          <p:cNvPr id="7" name="文本框 6"/>
          <p:cNvSpPr txBox="1"/>
          <p:nvPr/>
        </p:nvSpPr>
        <p:spPr>
          <a:xfrm>
            <a:off x="951461" y="407838"/>
            <a:ext cx="10296761" cy="369332"/>
          </a:xfrm>
          <a:prstGeom prst="rect">
            <a:avLst/>
          </a:prstGeom>
          <a:noFill/>
        </p:spPr>
        <p:txBody>
          <a:bodyPr wrap="square" rtlCol="0">
            <a:spAutoFit/>
          </a:bodyPr>
          <a:lstStyle/>
          <a:p>
            <a:r>
              <a:rPr lang="zh-CN" altLang="en-US" dirty="0">
                <a:latin typeface="微软雅黑" panose="020B0503020204020204" pitchFamily="34" charset="-122"/>
                <a:ea typeface="微软雅黑" panose="020B0503020204020204" pitchFamily="34" charset="-122"/>
              </a:rPr>
              <a:t>在孩子没有做到我们期望时，下列</a:t>
            </a:r>
            <a:r>
              <a:rPr lang="en-US" altLang="zh-CN" dirty="0">
                <a:latin typeface="微软雅黑" panose="020B0503020204020204" pitchFamily="34" charset="-122"/>
                <a:ea typeface="微软雅黑" panose="020B0503020204020204" pitchFamily="34" charset="-122"/>
              </a:rPr>
              <a:t>10</a:t>
            </a:r>
            <a:r>
              <a:rPr lang="zh-CN" altLang="en-US" dirty="0">
                <a:latin typeface="微软雅黑" panose="020B0503020204020204" pitchFamily="34" charset="-122"/>
                <a:ea typeface="微软雅黑" panose="020B0503020204020204" pitchFamily="34" charset="-122"/>
              </a:rPr>
              <a:t>种反应你干过哪些呢？</a:t>
            </a:r>
          </a:p>
        </p:txBody>
      </p:sp>
      <p:graphicFrame>
        <p:nvGraphicFramePr>
          <p:cNvPr id="4" name="表格 3"/>
          <p:cNvGraphicFramePr>
            <a:graphicFrameLocks noGrp="1"/>
          </p:cNvGraphicFramePr>
          <p:nvPr>
            <p:extLst>
              <p:ext uri="{D42A27DB-BD31-4B8C-83A1-F6EECF244321}">
                <p14:modId xmlns:p14="http://schemas.microsoft.com/office/powerpoint/2010/main" val="1427264818"/>
              </p:ext>
            </p:extLst>
          </p:nvPr>
        </p:nvGraphicFramePr>
        <p:xfrm>
          <a:off x="1046602" y="861021"/>
          <a:ext cx="10201620" cy="5659941"/>
        </p:xfrm>
        <a:graphic>
          <a:graphicData uri="http://schemas.openxmlformats.org/drawingml/2006/table">
            <a:tbl>
              <a:tblPr firstRow="1" bandRow="1">
                <a:tableStyleId>{7DF18680-E054-41AD-8BC1-D1AEF772440D}</a:tableStyleId>
              </a:tblPr>
              <a:tblGrid>
                <a:gridCol w="1839817"/>
                <a:gridCol w="8361803"/>
              </a:tblGrid>
              <a:tr h="478341">
                <a:tc>
                  <a:txBody>
                    <a:bodyPr/>
                    <a:lstStyle/>
                    <a:p>
                      <a:pPr algn="ctr"/>
                      <a:r>
                        <a:rPr lang="zh-CN" altLang="en-US" sz="1800" dirty="0" smtClean="0">
                          <a:latin typeface="微软雅黑" panose="020B0503020204020204" pitchFamily="34" charset="-122"/>
                          <a:ea typeface="微软雅黑" panose="020B0503020204020204" pitchFamily="34" charset="-122"/>
                        </a:rPr>
                        <a:t>反应类型</a:t>
                      </a:r>
                      <a:endParaRPr lang="zh-CN" altLang="en-US" sz="18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800" dirty="0" smtClean="0">
                          <a:latin typeface="微软雅黑" panose="020B0503020204020204" pitchFamily="34" charset="-122"/>
                          <a:ea typeface="微软雅黑" panose="020B0503020204020204" pitchFamily="34" charset="-122"/>
                        </a:rPr>
                        <a:t>场 景</a:t>
                      </a:r>
                      <a:endParaRPr lang="zh-CN" altLang="en-US" sz="1800" dirty="0">
                        <a:latin typeface="微软雅黑" panose="020B0503020204020204" pitchFamily="34" charset="-122"/>
                        <a:ea typeface="微软雅黑" panose="020B0503020204020204" pitchFamily="34" charset="-122"/>
                      </a:endParaRPr>
                    </a:p>
                  </a:txBody>
                  <a:tcPr anchor="ctr"/>
                </a:tc>
              </a:tr>
              <a:tr h="42593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责备、问罪</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dirty="0" smtClean="0">
                          <a:latin typeface="微软雅黑" panose="020B0503020204020204" pitchFamily="34" charset="-122"/>
                          <a:ea typeface="微软雅黑" panose="020B0503020204020204" pitchFamily="34" charset="-122"/>
                        </a:rPr>
                        <a:t>“你又把脏手印又弄门上了！怎么老这样？</a:t>
                      </a:r>
                      <a:r>
                        <a:rPr lang="en-US" altLang="zh-CN" sz="1400" dirty="0" smtClean="0">
                          <a:latin typeface="微软雅黑" panose="020B0503020204020204" pitchFamily="34" charset="-122"/>
                          <a:ea typeface="微软雅黑" panose="020B0503020204020204" pitchFamily="34" charset="-122"/>
                        </a:rPr>
                        <a:t>……</a:t>
                      </a:r>
                      <a:r>
                        <a:rPr lang="zh-CN" altLang="en-US" sz="1400" dirty="0" smtClean="0">
                          <a:latin typeface="微软雅黑" panose="020B0503020204020204" pitchFamily="34" charset="-122"/>
                          <a:ea typeface="微软雅黑" panose="020B0503020204020204" pitchFamily="34" charset="-122"/>
                        </a:rPr>
                        <a:t>你到底怎么回事？你就不能上点心？</a:t>
                      </a:r>
                      <a:r>
                        <a:rPr lang="en-US" altLang="zh-CN" sz="1400" dirty="0" smtClean="0">
                          <a:latin typeface="微软雅黑" panose="020B0503020204020204" pitchFamily="34" charset="-122"/>
                          <a:ea typeface="微软雅黑" panose="020B0503020204020204" pitchFamily="34" charset="-122"/>
                        </a:rPr>
                        <a:t>……</a:t>
                      </a:r>
                      <a:r>
                        <a:rPr lang="zh-CN" altLang="en-US" sz="1400" dirty="0" smtClean="0">
                          <a:latin typeface="微软雅黑" panose="020B0503020204020204" pitchFamily="34" charset="-122"/>
                          <a:ea typeface="微软雅黑" panose="020B0503020204020204" pitchFamily="34" charset="-122"/>
                        </a:rPr>
                        <a:t>告诉过你多少遍了，要用门把手。你从来就不听。”</a:t>
                      </a:r>
                      <a:endParaRPr lang="zh-CN" altLang="en-US" sz="1400" dirty="0">
                        <a:latin typeface="微软雅黑" panose="020B0503020204020204" pitchFamily="34" charset="-122"/>
                        <a:ea typeface="微软雅黑" panose="020B0503020204020204" pitchFamily="34" charset="-122"/>
                      </a:endParaRPr>
                    </a:p>
                  </a:txBody>
                  <a:tcPr anchor="ctr"/>
                </a:tc>
              </a:tr>
              <a:tr h="42593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谩骂</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“把屋子弄得这么脏，你简直跟猪一样懒；”</a:t>
                      </a:r>
                      <a:endParaRPr lang="en-US" altLang="zh-CN" sz="1400" kern="1200" dirty="0" smtClean="0">
                        <a:solidFill>
                          <a:schemeClr val="tx1"/>
                        </a:solidFill>
                        <a:latin typeface="微软雅黑" panose="020B0503020204020204" pitchFamily="34" charset="-122"/>
                        <a:ea typeface="微软雅黑" panose="020B0503020204020204" pitchFamily="34" charset="-122"/>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“教了你多少次了，还不会，你跟你爸一样笨！”</a:t>
                      </a:r>
                      <a:endParaRPr lang="zh-CN" altLang="en-US" sz="1400" kern="1200" dirty="0">
                        <a:solidFill>
                          <a:schemeClr val="tx1"/>
                        </a:solidFill>
                        <a:latin typeface="微软雅黑" panose="020B0503020204020204" pitchFamily="34" charset="-122"/>
                        <a:ea typeface="微软雅黑" panose="020B0503020204020204" pitchFamily="34" charset="-122"/>
                        <a:cs typeface="+mn-cs"/>
                      </a:endParaRPr>
                    </a:p>
                  </a:txBody>
                  <a:tcPr anchor="ctr"/>
                </a:tc>
              </a:tr>
              <a:tr h="48468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威胁</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“我数三下，你再不走，我就不要你了，一、二</a:t>
                      </a:r>
                      <a:r>
                        <a:rPr lang="en-US" altLang="zh-CN" sz="1400" kern="1200" dirty="0" smtClean="0">
                          <a:solidFill>
                            <a:schemeClr val="tx1"/>
                          </a:solidFill>
                          <a:latin typeface="微软雅黑" panose="020B0503020204020204" pitchFamily="34" charset="-122"/>
                          <a:ea typeface="微软雅黑" panose="020B0503020204020204" pitchFamily="34" charset="-122"/>
                          <a:cs typeface="+mn-cs"/>
                        </a:rPr>
                        <a:t>……</a:t>
                      </a: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a:t>
                      </a:r>
                      <a:endParaRPr lang="en-US" altLang="zh-CN" sz="1400" kern="1200" dirty="0" smtClean="0">
                        <a:solidFill>
                          <a:schemeClr val="tx1"/>
                        </a:solidFill>
                        <a:latin typeface="微软雅黑" panose="020B0503020204020204" pitchFamily="34" charset="-122"/>
                        <a:ea typeface="微软雅黑" panose="020B0503020204020204" pitchFamily="34" charset="-122"/>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“你要再敢碰灯泡，你就会被电死的”</a:t>
                      </a:r>
                      <a:endParaRPr lang="zh-CN" altLang="en-US" sz="1400" kern="1200" dirty="0">
                        <a:solidFill>
                          <a:schemeClr val="tx1"/>
                        </a:solidFill>
                        <a:latin typeface="微软雅黑" panose="020B0503020204020204" pitchFamily="34" charset="-122"/>
                        <a:ea typeface="微软雅黑" panose="020B0503020204020204" pitchFamily="34" charset="-122"/>
                        <a:cs typeface="+mn-cs"/>
                      </a:endParaRPr>
                    </a:p>
                  </a:txBody>
                  <a:tcPr anchor="ctr"/>
                </a:tc>
              </a:tr>
              <a:tr h="44067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命令</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“干啥都磨磨蹭蹭，给你</a:t>
                      </a:r>
                      <a:r>
                        <a:rPr lang="en-US" altLang="zh-CN" sz="1400" kern="1200" dirty="0" smtClean="0">
                          <a:solidFill>
                            <a:schemeClr val="tx1"/>
                          </a:solidFill>
                          <a:latin typeface="微软雅黑" panose="020B0503020204020204" pitchFamily="34" charset="-122"/>
                          <a:ea typeface="微软雅黑" panose="020B0503020204020204" pitchFamily="34" charset="-122"/>
                          <a:cs typeface="+mn-cs"/>
                        </a:rPr>
                        <a:t>5</a:t>
                      </a: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分钟时间，马上把屋子打扫干净”</a:t>
                      </a:r>
                      <a:endParaRPr lang="en-US" altLang="zh-CN" sz="1400" kern="1200" dirty="0" smtClean="0">
                        <a:solidFill>
                          <a:schemeClr val="tx1"/>
                        </a:solidFill>
                        <a:latin typeface="微软雅黑" panose="020B0503020204020204" pitchFamily="34" charset="-122"/>
                        <a:ea typeface="微软雅黑" panose="020B0503020204020204" pitchFamily="34" charset="-122"/>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“怎么还没倒垃圾？现在就去！</a:t>
                      </a:r>
                      <a:r>
                        <a:rPr lang="en-US" altLang="zh-CN" sz="1400" kern="1200" dirty="0" smtClean="0">
                          <a:solidFill>
                            <a:schemeClr val="tx1"/>
                          </a:solidFill>
                          <a:latin typeface="微软雅黑" panose="020B0503020204020204" pitchFamily="34" charset="-122"/>
                          <a:ea typeface="微软雅黑" panose="020B0503020204020204" pitchFamily="34" charset="-122"/>
                          <a:cs typeface="+mn-cs"/>
                        </a:rPr>
                        <a:t>……</a:t>
                      </a: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还等什么？赶紧点啊”</a:t>
                      </a:r>
                      <a:endParaRPr lang="zh-CN" altLang="en-US" sz="1400" kern="1200" dirty="0" smtClean="0">
                        <a:solidFill>
                          <a:schemeClr val="dk1"/>
                        </a:solidFill>
                        <a:latin typeface="微软雅黑" panose="020B0503020204020204" pitchFamily="34" charset="-122"/>
                        <a:ea typeface="微软雅黑" panose="020B0503020204020204" pitchFamily="34" charset="-122"/>
                        <a:cs typeface="+mn-cs"/>
                      </a:endParaRPr>
                    </a:p>
                  </a:txBody>
                  <a:tcPr anchor="ctr"/>
                </a:tc>
              </a:tr>
              <a:tr h="45169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说教</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“你觉得从我手里抢冰激凌对吗？好的行为习惯是非常重要的。你得明白，如果我们希望别人对我们有礼貌，我们就要对人有礼貌。你是不是也不愿意别人抢你的东西？告诉你：己所不欲，勿施于人”</a:t>
                      </a:r>
                    </a:p>
                  </a:txBody>
                  <a:tcPr anchor="ctr"/>
                </a:tc>
              </a:tr>
              <a:tr h="37524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警告</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“穿上毛衣，要不会感冒的”</a:t>
                      </a:r>
                      <a:endParaRPr lang="en-US" altLang="zh-CN" sz="1400" kern="1200" dirty="0" smtClean="0">
                        <a:solidFill>
                          <a:schemeClr val="tx1"/>
                        </a:solidFill>
                        <a:latin typeface="微软雅黑" panose="020B0503020204020204" pitchFamily="34" charset="-122"/>
                        <a:ea typeface="微软雅黑" panose="020B0503020204020204" pitchFamily="34" charset="-122"/>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400" kern="1200" dirty="0" smtClean="0">
                          <a:solidFill>
                            <a:schemeClr val="tx1"/>
                          </a:solidFill>
                          <a:latin typeface="微软雅黑" panose="020B0503020204020204" pitchFamily="34" charset="-122"/>
                          <a:ea typeface="微软雅黑" panose="020B0503020204020204" pitchFamily="34" charset="-122"/>
                          <a:cs typeface="+mn-cs"/>
                        </a:rPr>
                        <a:t>“</a:t>
                      </a: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别爬那么高的树，要不会摔下来的</a:t>
                      </a:r>
                      <a:r>
                        <a:rPr lang="en-US" altLang="zh-CN" sz="1400" kern="1200" dirty="0" smtClean="0">
                          <a:solidFill>
                            <a:schemeClr val="tx1"/>
                          </a:solidFill>
                          <a:latin typeface="微软雅黑" panose="020B0503020204020204" pitchFamily="34" charset="-122"/>
                          <a:ea typeface="微软雅黑" panose="020B0503020204020204" pitchFamily="34" charset="-122"/>
                          <a:cs typeface="+mn-cs"/>
                        </a:rPr>
                        <a:t>”</a:t>
                      </a:r>
                      <a:endParaRPr lang="zh-CN" altLang="en-US" sz="1400" kern="1200" dirty="0" smtClean="0">
                        <a:solidFill>
                          <a:schemeClr val="tx1"/>
                        </a:solidFill>
                        <a:latin typeface="微软雅黑" panose="020B0503020204020204" pitchFamily="34" charset="-122"/>
                        <a:ea typeface="微软雅黑" panose="020B0503020204020204" pitchFamily="34" charset="-122"/>
                        <a:cs typeface="+mn-cs"/>
                      </a:endParaRPr>
                    </a:p>
                  </a:txBody>
                  <a:tcPr anchor="ctr"/>
                </a:tc>
              </a:tr>
              <a:tr h="45169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控诉</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“我累得要死要活，不都是为了你”</a:t>
                      </a:r>
                      <a:endParaRPr lang="en-US" altLang="zh-CN" sz="1400" kern="1200" dirty="0" smtClean="0">
                        <a:solidFill>
                          <a:schemeClr val="tx1"/>
                        </a:solidFill>
                        <a:latin typeface="微软雅黑" panose="020B0503020204020204" pitchFamily="34" charset="-122"/>
                        <a:ea typeface="微软雅黑" panose="020B0503020204020204" pitchFamily="34" charset="-122"/>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“你能不能上点心，什么都得妈妈帮你，你是不是想累死我呀”</a:t>
                      </a:r>
                    </a:p>
                  </a:txBody>
                  <a:tcPr anchor="ctr"/>
                </a:tc>
              </a:tr>
              <a:tr h="25271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比较</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“你看人家虎子，弹琴多认真”</a:t>
                      </a:r>
                      <a:endParaRPr lang="en-US" altLang="zh-CN" sz="1400" kern="1200" dirty="0" smtClean="0">
                        <a:solidFill>
                          <a:schemeClr val="tx1"/>
                        </a:solidFill>
                        <a:latin typeface="微软雅黑" panose="020B0503020204020204" pitchFamily="34" charset="-122"/>
                        <a:ea typeface="微软雅黑" panose="020B0503020204020204" pitchFamily="34" charset="-122"/>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“你看人家丽丽，从来都不用手吃饭”</a:t>
                      </a:r>
                      <a:endParaRPr lang="zh-CN" altLang="en-US" sz="1400" kern="1200" dirty="0" smtClean="0">
                        <a:solidFill>
                          <a:schemeClr val="dk1"/>
                        </a:solidFill>
                        <a:latin typeface="微软雅黑" panose="020B0503020204020204" pitchFamily="34" charset="-122"/>
                        <a:ea typeface="微软雅黑" panose="020B0503020204020204" pitchFamily="34" charset="-122"/>
                        <a:cs typeface="+mn-cs"/>
                      </a:endParaRPr>
                    </a:p>
                  </a:txBody>
                  <a:tcPr anchor="ctr"/>
                </a:tc>
              </a:tr>
              <a:tr h="42164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嘲讽、挖苦</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“明天就考试，你今天还把书落学校，你可真行”</a:t>
                      </a:r>
                      <a:endParaRPr lang="en-US" altLang="zh-CN" sz="1400" kern="1200" dirty="0" smtClean="0">
                        <a:solidFill>
                          <a:schemeClr val="tx1"/>
                        </a:solidFill>
                        <a:latin typeface="微软雅黑" panose="020B0503020204020204" pitchFamily="34" charset="-122"/>
                        <a:ea typeface="微软雅黑" panose="020B0503020204020204" pitchFamily="34" charset="-122"/>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“你的字写得可真认真，让你爸看看能认得出来吗”</a:t>
                      </a:r>
                    </a:p>
                  </a:txBody>
                  <a:tcPr anchor="ctr"/>
                </a:tc>
              </a:tr>
              <a:tr h="46938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预言</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“你再撒谎的话，我告诉你，谁也不会再相信你了”</a:t>
                      </a:r>
                      <a:endParaRPr lang="en-US" altLang="zh-CN" sz="1400" kern="1200" dirty="0" smtClean="0">
                        <a:solidFill>
                          <a:schemeClr val="tx1"/>
                        </a:solidFill>
                        <a:latin typeface="微软雅黑" panose="020B0503020204020204" pitchFamily="34" charset="-122"/>
                        <a:ea typeface="微软雅黑" panose="020B0503020204020204" pitchFamily="34" charset="-122"/>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“你就会抱怨，从来也不自己想办法，我看长大了你也还只会抱怨”</a:t>
                      </a:r>
                      <a:endParaRPr lang="zh-CN" altLang="en-US" sz="1400" kern="1200" dirty="0" smtClean="0">
                        <a:solidFill>
                          <a:schemeClr val="dk1"/>
                        </a:solidFill>
                        <a:latin typeface="微软雅黑" panose="020B0503020204020204" pitchFamily="34" charset="-122"/>
                        <a:ea typeface="微软雅黑" panose="020B0503020204020204" pitchFamily="34" charset="-122"/>
                        <a:cs typeface="+mn-cs"/>
                      </a:endParaRPr>
                    </a:p>
                  </a:txBody>
                  <a:tcPr anchor="ctr"/>
                </a:tc>
              </a:tr>
            </a:tbl>
          </a:graphicData>
        </a:graphic>
      </p:graphicFrame>
    </p:spTree>
    <p:extLst>
      <p:ext uri="{BB962C8B-B14F-4D97-AF65-F5344CB8AC3E}">
        <p14:creationId xmlns:p14="http://schemas.microsoft.com/office/powerpoint/2010/main" val="40072132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2">
            <a:extLst>
              <a:ext uri="{28A0092B-C50C-407E-A947-70E740481C1C}">
                <a14:useLocalDpi xmlns:a14="http://schemas.microsoft.com/office/drawing/2010/main" val="0"/>
              </a:ext>
            </a:extLst>
          </a:blip>
          <a:srcRect b="97500"/>
          <a:stretch/>
        </p:blipFill>
        <p:spPr>
          <a:xfrm>
            <a:off x="0" y="0"/>
            <a:ext cx="12192000" cy="171450"/>
          </a:xfrm>
          <a:prstGeom prst="rect">
            <a:avLst/>
          </a:prstGeom>
        </p:spPr>
      </p:pic>
      <p:graphicFrame>
        <p:nvGraphicFramePr>
          <p:cNvPr id="4" name="表格 3"/>
          <p:cNvGraphicFramePr>
            <a:graphicFrameLocks noGrp="1"/>
          </p:cNvGraphicFramePr>
          <p:nvPr>
            <p:extLst>
              <p:ext uri="{D42A27DB-BD31-4B8C-83A1-F6EECF244321}">
                <p14:modId xmlns:p14="http://schemas.microsoft.com/office/powerpoint/2010/main" val="1995914865"/>
              </p:ext>
            </p:extLst>
          </p:nvPr>
        </p:nvGraphicFramePr>
        <p:xfrm>
          <a:off x="1046602" y="1206825"/>
          <a:ext cx="10201620" cy="5063645"/>
        </p:xfrm>
        <a:graphic>
          <a:graphicData uri="http://schemas.openxmlformats.org/drawingml/2006/table">
            <a:tbl>
              <a:tblPr firstRow="1" bandRow="1">
                <a:tableStyleId>{7DF18680-E054-41AD-8BC1-D1AEF772440D}</a:tableStyleId>
              </a:tblPr>
              <a:tblGrid>
                <a:gridCol w="1839817"/>
                <a:gridCol w="8361803"/>
              </a:tblGrid>
              <a:tr h="478341">
                <a:tc>
                  <a:txBody>
                    <a:bodyPr/>
                    <a:lstStyle/>
                    <a:p>
                      <a:pPr algn="ctr"/>
                      <a:r>
                        <a:rPr lang="zh-CN" altLang="en-US" sz="1800" dirty="0" smtClean="0">
                          <a:latin typeface="微软雅黑" panose="020B0503020204020204" pitchFamily="34" charset="-122"/>
                          <a:ea typeface="微软雅黑" panose="020B0503020204020204" pitchFamily="34" charset="-122"/>
                        </a:rPr>
                        <a:t>反应类型</a:t>
                      </a:r>
                      <a:endParaRPr lang="zh-CN" altLang="en-US" sz="18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800" dirty="0" smtClean="0">
                          <a:latin typeface="微软雅黑" panose="020B0503020204020204" pitchFamily="34" charset="-122"/>
                          <a:ea typeface="微软雅黑" panose="020B0503020204020204" pitchFamily="34" charset="-122"/>
                        </a:rPr>
                        <a:t>孩子的感受</a:t>
                      </a:r>
                      <a:endParaRPr lang="zh-CN" altLang="en-US" sz="1800" dirty="0">
                        <a:latin typeface="微软雅黑" panose="020B0503020204020204" pitchFamily="34" charset="-122"/>
                        <a:ea typeface="微软雅黑" panose="020B0503020204020204" pitchFamily="34" charset="-122"/>
                      </a:endParaRPr>
                    </a:p>
                  </a:txBody>
                  <a:tcPr anchor="ctr">
                    <a:solidFill>
                      <a:srgbClr val="FFC000"/>
                    </a:solidFill>
                  </a:tcPr>
                </a:tc>
              </a:tr>
              <a:tr h="59532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责备、问罪</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门比我还重要 </a:t>
                      </a:r>
                      <a:r>
                        <a:rPr lang="en-US" altLang="zh-CN" sz="1400" kern="1200" dirty="0" smtClean="0">
                          <a:solidFill>
                            <a:schemeClr val="tx1"/>
                          </a:solidFill>
                          <a:latin typeface="微软雅黑" panose="020B0503020204020204" pitchFamily="34" charset="-122"/>
                          <a:ea typeface="微软雅黑" panose="020B0503020204020204" pitchFamily="34" charset="-122"/>
                          <a:cs typeface="+mn-cs"/>
                        </a:rPr>
                        <a:t>/ </a:t>
                      </a: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我干脆骗他那不是我弄得</a:t>
                      </a:r>
                      <a:r>
                        <a:rPr lang="en-US" altLang="zh-CN" sz="1400" kern="1200" baseline="0" dirty="0" smtClean="0">
                          <a:solidFill>
                            <a:schemeClr val="tx1"/>
                          </a:solidFill>
                          <a:latin typeface="微软雅黑" panose="020B0503020204020204" pitchFamily="34" charset="-122"/>
                          <a:ea typeface="微软雅黑" panose="020B0503020204020204" pitchFamily="34" charset="-122"/>
                          <a:cs typeface="+mn-cs"/>
                        </a:rPr>
                        <a:t> / </a:t>
                      </a: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我就是一个脏鬼</a:t>
                      </a:r>
                      <a:r>
                        <a:rPr lang="en-US" altLang="zh-CN" sz="1400" kern="1200" baseline="0" dirty="0" smtClean="0">
                          <a:solidFill>
                            <a:schemeClr val="tx1"/>
                          </a:solidFill>
                          <a:latin typeface="微软雅黑" panose="020B0503020204020204" pitchFamily="34" charset="-122"/>
                          <a:ea typeface="微软雅黑" panose="020B0503020204020204" pitchFamily="34" charset="-122"/>
                          <a:cs typeface="+mn-cs"/>
                        </a:rPr>
                        <a:t> / </a:t>
                      </a: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我不想待在这样的家里了</a:t>
                      </a:r>
                      <a:r>
                        <a:rPr lang="en-US" altLang="zh-CN" sz="1400" kern="1200" baseline="0" dirty="0" smtClean="0">
                          <a:solidFill>
                            <a:schemeClr val="tx1"/>
                          </a:solidFill>
                          <a:latin typeface="微软雅黑" panose="020B0503020204020204" pitchFamily="34" charset="-122"/>
                          <a:ea typeface="微软雅黑" panose="020B0503020204020204" pitchFamily="34" charset="-122"/>
                          <a:cs typeface="+mn-cs"/>
                        </a:rPr>
                        <a:t> / </a:t>
                      </a: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你说我从来不听，那我干脆就不听了</a:t>
                      </a:r>
                      <a:r>
                        <a:rPr lang="en-US" altLang="zh-CN" sz="1400" kern="1200" baseline="0" dirty="0" smtClean="0">
                          <a:solidFill>
                            <a:schemeClr val="tx1"/>
                          </a:solidFill>
                          <a:latin typeface="微软雅黑" panose="020B0503020204020204" pitchFamily="34" charset="-122"/>
                          <a:ea typeface="微软雅黑" panose="020B0503020204020204" pitchFamily="34" charset="-122"/>
                          <a:cs typeface="+mn-cs"/>
                        </a:rPr>
                        <a:t> / </a:t>
                      </a: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我恨死你了</a:t>
                      </a:r>
                      <a:endParaRPr lang="zh-CN" altLang="en-US" sz="1400" kern="1200" dirty="0">
                        <a:solidFill>
                          <a:schemeClr val="tx1"/>
                        </a:solidFill>
                        <a:latin typeface="微软雅黑" panose="020B0503020204020204" pitchFamily="34" charset="-122"/>
                        <a:ea typeface="微软雅黑" panose="020B0503020204020204" pitchFamily="34" charset="-122"/>
                        <a:cs typeface="+mn-cs"/>
                      </a:endParaRPr>
                    </a:p>
                  </a:txBody>
                  <a:tcPr anchor="ctr"/>
                </a:tc>
              </a:tr>
              <a:tr h="42593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谩骂</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说得对，我就是笨</a:t>
                      </a:r>
                      <a:r>
                        <a:rPr lang="en-US" altLang="zh-CN" sz="1400" kern="1200" dirty="0" smtClean="0">
                          <a:solidFill>
                            <a:schemeClr val="tx1"/>
                          </a:solidFill>
                          <a:latin typeface="微软雅黑" panose="020B0503020204020204" pitchFamily="34" charset="-122"/>
                          <a:ea typeface="微软雅黑" panose="020B0503020204020204" pitchFamily="34" charset="-122"/>
                          <a:cs typeface="+mn-cs"/>
                        </a:rPr>
                        <a:t> / </a:t>
                      </a: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我就把房子弄脏，你能把我怎么样</a:t>
                      </a:r>
                      <a:r>
                        <a:rPr lang="en-US" altLang="zh-CN" sz="1400" kern="1200" baseline="0" dirty="0" smtClean="0">
                          <a:solidFill>
                            <a:schemeClr val="tx1"/>
                          </a:solidFill>
                          <a:latin typeface="微软雅黑" panose="020B0503020204020204" pitchFamily="34" charset="-122"/>
                          <a:ea typeface="微软雅黑" panose="020B0503020204020204" pitchFamily="34" charset="-122"/>
                          <a:cs typeface="+mn-cs"/>
                        </a:rPr>
                        <a:t> / </a:t>
                      </a: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你又来了</a:t>
                      </a:r>
                      <a:endParaRPr lang="zh-CN" altLang="en-US" sz="1400" kern="1200" dirty="0">
                        <a:solidFill>
                          <a:schemeClr val="tx1"/>
                        </a:solidFill>
                        <a:latin typeface="微软雅黑" panose="020B0503020204020204" pitchFamily="34" charset="-122"/>
                        <a:ea typeface="微软雅黑" panose="020B0503020204020204" pitchFamily="34" charset="-122"/>
                        <a:cs typeface="+mn-cs"/>
                      </a:endParaRPr>
                    </a:p>
                  </a:txBody>
                  <a:tcPr anchor="ctr"/>
                </a:tc>
              </a:tr>
              <a:tr h="48468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威胁</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你看不见时候，我就去摸灯泡</a:t>
                      </a:r>
                      <a:r>
                        <a:rPr lang="en-US" altLang="zh-CN" sz="1400" kern="1200" dirty="0" smtClean="0">
                          <a:solidFill>
                            <a:schemeClr val="tx1"/>
                          </a:solidFill>
                          <a:latin typeface="微软雅黑" panose="020B0503020204020204" pitchFamily="34" charset="-122"/>
                          <a:ea typeface="微软雅黑" panose="020B0503020204020204" pitchFamily="34" charset="-122"/>
                          <a:cs typeface="+mn-cs"/>
                        </a:rPr>
                        <a:t> / </a:t>
                      </a: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妈妈别不要我，我害怕</a:t>
                      </a:r>
                      <a:r>
                        <a:rPr lang="en-US" altLang="zh-CN" sz="1400" kern="1200" baseline="0" dirty="0" smtClean="0">
                          <a:solidFill>
                            <a:schemeClr val="tx1"/>
                          </a:solidFill>
                          <a:latin typeface="微软雅黑" panose="020B0503020204020204" pitchFamily="34" charset="-122"/>
                          <a:ea typeface="微软雅黑" panose="020B0503020204020204" pitchFamily="34" charset="-122"/>
                          <a:cs typeface="+mn-cs"/>
                        </a:rPr>
                        <a:t> / </a:t>
                      </a: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我想哭</a:t>
                      </a:r>
                      <a:endParaRPr lang="zh-CN" altLang="en-US" sz="1400" kern="1200" dirty="0">
                        <a:solidFill>
                          <a:schemeClr val="tx1"/>
                        </a:solidFill>
                        <a:latin typeface="微软雅黑" panose="020B0503020204020204" pitchFamily="34" charset="-122"/>
                        <a:ea typeface="微软雅黑" panose="020B0503020204020204" pitchFamily="34" charset="-122"/>
                        <a:cs typeface="+mn-cs"/>
                      </a:endParaRPr>
                    </a:p>
                  </a:txBody>
                  <a:tcPr anchor="ctr"/>
                </a:tc>
              </a:tr>
              <a:tr h="44067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命令</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我就不想干这些事，太烦了 </a:t>
                      </a:r>
                      <a:r>
                        <a:rPr lang="en-US" altLang="zh-CN" sz="1400" kern="1200" dirty="0" smtClean="0">
                          <a:solidFill>
                            <a:schemeClr val="tx1"/>
                          </a:solidFill>
                          <a:latin typeface="微软雅黑" panose="020B0503020204020204" pitchFamily="34" charset="-122"/>
                          <a:ea typeface="微软雅黑" panose="020B0503020204020204" pitchFamily="34" charset="-122"/>
                          <a:cs typeface="+mn-cs"/>
                        </a:rPr>
                        <a:t>/ </a:t>
                      </a: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我讨厌在我耳边吼</a:t>
                      </a:r>
                      <a:r>
                        <a:rPr lang="en-US" altLang="zh-CN" sz="1400" kern="1200" baseline="0" dirty="0" smtClean="0">
                          <a:solidFill>
                            <a:schemeClr val="tx1"/>
                          </a:solidFill>
                          <a:latin typeface="微软雅黑" panose="020B0503020204020204" pitchFamily="34" charset="-122"/>
                          <a:ea typeface="微软雅黑" panose="020B0503020204020204" pitchFamily="34" charset="-122"/>
                          <a:cs typeface="+mn-cs"/>
                        </a:rPr>
                        <a:t> / </a:t>
                      </a: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我就不想干</a:t>
                      </a:r>
                      <a:endParaRPr lang="zh-CN" altLang="en-US" sz="1400" kern="1200" dirty="0">
                        <a:solidFill>
                          <a:schemeClr val="tx1"/>
                        </a:solidFill>
                        <a:latin typeface="微软雅黑" panose="020B0503020204020204" pitchFamily="34" charset="-122"/>
                        <a:ea typeface="微软雅黑" panose="020B0503020204020204" pitchFamily="34" charset="-122"/>
                        <a:cs typeface="+mn-cs"/>
                      </a:endParaRPr>
                    </a:p>
                  </a:txBody>
                  <a:tcPr anchor="ctr"/>
                </a:tc>
              </a:tr>
              <a:tr h="45169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说教</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得了，得了，又来</a:t>
                      </a:r>
                      <a:r>
                        <a:rPr lang="zh-CN" altLang="en-US" sz="1400" kern="1200" baseline="0" dirty="0" smtClean="0">
                          <a:solidFill>
                            <a:schemeClr val="tx1"/>
                          </a:solidFill>
                          <a:latin typeface="微软雅黑" panose="020B0503020204020204" pitchFamily="34" charset="-122"/>
                          <a:ea typeface="微软雅黑" panose="020B0503020204020204" pitchFamily="34" charset="-122"/>
                          <a:cs typeface="+mn-cs"/>
                        </a:rPr>
                        <a:t>了，谁想听你说啊</a:t>
                      </a:r>
                      <a:r>
                        <a:rPr lang="en-US" altLang="zh-CN" sz="1400" kern="1200" dirty="0" smtClean="0">
                          <a:solidFill>
                            <a:schemeClr val="tx1"/>
                          </a:solidFill>
                          <a:latin typeface="微软雅黑" panose="020B0503020204020204" pitchFamily="34" charset="-122"/>
                          <a:ea typeface="微软雅黑" panose="020B0503020204020204" pitchFamily="34" charset="-122"/>
                          <a:cs typeface="+mn-cs"/>
                        </a:rPr>
                        <a:t> / </a:t>
                      </a: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太无聊了，耳朵都起茧子了</a:t>
                      </a:r>
                      <a:endParaRPr lang="zh-CN" altLang="en-US" sz="1400" kern="1200" dirty="0">
                        <a:solidFill>
                          <a:schemeClr val="tx1"/>
                        </a:solidFill>
                        <a:latin typeface="微软雅黑" panose="020B0503020204020204" pitchFamily="34" charset="-122"/>
                        <a:ea typeface="微软雅黑" panose="020B0503020204020204" pitchFamily="34" charset="-122"/>
                        <a:cs typeface="+mn-cs"/>
                      </a:endParaRPr>
                    </a:p>
                  </a:txBody>
                  <a:tcPr anchor="ctr"/>
                </a:tc>
              </a:tr>
              <a:tr h="42247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警告</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你再啰嗦，我连夹克都不穿了</a:t>
                      </a:r>
                      <a:r>
                        <a:rPr lang="en-US" altLang="zh-CN" sz="1400" kern="1200" dirty="0" smtClean="0">
                          <a:solidFill>
                            <a:schemeClr val="tx1"/>
                          </a:solidFill>
                          <a:latin typeface="微软雅黑" panose="020B0503020204020204" pitchFamily="34" charset="-122"/>
                          <a:ea typeface="微软雅黑" panose="020B0503020204020204" pitchFamily="34" charset="-122"/>
                          <a:cs typeface="+mn-cs"/>
                        </a:rPr>
                        <a:t> / </a:t>
                      </a: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烦死了，做啥都有麻烦</a:t>
                      </a:r>
                      <a:endParaRPr lang="zh-CN" altLang="en-US" sz="1400" kern="1200" dirty="0">
                        <a:solidFill>
                          <a:schemeClr val="tx1"/>
                        </a:solidFill>
                        <a:latin typeface="微软雅黑" panose="020B0503020204020204" pitchFamily="34" charset="-122"/>
                        <a:ea typeface="微软雅黑" panose="020B0503020204020204" pitchFamily="34" charset="-122"/>
                        <a:cs typeface="+mn-cs"/>
                      </a:endParaRPr>
                    </a:p>
                  </a:txBody>
                  <a:tcPr anchor="ctr"/>
                </a:tc>
              </a:tr>
              <a:tr h="45169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控诉</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我真多余</a:t>
                      </a:r>
                      <a:r>
                        <a:rPr lang="en-US" altLang="zh-CN" sz="1400" kern="1200" dirty="0" smtClean="0">
                          <a:solidFill>
                            <a:schemeClr val="tx1"/>
                          </a:solidFill>
                          <a:latin typeface="微软雅黑" panose="020B0503020204020204" pitchFamily="34" charset="-122"/>
                          <a:ea typeface="微软雅黑" panose="020B0503020204020204" pitchFamily="34" charset="-122"/>
                          <a:cs typeface="+mn-cs"/>
                        </a:rPr>
                        <a:t> / </a:t>
                      </a: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都是我的错，还不如不生我呢</a:t>
                      </a:r>
                      <a:endParaRPr lang="zh-CN" altLang="en-US" sz="1400" kern="1200" dirty="0">
                        <a:solidFill>
                          <a:schemeClr val="tx1"/>
                        </a:solidFill>
                        <a:latin typeface="微软雅黑" panose="020B0503020204020204" pitchFamily="34" charset="-122"/>
                        <a:ea typeface="微软雅黑" panose="020B0503020204020204" pitchFamily="34" charset="-122"/>
                        <a:cs typeface="+mn-cs"/>
                      </a:endParaRPr>
                    </a:p>
                  </a:txBody>
                  <a:tcPr anchor="ctr"/>
                </a:tc>
              </a:tr>
              <a:tr h="42180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比较</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你好像爱别人比爱我还多，你找别人给你当孩子啊</a:t>
                      </a:r>
                      <a:r>
                        <a:rPr lang="en-US" altLang="zh-CN" sz="1400" kern="1200" dirty="0" smtClean="0">
                          <a:solidFill>
                            <a:schemeClr val="tx1"/>
                          </a:solidFill>
                          <a:latin typeface="微软雅黑" panose="020B0503020204020204" pitchFamily="34" charset="-122"/>
                          <a:ea typeface="微软雅黑" panose="020B0503020204020204" pitchFamily="34" charset="-122"/>
                          <a:cs typeface="+mn-cs"/>
                        </a:rPr>
                        <a:t> / </a:t>
                      </a: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我讨厌虎子和丽丽</a:t>
                      </a:r>
                      <a:endParaRPr lang="zh-CN" altLang="en-US" sz="1400" kern="1200" dirty="0">
                        <a:solidFill>
                          <a:schemeClr val="tx1"/>
                        </a:solidFill>
                        <a:latin typeface="微软雅黑" panose="020B0503020204020204" pitchFamily="34" charset="-122"/>
                        <a:ea typeface="微软雅黑" panose="020B0503020204020204" pitchFamily="34" charset="-122"/>
                        <a:cs typeface="+mn-cs"/>
                      </a:endParaRPr>
                    </a:p>
                  </a:txBody>
                  <a:tcPr anchor="ctr"/>
                </a:tc>
              </a:tr>
              <a:tr h="42164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嘲讽、挖苦</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挖苦我，你好像很行似的，你写得也不咋的</a:t>
                      </a:r>
                      <a:r>
                        <a:rPr lang="en-US" altLang="zh-CN" sz="1400" kern="1200" dirty="0" smtClean="0">
                          <a:solidFill>
                            <a:schemeClr val="tx1"/>
                          </a:solidFill>
                          <a:latin typeface="微软雅黑" panose="020B0503020204020204" pitchFamily="34" charset="-122"/>
                          <a:ea typeface="微软雅黑" panose="020B0503020204020204" pitchFamily="34" charset="-122"/>
                          <a:cs typeface="+mn-cs"/>
                        </a:rPr>
                        <a:t> / </a:t>
                      </a: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我做啥都不行，干脆不干</a:t>
                      </a:r>
                      <a:r>
                        <a:rPr lang="zh-CN" altLang="en-US" sz="1400" kern="1200" baseline="0" dirty="0" smtClean="0">
                          <a:solidFill>
                            <a:schemeClr val="tx1"/>
                          </a:solidFill>
                          <a:latin typeface="微软雅黑" panose="020B0503020204020204" pitchFamily="34" charset="-122"/>
                          <a:ea typeface="微软雅黑" panose="020B0503020204020204" pitchFamily="34" charset="-122"/>
                          <a:cs typeface="+mn-cs"/>
                        </a:rPr>
                        <a:t>了</a:t>
                      </a:r>
                      <a:endParaRPr lang="zh-CN" altLang="en-US" sz="1400" kern="1200" dirty="0">
                        <a:solidFill>
                          <a:schemeClr val="tx1"/>
                        </a:solidFill>
                        <a:latin typeface="微软雅黑" panose="020B0503020204020204" pitchFamily="34" charset="-122"/>
                        <a:ea typeface="微软雅黑" panose="020B0503020204020204" pitchFamily="34" charset="-122"/>
                        <a:cs typeface="+mn-cs"/>
                      </a:endParaRPr>
                    </a:p>
                  </a:txBody>
                  <a:tcPr anchor="ctr"/>
                </a:tc>
              </a:tr>
              <a:tr h="46938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预言</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说得对，我可能也没什么出息了</a:t>
                      </a:r>
                      <a:r>
                        <a:rPr lang="en-US" altLang="zh-CN" sz="1400" kern="1200" dirty="0" smtClean="0">
                          <a:solidFill>
                            <a:schemeClr val="tx1"/>
                          </a:solidFill>
                          <a:latin typeface="微软雅黑" panose="020B0503020204020204" pitchFamily="34" charset="-122"/>
                          <a:ea typeface="微软雅黑" panose="020B0503020204020204" pitchFamily="34" charset="-122"/>
                          <a:cs typeface="+mn-cs"/>
                        </a:rPr>
                        <a:t> / </a:t>
                      </a: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我真想放弃</a:t>
                      </a:r>
                      <a:endParaRPr lang="zh-CN" altLang="en-US" sz="1400" kern="1200" dirty="0">
                        <a:solidFill>
                          <a:schemeClr val="tx1"/>
                        </a:solidFill>
                        <a:latin typeface="微软雅黑" panose="020B0503020204020204" pitchFamily="34" charset="-122"/>
                        <a:ea typeface="微软雅黑" panose="020B0503020204020204" pitchFamily="34" charset="-122"/>
                        <a:cs typeface="+mn-cs"/>
                      </a:endParaRPr>
                    </a:p>
                  </a:txBody>
                  <a:tcPr anchor="ctr"/>
                </a:tc>
              </a:tr>
            </a:tbl>
          </a:graphicData>
        </a:graphic>
      </p:graphicFrame>
      <p:sp>
        <p:nvSpPr>
          <p:cNvPr id="6" name="文本框 5"/>
          <p:cNvSpPr txBox="1"/>
          <p:nvPr/>
        </p:nvSpPr>
        <p:spPr>
          <a:xfrm>
            <a:off x="962477" y="564411"/>
            <a:ext cx="6352309"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你想知道孩子对你的反应吗？</a:t>
            </a:r>
            <a:endParaRPr lang="en-US" altLang="zh-CN" sz="2400" b="1" dirty="0" smtClean="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7718158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2">
            <a:extLst>
              <a:ext uri="{28A0092B-C50C-407E-A947-70E740481C1C}">
                <a14:useLocalDpi xmlns:a14="http://schemas.microsoft.com/office/drawing/2010/main" val="0"/>
              </a:ext>
            </a:extLst>
          </a:blip>
          <a:srcRect b="97500"/>
          <a:stretch/>
        </p:blipFill>
        <p:spPr>
          <a:xfrm>
            <a:off x="0" y="0"/>
            <a:ext cx="12192000" cy="171450"/>
          </a:xfrm>
          <a:prstGeom prst="rect">
            <a:avLst/>
          </a:prstGeom>
        </p:spPr>
      </p:pic>
      <p:sp>
        <p:nvSpPr>
          <p:cNvPr id="6" name="文本框 5"/>
          <p:cNvSpPr txBox="1"/>
          <p:nvPr/>
        </p:nvSpPr>
        <p:spPr>
          <a:xfrm>
            <a:off x="951460" y="916948"/>
            <a:ext cx="6352309"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让孩子与你合作的</a:t>
            </a:r>
            <a:r>
              <a:rPr lang="en-US" altLang="zh-CN" sz="2400" b="1" dirty="0" smtClean="0">
                <a:latin typeface="微软雅黑" panose="020B0503020204020204" pitchFamily="34" charset="-122"/>
                <a:ea typeface="微软雅黑" panose="020B0503020204020204" pitchFamily="34" charset="-122"/>
              </a:rPr>
              <a:t>5</a:t>
            </a:r>
            <a:r>
              <a:rPr lang="zh-CN" altLang="en-US" sz="2400" b="1" dirty="0" smtClean="0">
                <a:latin typeface="微软雅黑" panose="020B0503020204020204" pitchFamily="34" charset="-122"/>
                <a:ea typeface="微软雅黑" panose="020B0503020204020204" pitchFamily="34" charset="-122"/>
              </a:rPr>
              <a:t>个技巧</a:t>
            </a:r>
            <a:endParaRPr lang="en-US" altLang="zh-CN" sz="2400" b="1" dirty="0" smtClean="0">
              <a:latin typeface="微软雅黑" panose="020B0503020204020204" pitchFamily="34" charset="-122"/>
              <a:ea typeface="微软雅黑" panose="020B0503020204020204" pitchFamily="34" charset="-122"/>
            </a:endParaRPr>
          </a:p>
        </p:txBody>
      </p:sp>
      <p:sp>
        <p:nvSpPr>
          <p:cNvPr id="7" name="文本框 6"/>
          <p:cNvSpPr txBox="1"/>
          <p:nvPr/>
        </p:nvSpPr>
        <p:spPr>
          <a:xfrm>
            <a:off x="951462" y="1630710"/>
            <a:ext cx="10318794" cy="1015663"/>
          </a:xfrm>
          <a:prstGeom prst="rect">
            <a:avLst/>
          </a:prstGeom>
          <a:noFill/>
        </p:spPr>
        <p:txBody>
          <a:bodyPr wrap="square" rtlCol="0">
            <a:spAutoFit/>
          </a:bodyPr>
          <a:lstStyle/>
          <a:p>
            <a:pPr>
              <a:lnSpc>
                <a:spcPts val="2400"/>
              </a:lnSpc>
              <a:spcAft>
                <a:spcPts val="1000"/>
              </a:spcAft>
            </a:pPr>
            <a:r>
              <a:rPr lang="zh-CN" altLang="en-US" dirty="0">
                <a:latin typeface="微软雅黑" panose="020B0503020204020204" pitchFamily="34" charset="-122"/>
                <a:ea typeface="微软雅黑" panose="020B0503020204020204" pitchFamily="34" charset="-122"/>
              </a:rPr>
              <a:t>既然哪些做法会给孩子们带来这么多的负面感受，可见，要想让不受伤害，让孩子与你合作，家长们需要更新自己的思路。书中给出了</a:t>
            </a:r>
            <a:r>
              <a:rPr lang="en-US" altLang="zh-CN" dirty="0">
                <a:latin typeface="微软雅黑" panose="020B0503020204020204" pitchFamily="34" charset="-122"/>
                <a:ea typeface="微软雅黑" panose="020B0503020204020204" pitchFamily="34" charset="-122"/>
              </a:rPr>
              <a:t>5</a:t>
            </a:r>
            <a:r>
              <a:rPr lang="zh-CN" altLang="en-US" dirty="0">
                <a:latin typeface="微软雅黑" panose="020B0503020204020204" pitchFamily="34" charset="-122"/>
                <a:ea typeface="微软雅黑" panose="020B0503020204020204" pitchFamily="34" charset="-122"/>
              </a:rPr>
              <a:t>个建议，这与我们读书会以前推荐的</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非暴力沟通</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几乎完全一致，这些技巧既可以单独使用，也可以组合</a:t>
            </a:r>
            <a:r>
              <a:rPr lang="zh-CN" altLang="en-US" dirty="0" smtClean="0">
                <a:latin typeface="微软雅黑" panose="020B0503020204020204" pitchFamily="34" charset="-122"/>
                <a:ea typeface="微软雅黑" panose="020B0503020204020204" pitchFamily="34" charset="-122"/>
              </a:rPr>
              <a:t>使用。</a:t>
            </a:r>
            <a:endParaRPr lang="zh-CN" altLang="en-US" dirty="0">
              <a:latin typeface="微软雅黑" panose="020B0503020204020204" pitchFamily="34" charset="-122"/>
              <a:ea typeface="微软雅黑" panose="020B0503020204020204" pitchFamily="34" charset="-122"/>
            </a:endParaRPr>
          </a:p>
        </p:txBody>
      </p:sp>
      <p:graphicFrame>
        <p:nvGraphicFramePr>
          <p:cNvPr id="8" name="表格 7"/>
          <p:cNvGraphicFramePr>
            <a:graphicFrameLocks noGrp="1"/>
          </p:cNvGraphicFramePr>
          <p:nvPr>
            <p:extLst>
              <p:ext uri="{D42A27DB-BD31-4B8C-83A1-F6EECF244321}">
                <p14:modId xmlns:p14="http://schemas.microsoft.com/office/powerpoint/2010/main" val="3548555119"/>
              </p:ext>
            </p:extLst>
          </p:nvPr>
        </p:nvGraphicFramePr>
        <p:xfrm>
          <a:off x="1046602" y="2801854"/>
          <a:ext cx="10120507" cy="3070137"/>
        </p:xfrm>
        <a:graphic>
          <a:graphicData uri="http://schemas.openxmlformats.org/drawingml/2006/table">
            <a:tbl>
              <a:tblPr firstRow="1" bandRow="1">
                <a:tableStyleId>{7DF18680-E054-41AD-8BC1-D1AEF772440D}</a:tableStyleId>
              </a:tblPr>
              <a:tblGrid>
                <a:gridCol w="1509311"/>
                <a:gridCol w="4494882"/>
                <a:gridCol w="4116314"/>
              </a:tblGrid>
              <a:tr h="453909">
                <a:tc>
                  <a:txBody>
                    <a:bodyPr/>
                    <a:lstStyle/>
                    <a:p>
                      <a:pPr algn="ctr"/>
                      <a:r>
                        <a:rPr lang="zh-CN" altLang="en-US" sz="1800" dirty="0" smtClean="0">
                          <a:latin typeface="微软雅黑" panose="020B0503020204020204" pitchFamily="34" charset="-122"/>
                          <a:ea typeface="微软雅黑" panose="020B0503020204020204" pitchFamily="34" charset="-122"/>
                        </a:rPr>
                        <a:t>步骤</a:t>
                      </a:r>
                      <a:endParaRPr lang="zh-CN" altLang="en-US" sz="18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800" dirty="0" smtClean="0">
                          <a:latin typeface="微软雅黑" panose="020B0503020204020204" pitchFamily="34" charset="-122"/>
                          <a:ea typeface="微软雅黑" panose="020B0503020204020204" pitchFamily="34" charset="-122"/>
                        </a:rPr>
                        <a:t>关键</a:t>
                      </a:r>
                      <a:endParaRPr lang="zh-CN" altLang="en-US" sz="18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800" dirty="0" smtClean="0">
                          <a:latin typeface="微软雅黑" panose="020B0503020204020204" pitchFamily="34" charset="-122"/>
                          <a:ea typeface="微软雅黑" panose="020B0503020204020204" pitchFamily="34" charset="-122"/>
                        </a:rPr>
                        <a:t>正确做法</a:t>
                      </a:r>
                      <a:endParaRPr lang="zh-CN" altLang="en-US" sz="1800" dirty="0">
                        <a:latin typeface="微软雅黑" panose="020B0503020204020204" pitchFamily="34" charset="-122"/>
                        <a:ea typeface="微软雅黑" panose="020B0503020204020204" pitchFamily="34" charset="-122"/>
                      </a:endParaRPr>
                    </a:p>
                  </a:txBody>
                  <a:tcPr anchor="ctr"/>
                </a:tc>
              </a:tr>
              <a:tr h="456922">
                <a:tc>
                  <a:txBody>
                    <a:bodyPr/>
                    <a:lstStyle/>
                    <a:p>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描述事实</a:t>
                      </a:r>
                      <a:endParaRPr lang="zh-CN" altLang="en-US" sz="1400"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描述你看到的，或者描述问题，不要评价</a:t>
                      </a:r>
                      <a:endParaRPr lang="zh-CN" altLang="en-US" sz="1400"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我看到床上有块湿毛巾</a:t>
                      </a:r>
                      <a:endParaRPr lang="zh-CN" altLang="en-US" sz="1400" kern="1200" dirty="0">
                        <a:solidFill>
                          <a:schemeClr val="dk1"/>
                        </a:solidFill>
                        <a:latin typeface="微软雅黑" panose="020B0503020204020204" pitchFamily="34" charset="-122"/>
                        <a:ea typeface="微软雅黑" panose="020B0503020204020204" pitchFamily="34" charset="-122"/>
                        <a:cs typeface="+mn-cs"/>
                      </a:endParaRPr>
                    </a:p>
                  </a:txBody>
                  <a:tcPr anchor="ctr"/>
                </a:tc>
              </a:tr>
              <a:tr h="462708">
                <a:tc>
                  <a:txBody>
                    <a:bodyPr/>
                    <a:lstStyle/>
                    <a:p>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提示</a:t>
                      </a:r>
                      <a:endParaRPr lang="zh-CN" altLang="en-US" sz="1400"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这件事会产生的客观后果，勿夸大</a:t>
                      </a:r>
                      <a:endParaRPr lang="zh-CN" altLang="en-US" sz="1400"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毛巾把我的毯子弄湿了</a:t>
                      </a:r>
                      <a:endParaRPr lang="zh-CN" altLang="en-US" sz="1400" kern="1200" dirty="0">
                        <a:solidFill>
                          <a:schemeClr val="dk1"/>
                        </a:solidFill>
                        <a:latin typeface="微软雅黑" panose="020B0503020204020204" pitchFamily="34" charset="-122"/>
                        <a:ea typeface="微软雅黑" panose="020B0503020204020204" pitchFamily="34" charset="-122"/>
                        <a:cs typeface="+mn-cs"/>
                      </a:endParaRPr>
                    </a:p>
                  </a:txBody>
                  <a:tcPr anchor="ctr"/>
                </a:tc>
              </a:tr>
              <a:tr h="495759">
                <a:tc>
                  <a:txBody>
                    <a:bodyPr/>
                    <a:lstStyle/>
                    <a:p>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说出自己的感受</a:t>
                      </a:r>
                      <a:endParaRPr lang="zh-CN" altLang="en-US" sz="1400"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说出这件事给自己带来的真实感受，就事论事，勿夸大</a:t>
                      </a:r>
                      <a:endParaRPr lang="zh-CN" altLang="en-US" sz="1400"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我不喜欢睡在湿哒哒的床上</a:t>
                      </a:r>
                      <a:endParaRPr lang="zh-CN" altLang="en-US" sz="1400" kern="1200" dirty="0">
                        <a:solidFill>
                          <a:schemeClr val="dk1"/>
                        </a:solidFill>
                        <a:latin typeface="微软雅黑" panose="020B0503020204020204" pitchFamily="34" charset="-122"/>
                        <a:ea typeface="微软雅黑" panose="020B0503020204020204" pitchFamily="34" charset="-122"/>
                        <a:cs typeface="+mn-cs"/>
                      </a:endParaRPr>
                    </a:p>
                  </a:txBody>
                  <a:tcPr anchor="ctr"/>
                </a:tc>
              </a:tr>
              <a:tr h="451324">
                <a:tc>
                  <a:txBody>
                    <a:bodyPr/>
                    <a:lstStyle/>
                    <a:p>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提要求或帮助</a:t>
                      </a:r>
                      <a:endParaRPr lang="zh-CN" altLang="en-US" sz="1400"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就这件事提出请求，提出你想要的帮助</a:t>
                      </a:r>
                      <a:endParaRPr lang="zh-CN" altLang="en-US" sz="1400"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请把毛巾放回原处晾干</a:t>
                      </a:r>
                      <a:endParaRPr lang="zh-CN" altLang="en-US" sz="1400" kern="1200" dirty="0">
                        <a:solidFill>
                          <a:schemeClr val="dk1"/>
                        </a:solidFill>
                        <a:latin typeface="微软雅黑" panose="020B0503020204020204" pitchFamily="34" charset="-122"/>
                        <a:ea typeface="微软雅黑" panose="020B0503020204020204" pitchFamily="34" charset="-122"/>
                        <a:cs typeface="+mn-cs"/>
                      </a:endParaRPr>
                    </a:p>
                  </a:txBody>
                  <a:tcPr anchor="ctr"/>
                </a:tc>
              </a:tr>
              <a:tr h="74951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写便条</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如果当面交流效果不好，可以写一个简单便条</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我看到床上有块湿毛巾，把我的毯子弄湿了，我不喜欢睡在湿哒哒的床上，请把毛巾拿回原处晾干！</a:t>
                      </a:r>
                    </a:p>
                  </a:txBody>
                  <a:tcPr anchor="ctr"/>
                </a:tc>
              </a:tr>
            </a:tbl>
          </a:graphicData>
        </a:graphic>
      </p:graphicFrame>
    </p:spTree>
    <p:extLst>
      <p:ext uri="{BB962C8B-B14F-4D97-AF65-F5344CB8AC3E}">
        <p14:creationId xmlns:p14="http://schemas.microsoft.com/office/powerpoint/2010/main" val="30774382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b="97500"/>
          <a:stretch/>
        </p:blipFill>
        <p:spPr>
          <a:xfrm>
            <a:off x="0" y="0"/>
            <a:ext cx="12192000" cy="171450"/>
          </a:xfrm>
          <a:prstGeom prst="rect">
            <a:avLst/>
          </a:prstGeom>
        </p:spPr>
      </p:pic>
      <p:sp>
        <p:nvSpPr>
          <p:cNvPr id="6" name="文本框 5"/>
          <p:cNvSpPr txBox="1"/>
          <p:nvPr/>
        </p:nvSpPr>
        <p:spPr>
          <a:xfrm>
            <a:off x="951460" y="916948"/>
            <a:ext cx="6352309"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你可以做做如下的练习题</a:t>
            </a:r>
            <a:endParaRPr lang="en-US" altLang="zh-CN" sz="2400" b="1" dirty="0" smtClean="0">
              <a:latin typeface="微软雅黑" panose="020B0503020204020204" pitchFamily="34" charset="-122"/>
              <a:ea typeface="微软雅黑" panose="020B0503020204020204" pitchFamily="34" charset="-122"/>
            </a:endParaRPr>
          </a:p>
        </p:txBody>
      </p:sp>
      <p:sp>
        <p:nvSpPr>
          <p:cNvPr id="7" name="文本框 6"/>
          <p:cNvSpPr txBox="1"/>
          <p:nvPr/>
        </p:nvSpPr>
        <p:spPr>
          <a:xfrm>
            <a:off x="951462" y="1630710"/>
            <a:ext cx="2441733" cy="4144724"/>
          </a:xfrm>
          <a:prstGeom prst="rect">
            <a:avLst/>
          </a:prstGeom>
          <a:noFill/>
        </p:spPr>
        <p:txBody>
          <a:bodyPr wrap="square" rtlCol="0">
            <a:spAutoFit/>
          </a:bodyPr>
          <a:lstStyle/>
          <a:p>
            <a:pPr>
              <a:lnSpc>
                <a:spcPts val="2400"/>
              </a:lnSpc>
              <a:spcAft>
                <a:spcPts val="1000"/>
              </a:spcAft>
            </a:pPr>
            <a:r>
              <a:rPr lang="en-US" altLang="zh-CN" b="1" dirty="0">
                <a:latin typeface="微软雅黑" panose="020B0503020204020204" pitchFamily="34" charset="-122"/>
                <a:ea typeface="微软雅黑" panose="020B0503020204020204" pitchFamily="34" charset="-122"/>
              </a:rPr>
              <a:t>1</a:t>
            </a:r>
            <a:r>
              <a:rPr lang="zh-CN" altLang="en-US" b="1" dirty="0">
                <a:latin typeface="微软雅黑" panose="020B0503020204020204" pitchFamily="34" charset="-122"/>
                <a:ea typeface="微软雅黑" panose="020B0503020204020204" pitchFamily="34" charset="-122"/>
              </a:rPr>
              <a:t>、让孩子穿毛衣：</a:t>
            </a:r>
            <a:endParaRPr lang="en-US" altLang="zh-CN" b="1" dirty="0">
              <a:latin typeface="微软雅黑" panose="020B0503020204020204" pitchFamily="34" charset="-122"/>
              <a:ea typeface="微软雅黑" panose="020B0503020204020204" pitchFamily="34" charset="-122"/>
            </a:endParaRPr>
          </a:p>
          <a:p>
            <a:pPr>
              <a:lnSpc>
                <a:spcPts val="2400"/>
              </a:lnSpc>
              <a:spcAft>
                <a:spcPts val="1000"/>
              </a:spcAft>
            </a:pPr>
            <a:r>
              <a:rPr lang="en-US" altLang="zh-CN" dirty="0">
                <a:latin typeface="微软雅黑" panose="020B0503020204020204" pitchFamily="34" charset="-122"/>
                <a:ea typeface="微软雅黑" panose="020B0503020204020204" pitchFamily="34" charset="-122"/>
              </a:rPr>
              <a:t>      </a:t>
            </a:r>
            <a:r>
              <a:rPr lang="zh-CN" altLang="en-US" dirty="0">
                <a:latin typeface="微软雅黑" panose="020B0503020204020204" pitchFamily="34" charset="-122"/>
                <a:ea typeface="微软雅黑" panose="020B0503020204020204" pitchFamily="34" charset="-122"/>
              </a:rPr>
              <a:t>你一贯的做法：</a:t>
            </a:r>
            <a:endParaRPr lang="en-US" altLang="zh-CN" dirty="0">
              <a:latin typeface="微软雅黑" panose="020B0503020204020204" pitchFamily="34" charset="-122"/>
              <a:ea typeface="微软雅黑" panose="020B0503020204020204" pitchFamily="34" charset="-122"/>
            </a:endParaRPr>
          </a:p>
          <a:p>
            <a:pPr>
              <a:lnSpc>
                <a:spcPts val="2400"/>
              </a:lnSpc>
              <a:spcAft>
                <a:spcPts val="2000"/>
              </a:spcAft>
            </a:pPr>
            <a:r>
              <a:rPr lang="en-US" altLang="zh-CN" dirty="0">
                <a:latin typeface="微软雅黑" panose="020B0503020204020204" pitchFamily="34" charset="-122"/>
                <a:ea typeface="微软雅黑" panose="020B0503020204020204" pitchFamily="34" charset="-122"/>
              </a:rPr>
              <a:t>      </a:t>
            </a:r>
            <a:r>
              <a:rPr lang="zh-CN" altLang="en-US" dirty="0">
                <a:latin typeface="微软雅黑" panose="020B0503020204020204" pitchFamily="34" charset="-122"/>
                <a:ea typeface="微软雅黑" panose="020B0503020204020204" pitchFamily="34" charset="-122"/>
              </a:rPr>
              <a:t>本书的建议做法</a:t>
            </a:r>
            <a:r>
              <a:rPr lang="zh-CN" altLang="en-US" dirty="0" smtClean="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pPr>
            <a:r>
              <a:rPr lang="en-US" altLang="zh-CN" b="1" dirty="0">
                <a:latin typeface="微软雅黑" panose="020B0503020204020204" pitchFamily="34" charset="-122"/>
                <a:ea typeface="微软雅黑" panose="020B0503020204020204" pitchFamily="34" charset="-122"/>
              </a:rPr>
              <a:t>2</a:t>
            </a:r>
            <a:r>
              <a:rPr lang="zh-CN" altLang="en-US" b="1" dirty="0">
                <a:latin typeface="微软雅黑" panose="020B0503020204020204" pitchFamily="34" charset="-122"/>
                <a:ea typeface="微软雅黑" panose="020B0503020204020204" pitchFamily="34" charset="-122"/>
              </a:rPr>
              <a:t>、用手弄脏了门：</a:t>
            </a:r>
            <a:endParaRPr lang="en-US" altLang="zh-CN" b="1" dirty="0">
              <a:latin typeface="微软雅黑" panose="020B0503020204020204" pitchFamily="34" charset="-122"/>
              <a:ea typeface="微软雅黑" panose="020B0503020204020204" pitchFamily="34" charset="-122"/>
            </a:endParaRPr>
          </a:p>
          <a:p>
            <a:pPr>
              <a:lnSpc>
                <a:spcPts val="2400"/>
              </a:lnSpc>
              <a:spcAft>
                <a:spcPts val="1000"/>
              </a:spcAft>
            </a:pPr>
            <a:r>
              <a:rPr lang="en-US" altLang="zh-CN" dirty="0">
                <a:latin typeface="微软雅黑" panose="020B0503020204020204" pitchFamily="34" charset="-122"/>
                <a:ea typeface="微软雅黑" panose="020B0503020204020204" pitchFamily="34" charset="-122"/>
              </a:rPr>
              <a:t>      </a:t>
            </a:r>
            <a:r>
              <a:rPr lang="zh-CN" altLang="en-US" dirty="0">
                <a:latin typeface="微软雅黑" panose="020B0503020204020204" pitchFamily="34" charset="-122"/>
                <a:ea typeface="微软雅黑" panose="020B0503020204020204" pitchFamily="34" charset="-122"/>
              </a:rPr>
              <a:t>你一贯的做法：</a:t>
            </a:r>
            <a:endParaRPr lang="en-US" altLang="zh-CN" dirty="0">
              <a:latin typeface="微软雅黑" panose="020B0503020204020204" pitchFamily="34" charset="-122"/>
              <a:ea typeface="微软雅黑" panose="020B0503020204020204" pitchFamily="34" charset="-122"/>
            </a:endParaRPr>
          </a:p>
          <a:p>
            <a:pPr>
              <a:lnSpc>
                <a:spcPts val="2400"/>
              </a:lnSpc>
              <a:spcAft>
                <a:spcPts val="2000"/>
              </a:spcAft>
            </a:pPr>
            <a:r>
              <a:rPr lang="en-US" altLang="zh-CN" dirty="0">
                <a:latin typeface="微软雅黑" panose="020B0503020204020204" pitchFamily="34" charset="-122"/>
                <a:ea typeface="微软雅黑" panose="020B0503020204020204" pitchFamily="34" charset="-122"/>
              </a:rPr>
              <a:t>      </a:t>
            </a:r>
            <a:r>
              <a:rPr lang="zh-CN" altLang="en-US" dirty="0">
                <a:latin typeface="微软雅黑" panose="020B0503020204020204" pitchFamily="34" charset="-122"/>
                <a:ea typeface="微软雅黑" panose="020B0503020204020204" pitchFamily="34" charset="-122"/>
              </a:rPr>
              <a:t>本书的建议做法</a:t>
            </a:r>
            <a:r>
              <a:rPr lang="zh-CN" altLang="en-US" dirty="0" smtClean="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pPr>
            <a:r>
              <a:rPr lang="en-US" altLang="zh-CN" b="1" dirty="0">
                <a:latin typeface="微软雅黑" panose="020B0503020204020204" pitchFamily="34" charset="-122"/>
                <a:ea typeface="微软雅黑" panose="020B0503020204020204" pitchFamily="34" charset="-122"/>
              </a:rPr>
              <a:t>3</a:t>
            </a:r>
            <a:r>
              <a:rPr lang="zh-CN" altLang="en-US" b="1" dirty="0">
                <a:latin typeface="微软雅黑" panose="020B0503020204020204" pitchFamily="34" charset="-122"/>
                <a:ea typeface="微软雅黑" panose="020B0503020204020204" pitchFamily="34" charset="-122"/>
              </a:rPr>
              <a:t>、老想去摸灯泡：</a:t>
            </a:r>
            <a:endParaRPr lang="en-US" altLang="zh-CN" b="1" dirty="0">
              <a:latin typeface="微软雅黑" panose="020B0503020204020204" pitchFamily="34" charset="-122"/>
              <a:ea typeface="微软雅黑" panose="020B0503020204020204" pitchFamily="34" charset="-122"/>
            </a:endParaRPr>
          </a:p>
          <a:p>
            <a:pPr>
              <a:lnSpc>
                <a:spcPts val="2400"/>
              </a:lnSpc>
              <a:spcAft>
                <a:spcPts val="1000"/>
              </a:spcAft>
            </a:pPr>
            <a:r>
              <a:rPr lang="en-US" altLang="zh-CN" dirty="0">
                <a:latin typeface="微软雅黑" panose="020B0503020204020204" pitchFamily="34" charset="-122"/>
                <a:ea typeface="微软雅黑" panose="020B0503020204020204" pitchFamily="34" charset="-122"/>
              </a:rPr>
              <a:t>      </a:t>
            </a:r>
            <a:r>
              <a:rPr lang="zh-CN" altLang="en-US" dirty="0">
                <a:latin typeface="微软雅黑" panose="020B0503020204020204" pitchFamily="34" charset="-122"/>
                <a:ea typeface="微软雅黑" panose="020B0503020204020204" pitchFamily="34" charset="-122"/>
              </a:rPr>
              <a:t>你一贯的做法：</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pPr>
            <a:r>
              <a:rPr lang="en-US" altLang="zh-CN" dirty="0">
                <a:latin typeface="微软雅黑" panose="020B0503020204020204" pitchFamily="34" charset="-122"/>
                <a:ea typeface="微软雅黑" panose="020B0503020204020204" pitchFamily="34" charset="-122"/>
              </a:rPr>
              <a:t>      </a:t>
            </a:r>
            <a:r>
              <a:rPr lang="zh-CN" altLang="en-US" dirty="0">
                <a:latin typeface="微软雅黑" panose="020B0503020204020204" pitchFamily="34" charset="-122"/>
                <a:ea typeface="微软雅黑" panose="020B0503020204020204" pitchFamily="34" charset="-122"/>
              </a:rPr>
              <a:t>本书的建议做法：</a:t>
            </a:r>
          </a:p>
        </p:txBody>
      </p:sp>
      <p:cxnSp>
        <p:nvCxnSpPr>
          <p:cNvPr id="3" name="直接连接符 2"/>
          <p:cNvCxnSpPr/>
          <p:nvPr/>
        </p:nvCxnSpPr>
        <p:spPr>
          <a:xfrm>
            <a:off x="3227942" y="2313542"/>
            <a:ext cx="800926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a:off x="3393195" y="2752381"/>
            <a:ext cx="784401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3227942" y="3732882"/>
            <a:ext cx="800926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3393195" y="4171721"/>
            <a:ext cx="784401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3299137" y="5141205"/>
            <a:ext cx="800926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3464390" y="5580044"/>
            <a:ext cx="784401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12575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3145513" y="544711"/>
            <a:ext cx="5900974" cy="5940088"/>
          </a:xfrm>
          <a:prstGeom prst="rect">
            <a:avLst/>
          </a:prstGeom>
          <a:noFill/>
        </p:spPr>
        <p:txBody>
          <a:bodyPr wrap="none" rtlCol="0">
            <a:spAutoFit/>
          </a:bodyPr>
          <a:lstStyle/>
          <a:p>
            <a:r>
              <a:rPr lang="en-US" altLang="zh-CN" sz="38000" dirty="0" smtClean="0">
                <a:solidFill>
                  <a:schemeClr val="bg1">
                    <a:lumMod val="95000"/>
                  </a:schemeClr>
                </a:solidFill>
                <a:latin typeface="微软雅黑" panose="020B0503020204020204" pitchFamily="34" charset="-122"/>
                <a:ea typeface="微软雅黑" panose="020B0503020204020204" pitchFamily="34" charset="-122"/>
              </a:rPr>
              <a:t>03</a:t>
            </a:r>
            <a:endParaRPr lang="zh-CN" altLang="en-US" sz="38000" dirty="0">
              <a:solidFill>
                <a:schemeClr val="bg1">
                  <a:lumMod val="95000"/>
                </a:schemeClr>
              </a:solidFill>
              <a:latin typeface="微软雅黑" panose="020B0503020204020204" pitchFamily="34" charset="-122"/>
              <a:ea typeface="微软雅黑" panose="020B0503020204020204" pitchFamily="34" charset="-122"/>
            </a:endParaRPr>
          </a:p>
        </p:txBody>
      </p:sp>
      <p:pic>
        <p:nvPicPr>
          <p:cNvPr id="7" name="图片 6"/>
          <p:cNvPicPr>
            <a:picLocks noChangeAspect="1"/>
          </p:cNvPicPr>
          <p:nvPr/>
        </p:nvPicPr>
        <p:blipFill rotWithShape="1">
          <a:blip r:embed="rId2">
            <a:extLst>
              <a:ext uri="{28A0092B-C50C-407E-A947-70E740481C1C}">
                <a14:useLocalDpi xmlns:a14="http://schemas.microsoft.com/office/drawing/2010/main" val="0"/>
              </a:ext>
            </a:extLst>
          </a:blip>
          <a:srcRect b="97500"/>
          <a:stretch/>
        </p:blipFill>
        <p:spPr>
          <a:xfrm>
            <a:off x="0" y="0"/>
            <a:ext cx="12192000" cy="171450"/>
          </a:xfrm>
          <a:prstGeom prst="rect">
            <a:avLst/>
          </a:prstGeom>
        </p:spPr>
      </p:pic>
      <p:sp>
        <p:nvSpPr>
          <p:cNvPr id="2" name="文本框 1"/>
          <p:cNvSpPr txBox="1"/>
          <p:nvPr/>
        </p:nvSpPr>
        <p:spPr>
          <a:xfrm>
            <a:off x="2182610" y="3314700"/>
            <a:ext cx="7826780" cy="487954"/>
          </a:xfrm>
          <a:prstGeom prst="rect">
            <a:avLst/>
          </a:prstGeom>
          <a:noFill/>
        </p:spPr>
        <p:txBody>
          <a:bodyPr wrap="square" rtlCol="0">
            <a:spAutoFit/>
          </a:bodyPr>
          <a:lstStyle/>
          <a:p>
            <a:pPr algn="ctr">
              <a:lnSpc>
                <a:spcPts val="2400"/>
              </a:lnSpc>
              <a:spcAft>
                <a:spcPts val="1000"/>
              </a:spcAft>
              <a:buNone/>
            </a:pPr>
            <a:r>
              <a:rPr lang="zh-CN" altLang="en-US" sz="5400" b="1" dirty="0" smtClean="0">
                <a:latin typeface="微软雅黑"/>
                <a:ea typeface="微软雅黑"/>
                <a:cs typeface="微软雅黑"/>
              </a:rPr>
              <a:t>代替</a:t>
            </a:r>
            <a:r>
              <a:rPr lang="zh-CN" altLang="en-US" sz="5400" dirty="0" smtClean="0">
                <a:latin typeface="微软雅黑"/>
                <a:ea typeface="微软雅黑"/>
                <a:cs typeface="微软雅黑"/>
              </a:rPr>
              <a:t>惩罚的方法</a:t>
            </a:r>
            <a:endParaRPr lang="en-US" altLang="zh-CN" sz="5400" b="1" dirty="0" smtClean="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4110151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2">
            <a:extLst>
              <a:ext uri="{28A0092B-C50C-407E-A947-70E740481C1C}">
                <a14:useLocalDpi xmlns:a14="http://schemas.microsoft.com/office/drawing/2010/main" val="0"/>
              </a:ext>
            </a:extLst>
          </a:blip>
          <a:srcRect b="97500"/>
          <a:stretch/>
        </p:blipFill>
        <p:spPr>
          <a:xfrm>
            <a:off x="0" y="0"/>
            <a:ext cx="12192000" cy="171450"/>
          </a:xfrm>
          <a:prstGeom prst="rect">
            <a:avLst/>
          </a:prstGeom>
        </p:spPr>
      </p:pic>
      <p:sp>
        <p:nvSpPr>
          <p:cNvPr id="7" name="文本框 6"/>
          <p:cNvSpPr txBox="1"/>
          <p:nvPr/>
        </p:nvSpPr>
        <p:spPr>
          <a:xfrm>
            <a:off x="951462" y="804448"/>
            <a:ext cx="10318794" cy="1631216"/>
          </a:xfrm>
          <a:prstGeom prst="rect">
            <a:avLst/>
          </a:prstGeom>
          <a:noFill/>
        </p:spPr>
        <p:txBody>
          <a:bodyPr wrap="square" rtlCol="0">
            <a:spAutoFit/>
          </a:bodyPr>
          <a:lstStyle/>
          <a:p>
            <a:pPr>
              <a:lnSpc>
                <a:spcPts val="2400"/>
              </a:lnSpc>
              <a:spcAft>
                <a:spcPts val="1000"/>
              </a:spcAft>
            </a:pPr>
            <a:r>
              <a:rPr lang="zh-CN" altLang="en-US" dirty="0">
                <a:latin typeface="微软雅黑" panose="020B0503020204020204" pitchFamily="34" charset="-122"/>
                <a:ea typeface="微软雅黑" panose="020B0503020204020204" pitchFamily="34" charset="-122"/>
              </a:rPr>
              <a:t>惩罚并不全是体罚，也包括语言暴力、关黑屋子、面壁反思等。惩罚似乎能解决一些问题，比如孩子可能因害怕而变得配合起来，但这不是我们想要的。惩罚实际上不仅给孩子带来了许多负面情绪，而且最主要的是两个反应，一是他们在受惩罚时仇恨家长，一心想着如何报复；二是他们觉得自己做得很差劲，充满罪恶感和自怜，觉得自己没有价值。无论如何，惩罚都剥夺了</a:t>
            </a:r>
            <a:r>
              <a:rPr lang="zh-CN" altLang="en-US" b="1" dirty="0">
                <a:latin typeface="微软雅黑" panose="020B0503020204020204" pitchFamily="34" charset="-122"/>
                <a:ea typeface="微软雅黑" panose="020B0503020204020204" pitchFamily="34" charset="-122"/>
              </a:rPr>
              <a:t>孩子们在犯错后反省自己错误行为的机会</a:t>
            </a:r>
            <a:r>
              <a:rPr lang="zh-CN" altLang="en-US" dirty="0">
                <a:latin typeface="微软雅黑" panose="020B0503020204020204" pitchFamily="34" charset="-122"/>
                <a:ea typeface="微软雅黑" panose="020B0503020204020204" pitchFamily="34" charset="-122"/>
              </a:rPr>
              <a:t>，而这才是教育意义所在。以下是</a:t>
            </a:r>
            <a:r>
              <a:rPr lang="en-US" altLang="zh-CN" dirty="0">
                <a:latin typeface="微软雅黑" panose="020B0503020204020204" pitchFamily="34" charset="-122"/>
                <a:ea typeface="微软雅黑" panose="020B0503020204020204" pitchFamily="34" charset="-122"/>
              </a:rPr>
              <a:t>7</a:t>
            </a:r>
            <a:r>
              <a:rPr lang="zh-CN" altLang="en-US" dirty="0">
                <a:latin typeface="微软雅黑" panose="020B0503020204020204" pitchFamily="34" charset="-122"/>
                <a:ea typeface="微软雅黑" panose="020B0503020204020204" pitchFamily="34" charset="-122"/>
              </a:rPr>
              <a:t>个代替惩罚的技巧。</a:t>
            </a:r>
          </a:p>
        </p:txBody>
      </p:sp>
      <p:graphicFrame>
        <p:nvGraphicFramePr>
          <p:cNvPr id="8" name="表格 7"/>
          <p:cNvGraphicFramePr>
            <a:graphicFrameLocks noGrp="1"/>
          </p:cNvGraphicFramePr>
          <p:nvPr>
            <p:extLst>
              <p:ext uri="{D42A27DB-BD31-4B8C-83A1-F6EECF244321}">
                <p14:modId xmlns:p14="http://schemas.microsoft.com/office/powerpoint/2010/main" val="2110579667"/>
              </p:ext>
            </p:extLst>
          </p:nvPr>
        </p:nvGraphicFramePr>
        <p:xfrm>
          <a:off x="1046602" y="2644049"/>
          <a:ext cx="10223654" cy="3591497"/>
        </p:xfrm>
        <a:graphic>
          <a:graphicData uri="http://schemas.openxmlformats.org/drawingml/2006/table">
            <a:tbl>
              <a:tblPr firstRow="1" bandRow="1">
                <a:tableStyleId>{7DF18680-E054-41AD-8BC1-D1AEF772440D}</a:tableStyleId>
              </a:tblPr>
              <a:tblGrid>
                <a:gridCol w="3260993"/>
                <a:gridCol w="6962661"/>
              </a:tblGrid>
              <a:tr h="523566">
                <a:tc>
                  <a:txBody>
                    <a:bodyPr/>
                    <a:lstStyle/>
                    <a:p>
                      <a:pPr algn="ctr"/>
                      <a:r>
                        <a:rPr lang="zh-CN" altLang="en-US" sz="1800" dirty="0" smtClean="0">
                          <a:latin typeface="微软雅黑" panose="020B0503020204020204" pitchFamily="34" charset="-122"/>
                          <a:ea typeface="微软雅黑" panose="020B0503020204020204" pitchFamily="34" charset="-122"/>
                        </a:rPr>
                        <a:t>代替惩罚技巧</a:t>
                      </a:r>
                      <a:endParaRPr lang="zh-CN" altLang="en-US" sz="18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800" dirty="0" smtClean="0">
                          <a:latin typeface="微软雅黑" panose="020B0503020204020204" pitchFamily="34" charset="-122"/>
                          <a:ea typeface="微软雅黑" panose="020B0503020204020204" pitchFamily="34" charset="-122"/>
                        </a:rPr>
                        <a:t>正确做法</a:t>
                      </a:r>
                      <a:endParaRPr lang="zh-CN" altLang="en-US" sz="1800" dirty="0">
                        <a:latin typeface="微软雅黑" panose="020B0503020204020204" pitchFamily="34" charset="-122"/>
                        <a:ea typeface="微软雅黑" panose="020B0503020204020204" pitchFamily="34" charset="-122"/>
                      </a:endParaRPr>
                    </a:p>
                  </a:txBody>
                  <a:tcPr anchor="ctr"/>
                </a:tc>
              </a:tr>
              <a:tr h="390833">
                <a:tc>
                  <a:txBody>
                    <a:bodyPr/>
                    <a:lstStyle/>
                    <a:p>
                      <a:r>
                        <a:rPr lang="zh-CN" altLang="en-US" sz="1400" b="0" kern="1200" dirty="0" smtClean="0">
                          <a:solidFill>
                            <a:schemeClr val="dk1"/>
                          </a:solidFill>
                          <a:latin typeface="微软雅黑" panose="020B0503020204020204" pitchFamily="34" charset="-122"/>
                          <a:ea typeface="微软雅黑" panose="020B0503020204020204" pitchFamily="34" charset="-122"/>
                          <a:cs typeface="+mn-cs"/>
                        </a:rPr>
                        <a:t>请孩子帮忙</a:t>
                      </a:r>
                      <a:endParaRPr lang="zh-CN" altLang="en-US" sz="1400" b="0"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孩子在超市乱跑：请帮我取几个苹果来</a:t>
                      </a:r>
                      <a:endParaRPr lang="zh-CN" altLang="en-US" sz="1400" kern="1200" dirty="0">
                        <a:solidFill>
                          <a:schemeClr val="dk1"/>
                        </a:solidFill>
                        <a:latin typeface="微软雅黑" panose="020B0503020204020204" pitchFamily="34" charset="-122"/>
                        <a:ea typeface="微软雅黑" panose="020B0503020204020204" pitchFamily="34" charset="-122"/>
                        <a:cs typeface="+mn-cs"/>
                      </a:endParaRPr>
                    </a:p>
                  </a:txBody>
                  <a:tcPr anchor="ctr"/>
                </a:tc>
              </a:tr>
              <a:tr h="348103">
                <a:tc>
                  <a:txBody>
                    <a:bodyPr/>
                    <a:lstStyle/>
                    <a:p>
                      <a:r>
                        <a:rPr lang="zh-CN" altLang="en-US" sz="1400" b="0" kern="1200" dirty="0" smtClean="0">
                          <a:solidFill>
                            <a:schemeClr val="dk1"/>
                          </a:solidFill>
                          <a:latin typeface="微软雅黑" panose="020B0503020204020204" pitchFamily="34" charset="-122"/>
                          <a:ea typeface="微软雅黑" panose="020B0503020204020204" pitchFamily="34" charset="-122"/>
                          <a:cs typeface="+mn-cs"/>
                        </a:rPr>
                        <a:t>明确表达强烈的不同意的立场（不能攻击人格）</a:t>
                      </a:r>
                      <a:endParaRPr lang="zh-CN" altLang="en-US" sz="1400" b="0"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pPr marL="0" algn="l" defTabSz="914400" rtl="0" eaLnBrk="1" latinLnBrk="0" hangingPunct="1"/>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“我的新锯被扔在外面，都被雨淋得生锈了，我太生气了！”</a:t>
                      </a:r>
                      <a:endParaRPr lang="zh-CN" altLang="en-US" sz="1400" kern="1200" dirty="0">
                        <a:solidFill>
                          <a:schemeClr val="tx1"/>
                        </a:solidFill>
                        <a:latin typeface="微软雅黑" panose="020B0503020204020204" pitchFamily="34" charset="-122"/>
                        <a:ea typeface="微软雅黑" panose="020B0503020204020204" pitchFamily="34" charset="-122"/>
                        <a:cs typeface="+mn-cs"/>
                      </a:endParaRPr>
                    </a:p>
                  </a:txBody>
                  <a:tcPr anchor="ctr"/>
                </a:tc>
              </a:tr>
              <a:tr h="372968">
                <a:tc>
                  <a:txBody>
                    <a:bodyPr/>
                    <a:lstStyle/>
                    <a:p>
                      <a:r>
                        <a:rPr lang="zh-CN" altLang="en-US" sz="1400" b="0" kern="1200" dirty="0" smtClean="0">
                          <a:solidFill>
                            <a:schemeClr val="dk1"/>
                          </a:solidFill>
                          <a:latin typeface="微软雅黑" panose="020B0503020204020204" pitchFamily="34" charset="-122"/>
                          <a:ea typeface="微软雅黑" panose="020B0503020204020204" pitchFamily="34" charset="-122"/>
                          <a:cs typeface="+mn-cs"/>
                        </a:rPr>
                        <a:t>表明你的期望</a:t>
                      </a:r>
                      <a:endParaRPr lang="zh-CN" altLang="en-US" sz="1400" b="0"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pPr marL="0" algn="l" defTabSz="914400" rtl="0" eaLnBrk="1" latinLnBrk="0" hangingPunct="1">
                        <a:lnSpc>
                          <a:spcPct val="80000"/>
                        </a:lnSpc>
                        <a:buFontTx/>
                        <a:buNone/>
                      </a:pP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“我希望我的工具借走以后，能完好无损地归还！”</a:t>
                      </a:r>
                      <a:endParaRPr lang="zh-CN" altLang="en-US" sz="1400" kern="1200" dirty="0">
                        <a:solidFill>
                          <a:schemeClr val="tx1"/>
                        </a:solidFill>
                        <a:latin typeface="微软雅黑" panose="020B0503020204020204" pitchFamily="34" charset="-122"/>
                        <a:ea typeface="微软雅黑" panose="020B0503020204020204" pitchFamily="34" charset="-122"/>
                        <a:cs typeface="+mn-cs"/>
                      </a:endParaRPr>
                    </a:p>
                  </a:txBody>
                  <a:tcPr anchor="ctr"/>
                </a:tc>
              </a:tr>
              <a:tr h="339538">
                <a:tc>
                  <a:txBody>
                    <a:bodyPr/>
                    <a:lstStyle/>
                    <a:p>
                      <a:pPr marL="0" algn="l" defTabSz="914400" rtl="0" eaLnBrk="1" latinLnBrk="0" hangingPunct="1"/>
                      <a:r>
                        <a:rPr lang="zh-CN" altLang="en-US" sz="1400" b="0" kern="1200" dirty="0" smtClean="0">
                          <a:solidFill>
                            <a:schemeClr val="tx1"/>
                          </a:solidFill>
                          <a:latin typeface="微软雅黑" panose="020B0503020204020204" pitchFamily="34" charset="-122"/>
                          <a:ea typeface="微软雅黑" panose="020B0503020204020204" pitchFamily="34" charset="-122"/>
                          <a:cs typeface="+mn-cs"/>
                        </a:rPr>
                        <a:t>告诉孩子怎样弥补自己的失误</a:t>
                      </a:r>
                      <a:endParaRPr lang="zh-CN" altLang="en-US" sz="1400" b="0" kern="1200" dirty="0">
                        <a:solidFill>
                          <a:schemeClr val="tx1"/>
                        </a:solidFill>
                        <a:latin typeface="微软雅黑" panose="020B0503020204020204" pitchFamily="34" charset="-122"/>
                        <a:ea typeface="微软雅黑" panose="020B0503020204020204" pitchFamily="34" charset="-122"/>
                        <a:cs typeface="+mn-cs"/>
                      </a:endParaRPr>
                    </a:p>
                  </a:txBody>
                  <a:tcPr anchor="ctr"/>
                </a:tc>
                <a:tc>
                  <a:txBody>
                    <a:bodyPr/>
                    <a:lstStyle/>
                    <a:p>
                      <a:pPr marL="0" algn="l" defTabSz="914400" rtl="0" eaLnBrk="1" latinLnBrk="0" hangingPunct="1"/>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“现在需要用钢丝球使劲把上面的锈蹭掉。”</a:t>
                      </a:r>
                    </a:p>
                  </a:txBody>
                  <a:tcPr anchor="ctr"/>
                </a:tc>
              </a:tr>
              <a:tr h="446881">
                <a:tc>
                  <a:txBody>
                    <a:bodyPr/>
                    <a:lstStyle/>
                    <a:p>
                      <a:r>
                        <a:rPr lang="zh-CN" altLang="en-US" sz="1400" b="0" kern="1200" dirty="0" smtClean="0">
                          <a:solidFill>
                            <a:schemeClr val="dk1"/>
                          </a:solidFill>
                          <a:latin typeface="微软雅黑" panose="020B0503020204020204" pitchFamily="34" charset="-122"/>
                          <a:ea typeface="微软雅黑" panose="020B0503020204020204" pitchFamily="34" charset="-122"/>
                          <a:cs typeface="+mn-cs"/>
                        </a:rPr>
                        <a:t>提供选择（又没做到）</a:t>
                      </a:r>
                      <a:endParaRPr lang="zh-CN" altLang="en-US" sz="1400" b="0"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pPr marL="0" algn="l" defTabSz="914400" rtl="0" eaLnBrk="1" latinLnBrk="0" hangingPunct="1"/>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“你要么借我的工具及时归还，要么以后再也不能借。你来决定。”</a:t>
                      </a:r>
                    </a:p>
                  </a:txBody>
                  <a:tcPr anchor="ctr"/>
                </a:tc>
              </a:tr>
              <a:tr h="35436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b="0" kern="1200" dirty="0" smtClean="0">
                          <a:solidFill>
                            <a:schemeClr val="dk1"/>
                          </a:solidFill>
                          <a:latin typeface="微软雅黑" panose="020B0503020204020204" pitchFamily="34" charset="-122"/>
                          <a:ea typeface="微软雅黑" panose="020B0503020204020204" pitchFamily="34" charset="-122"/>
                          <a:cs typeface="+mn-cs"/>
                        </a:rPr>
                        <a:t>行动（还做不到）</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把工具箱上锁</a:t>
                      </a:r>
                    </a:p>
                  </a:txBody>
                  <a:tcPr anchor="ctr"/>
                </a:tc>
              </a:tr>
              <a:tr h="64519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b="0" kern="1200" dirty="0" smtClean="0">
                          <a:solidFill>
                            <a:schemeClr val="dk1"/>
                          </a:solidFill>
                          <a:latin typeface="微软雅黑" panose="020B0503020204020204" pitchFamily="34" charset="-122"/>
                          <a:ea typeface="微软雅黑" panose="020B0503020204020204" pitchFamily="34" charset="-122"/>
                          <a:cs typeface="+mn-cs"/>
                        </a:rPr>
                        <a:t>让孩子体验错误行为的自然后果（仅仅是其行为导致的后果，非惩罚）</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孩子：爸爸，你的工具箱锁上了！</a:t>
                      </a:r>
                      <a:endParaRPr lang="en-US" altLang="zh-CN" sz="1400" kern="1200" dirty="0" smtClean="0">
                        <a:solidFill>
                          <a:schemeClr val="tx1"/>
                        </a:solidFill>
                        <a:latin typeface="微软雅黑" panose="020B0503020204020204" pitchFamily="34" charset="-122"/>
                        <a:ea typeface="微软雅黑" panose="020B0503020204020204" pitchFamily="34" charset="-122"/>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tx1"/>
                          </a:solidFill>
                          <a:latin typeface="微软雅黑" panose="020B0503020204020204" pitchFamily="34" charset="-122"/>
                          <a:ea typeface="微软雅黑" panose="020B0503020204020204" pitchFamily="34" charset="-122"/>
                          <a:cs typeface="+mn-cs"/>
                        </a:rPr>
                        <a:t>爸爸：没错。我希望我的工具放在哪儿，还能在哪儿找到。</a:t>
                      </a:r>
                    </a:p>
                  </a:txBody>
                  <a:tcPr anchor="ctr"/>
                </a:tc>
              </a:tr>
            </a:tbl>
          </a:graphicData>
        </a:graphic>
      </p:graphicFrame>
    </p:spTree>
    <p:extLst>
      <p:ext uri="{BB962C8B-B14F-4D97-AF65-F5344CB8AC3E}">
        <p14:creationId xmlns:p14="http://schemas.microsoft.com/office/powerpoint/2010/main" val="36082684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b="97500"/>
          <a:stretch/>
        </p:blipFill>
        <p:spPr>
          <a:xfrm>
            <a:off x="0" y="0"/>
            <a:ext cx="12192000" cy="171450"/>
          </a:xfrm>
          <a:prstGeom prst="rect">
            <a:avLst/>
          </a:prstGeom>
        </p:spPr>
      </p:pic>
      <p:sp>
        <p:nvSpPr>
          <p:cNvPr id="6" name="文本框 5"/>
          <p:cNvSpPr txBox="1"/>
          <p:nvPr/>
        </p:nvSpPr>
        <p:spPr>
          <a:xfrm>
            <a:off x="951460" y="916948"/>
            <a:ext cx="6352309"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解决这类问题的</a:t>
            </a:r>
            <a:r>
              <a:rPr lang="en-US" altLang="zh-CN" sz="2400" b="1" dirty="0" smtClean="0">
                <a:latin typeface="微软雅黑" panose="020B0503020204020204" pitchFamily="34" charset="-122"/>
                <a:ea typeface="微软雅黑" panose="020B0503020204020204" pitchFamily="34" charset="-122"/>
              </a:rPr>
              <a:t>5</a:t>
            </a:r>
            <a:r>
              <a:rPr lang="zh-CN" altLang="en-US" sz="2400" b="1" dirty="0" smtClean="0">
                <a:latin typeface="微软雅黑" panose="020B0503020204020204" pitchFamily="34" charset="-122"/>
                <a:ea typeface="微软雅黑" panose="020B0503020204020204" pitchFamily="34" charset="-122"/>
              </a:rPr>
              <a:t>个核心步骤</a:t>
            </a:r>
            <a:endParaRPr lang="en-US" altLang="zh-CN" sz="2400" b="1" dirty="0" smtClean="0">
              <a:latin typeface="微软雅黑" panose="020B0503020204020204" pitchFamily="34" charset="-122"/>
              <a:ea typeface="微软雅黑" panose="020B0503020204020204" pitchFamily="34" charset="-122"/>
            </a:endParaRPr>
          </a:p>
        </p:txBody>
      </p:sp>
      <p:sp>
        <p:nvSpPr>
          <p:cNvPr id="7" name="文本框 6"/>
          <p:cNvSpPr txBox="1"/>
          <p:nvPr/>
        </p:nvSpPr>
        <p:spPr>
          <a:xfrm>
            <a:off x="951461" y="1630710"/>
            <a:ext cx="6584076" cy="2144177"/>
          </a:xfrm>
          <a:prstGeom prst="rect">
            <a:avLst/>
          </a:prstGeom>
          <a:noFill/>
        </p:spPr>
        <p:txBody>
          <a:bodyPr wrap="square" rtlCol="0">
            <a:spAutoFit/>
          </a:bodyPr>
          <a:lstStyle/>
          <a:p>
            <a:pPr>
              <a:lnSpc>
                <a:spcPts val="2400"/>
              </a:lnSpc>
              <a:spcAft>
                <a:spcPts val="1000"/>
              </a:spcAft>
            </a:pPr>
            <a:r>
              <a:rPr lang="en-US" altLang="zh-CN" dirty="0">
                <a:latin typeface="微软雅黑" panose="020B0503020204020204" pitchFamily="34" charset="-122"/>
                <a:ea typeface="微软雅黑" panose="020B0503020204020204" pitchFamily="34" charset="-122"/>
              </a:rPr>
              <a:t>1</a:t>
            </a:r>
            <a:r>
              <a:rPr lang="zh-CN" altLang="en-US" dirty="0">
                <a:latin typeface="微软雅黑" panose="020B0503020204020204" pitchFamily="34" charset="-122"/>
                <a:ea typeface="微软雅黑" panose="020B0503020204020204" pitchFamily="34" charset="-122"/>
              </a:rPr>
              <a:t>、讨论孩子的感受和需求。</a:t>
            </a:r>
          </a:p>
          <a:p>
            <a:pPr>
              <a:lnSpc>
                <a:spcPts val="2400"/>
              </a:lnSpc>
              <a:spcAft>
                <a:spcPts val="1000"/>
              </a:spcAft>
            </a:pPr>
            <a:r>
              <a:rPr lang="en-US" altLang="zh-CN" dirty="0">
                <a:latin typeface="微软雅黑" panose="020B0503020204020204" pitchFamily="34" charset="-122"/>
                <a:ea typeface="微软雅黑" panose="020B0503020204020204" pitchFamily="34" charset="-122"/>
              </a:rPr>
              <a:t>2</a:t>
            </a:r>
            <a:r>
              <a:rPr lang="zh-CN" altLang="en-US" dirty="0">
                <a:latin typeface="微软雅黑" panose="020B0503020204020204" pitchFamily="34" charset="-122"/>
                <a:ea typeface="微软雅黑" panose="020B0503020204020204" pitchFamily="34" charset="-122"/>
              </a:rPr>
              <a:t>、说出你的感受和需求。</a:t>
            </a:r>
          </a:p>
          <a:p>
            <a:pPr>
              <a:lnSpc>
                <a:spcPts val="2400"/>
              </a:lnSpc>
              <a:spcAft>
                <a:spcPts val="1000"/>
              </a:spcAft>
            </a:pPr>
            <a:r>
              <a:rPr lang="en-US" altLang="zh-CN" dirty="0">
                <a:latin typeface="微软雅黑" panose="020B0503020204020204" pitchFamily="34" charset="-122"/>
                <a:ea typeface="微软雅黑" panose="020B0503020204020204" pitchFamily="34" charset="-122"/>
              </a:rPr>
              <a:t>3</a:t>
            </a:r>
            <a:r>
              <a:rPr lang="zh-CN" altLang="en-US" dirty="0">
                <a:latin typeface="微软雅黑" panose="020B0503020204020204" pitchFamily="34" charset="-122"/>
                <a:ea typeface="微软雅黑" panose="020B0503020204020204" pitchFamily="34" charset="-122"/>
              </a:rPr>
              <a:t>、一起讨论，找到大家都同意的解决方法。</a:t>
            </a:r>
          </a:p>
          <a:p>
            <a:pPr>
              <a:lnSpc>
                <a:spcPts val="2400"/>
              </a:lnSpc>
              <a:spcAft>
                <a:spcPts val="1000"/>
              </a:spcAft>
            </a:pPr>
            <a:r>
              <a:rPr lang="en-US" altLang="zh-CN" dirty="0">
                <a:latin typeface="微软雅黑" panose="020B0503020204020204" pitchFamily="34" charset="-122"/>
                <a:ea typeface="微软雅黑" panose="020B0503020204020204" pitchFamily="34" charset="-122"/>
              </a:rPr>
              <a:t>4</a:t>
            </a:r>
            <a:r>
              <a:rPr lang="zh-CN" altLang="en-US" dirty="0">
                <a:latin typeface="微软雅黑" panose="020B0503020204020204" pitchFamily="34" charset="-122"/>
                <a:ea typeface="微软雅黑" panose="020B0503020204020204" pitchFamily="34" charset="-122"/>
              </a:rPr>
              <a:t>、把所有的想法都写下来（不带任何评论</a:t>
            </a:r>
            <a:r>
              <a:rPr lang="zh-CN" altLang="en-US" dirty="0" smtClean="0">
                <a:latin typeface="微软雅黑" panose="020B0503020204020204" pitchFamily="34" charset="-122"/>
                <a:ea typeface="微软雅黑" panose="020B0503020204020204" pitchFamily="34" charset="-122"/>
              </a:rPr>
              <a:t>）。</a:t>
            </a:r>
            <a:endParaRPr lang="zh-CN" altLang="en-US" dirty="0">
              <a:latin typeface="微软雅黑" panose="020B0503020204020204" pitchFamily="34" charset="-122"/>
              <a:ea typeface="微软雅黑" panose="020B0503020204020204" pitchFamily="34" charset="-122"/>
            </a:endParaRPr>
          </a:p>
          <a:p>
            <a:pPr>
              <a:lnSpc>
                <a:spcPts val="2400"/>
              </a:lnSpc>
              <a:spcAft>
                <a:spcPts val="1000"/>
              </a:spcAft>
            </a:pPr>
            <a:r>
              <a:rPr lang="en-US" altLang="zh-CN" dirty="0">
                <a:latin typeface="微软雅黑" panose="020B0503020204020204" pitchFamily="34" charset="-122"/>
                <a:ea typeface="微软雅黑" panose="020B0503020204020204" pitchFamily="34" charset="-122"/>
              </a:rPr>
              <a:t>5</a:t>
            </a:r>
            <a:r>
              <a:rPr lang="zh-CN" altLang="en-US" dirty="0">
                <a:latin typeface="微软雅黑" panose="020B0503020204020204" pitchFamily="34" charset="-122"/>
                <a:ea typeface="微软雅黑" panose="020B0503020204020204" pitchFamily="34" charset="-122"/>
              </a:rPr>
              <a:t>、挑出哪些建议你们接受，哪些不接受，哪些要付诸行动。</a:t>
            </a:r>
          </a:p>
        </p:txBody>
      </p:sp>
    </p:spTree>
    <p:extLst>
      <p:ext uri="{BB962C8B-B14F-4D97-AF65-F5344CB8AC3E}">
        <p14:creationId xmlns:p14="http://schemas.microsoft.com/office/powerpoint/2010/main" val="13212431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420882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3145513" y="544711"/>
            <a:ext cx="5900974" cy="5940088"/>
          </a:xfrm>
          <a:prstGeom prst="rect">
            <a:avLst/>
          </a:prstGeom>
          <a:noFill/>
        </p:spPr>
        <p:txBody>
          <a:bodyPr wrap="none" rtlCol="0">
            <a:spAutoFit/>
          </a:bodyPr>
          <a:lstStyle/>
          <a:p>
            <a:r>
              <a:rPr lang="en-US" altLang="zh-CN" sz="38000" dirty="0" smtClean="0">
                <a:solidFill>
                  <a:schemeClr val="bg1">
                    <a:lumMod val="95000"/>
                  </a:schemeClr>
                </a:solidFill>
                <a:latin typeface="微软雅黑" panose="020B0503020204020204" pitchFamily="34" charset="-122"/>
                <a:ea typeface="微软雅黑" panose="020B0503020204020204" pitchFamily="34" charset="-122"/>
              </a:rPr>
              <a:t>04</a:t>
            </a:r>
            <a:endParaRPr lang="zh-CN" altLang="en-US" sz="38000" dirty="0">
              <a:solidFill>
                <a:schemeClr val="bg1">
                  <a:lumMod val="95000"/>
                </a:schemeClr>
              </a:solidFill>
              <a:latin typeface="微软雅黑" panose="020B0503020204020204" pitchFamily="34" charset="-122"/>
              <a:ea typeface="微软雅黑" panose="020B0503020204020204" pitchFamily="34" charset="-122"/>
            </a:endParaRPr>
          </a:p>
        </p:txBody>
      </p:sp>
      <p:pic>
        <p:nvPicPr>
          <p:cNvPr id="7" name="图片 6"/>
          <p:cNvPicPr>
            <a:picLocks noChangeAspect="1"/>
          </p:cNvPicPr>
          <p:nvPr/>
        </p:nvPicPr>
        <p:blipFill rotWithShape="1">
          <a:blip r:embed="rId2">
            <a:extLst>
              <a:ext uri="{28A0092B-C50C-407E-A947-70E740481C1C}">
                <a14:useLocalDpi xmlns:a14="http://schemas.microsoft.com/office/drawing/2010/main" val="0"/>
              </a:ext>
            </a:extLst>
          </a:blip>
          <a:srcRect b="97500"/>
          <a:stretch/>
        </p:blipFill>
        <p:spPr>
          <a:xfrm>
            <a:off x="0" y="0"/>
            <a:ext cx="12192000" cy="171450"/>
          </a:xfrm>
          <a:prstGeom prst="rect">
            <a:avLst/>
          </a:prstGeom>
        </p:spPr>
      </p:pic>
      <p:sp>
        <p:nvSpPr>
          <p:cNvPr id="2" name="文本框 1"/>
          <p:cNvSpPr txBox="1"/>
          <p:nvPr/>
        </p:nvSpPr>
        <p:spPr>
          <a:xfrm>
            <a:off x="2182610" y="3314700"/>
            <a:ext cx="7826780" cy="487954"/>
          </a:xfrm>
          <a:prstGeom prst="rect">
            <a:avLst/>
          </a:prstGeom>
          <a:noFill/>
        </p:spPr>
        <p:txBody>
          <a:bodyPr wrap="square" rtlCol="0">
            <a:spAutoFit/>
          </a:bodyPr>
          <a:lstStyle/>
          <a:p>
            <a:pPr algn="ctr">
              <a:lnSpc>
                <a:spcPts val="2400"/>
              </a:lnSpc>
              <a:spcAft>
                <a:spcPts val="1000"/>
              </a:spcAft>
              <a:buNone/>
            </a:pPr>
            <a:r>
              <a:rPr lang="zh-CN" altLang="en-US" sz="5400" dirty="0" smtClean="0">
                <a:latin typeface="微软雅黑"/>
                <a:ea typeface="微软雅黑"/>
                <a:cs typeface="微软雅黑"/>
              </a:rPr>
              <a:t>鼓励孩子</a:t>
            </a:r>
            <a:r>
              <a:rPr lang="zh-CN" altLang="en-US" sz="5400" b="1" dirty="0" smtClean="0">
                <a:latin typeface="微软雅黑"/>
                <a:ea typeface="微软雅黑"/>
                <a:cs typeface="微软雅黑"/>
              </a:rPr>
              <a:t>自立</a:t>
            </a:r>
            <a:endParaRPr lang="en-US" altLang="zh-CN" sz="5400" b="1" dirty="0" smtClean="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4219772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2">
            <a:extLst>
              <a:ext uri="{28A0092B-C50C-407E-A947-70E740481C1C}">
                <a14:useLocalDpi xmlns:a14="http://schemas.microsoft.com/office/drawing/2010/main" val="0"/>
              </a:ext>
            </a:extLst>
          </a:blip>
          <a:srcRect b="97500"/>
          <a:stretch/>
        </p:blipFill>
        <p:spPr>
          <a:xfrm>
            <a:off x="0" y="0"/>
            <a:ext cx="12192000" cy="171450"/>
          </a:xfrm>
          <a:prstGeom prst="rect">
            <a:avLst/>
          </a:prstGeom>
        </p:spPr>
      </p:pic>
      <p:sp>
        <p:nvSpPr>
          <p:cNvPr id="7" name="文本框 6"/>
          <p:cNvSpPr txBox="1"/>
          <p:nvPr/>
        </p:nvSpPr>
        <p:spPr>
          <a:xfrm>
            <a:off x="951462" y="716312"/>
            <a:ext cx="10318794" cy="1301447"/>
          </a:xfrm>
          <a:prstGeom prst="rect">
            <a:avLst/>
          </a:prstGeom>
          <a:noFill/>
        </p:spPr>
        <p:txBody>
          <a:bodyPr wrap="square" rtlCol="0">
            <a:spAutoFit/>
          </a:bodyPr>
          <a:lstStyle/>
          <a:p>
            <a:pPr>
              <a:lnSpc>
                <a:spcPts val="2400"/>
              </a:lnSpc>
              <a:spcAft>
                <a:spcPts val="1000"/>
              </a:spcAft>
            </a:pPr>
            <a:r>
              <a:rPr lang="zh-CN" altLang="en-US" dirty="0">
                <a:latin typeface="微软雅黑" panose="020B0503020204020204" pitchFamily="34" charset="-122"/>
                <a:ea typeface="微软雅黑" panose="020B0503020204020204" pitchFamily="34" charset="-122"/>
              </a:rPr>
              <a:t>我们的目标是想让孩子成长，可是在遇到孩子不会的时候，大部分人家长却既管不住的嘴，也管不住自己的手：“来，妈妈帮你倒水”，“来，爸爸帮你系鞋带”，这种事情简直数不胜数。可是在孩子有能力学习时候，他们除了有点感谢外，更多感觉的是自己没能力、没有价值，非常怨恨、挫败和生气。事实上，话太多、手太长也剥夺了孩子的自立和成长。</a:t>
            </a:r>
            <a:r>
              <a:rPr lang="zh-CN" altLang="en-US" b="1" dirty="0">
                <a:latin typeface="微软雅黑" panose="020B0503020204020204" pitchFamily="34" charset="-122"/>
                <a:ea typeface="微软雅黑" panose="020B0503020204020204" pitchFamily="34" charset="-122"/>
              </a:rPr>
              <a:t>以下是</a:t>
            </a:r>
            <a:r>
              <a:rPr lang="en-US" altLang="zh-CN" b="1" dirty="0">
                <a:latin typeface="微软雅黑" panose="020B0503020204020204" pitchFamily="34" charset="-122"/>
                <a:ea typeface="微软雅黑" panose="020B0503020204020204" pitchFamily="34" charset="-122"/>
              </a:rPr>
              <a:t>6</a:t>
            </a:r>
            <a:r>
              <a:rPr lang="zh-CN" altLang="en-US" b="1" dirty="0">
                <a:latin typeface="微软雅黑" panose="020B0503020204020204" pitchFamily="34" charset="-122"/>
                <a:ea typeface="微软雅黑" panose="020B0503020204020204" pitchFamily="34" charset="-122"/>
              </a:rPr>
              <a:t>个鼓励孩子自立的技巧。</a:t>
            </a:r>
          </a:p>
        </p:txBody>
      </p:sp>
      <p:graphicFrame>
        <p:nvGraphicFramePr>
          <p:cNvPr id="8" name="表格 7"/>
          <p:cNvGraphicFramePr>
            <a:graphicFrameLocks noGrp="1"/>
          </p:cNvGraphicFramePr>
          <p:nvPr>
            <p:extLst>
              <p:ext uri="{D42A27DB-BD31-4B8C-83A1-F6EECF244321}">
                <p14:modId xmlns:p14="http://schemas.microsoft.com/office/powerpoint/2010/main" val="2687777666"/>
              </p:ext>
            </p:extLst>
          </p:nvPr>
        </p:nvGraphicFramePr>
        <p:xfrm>
          <a:off x="1046602" y="2302529"/>
          <a:ext cx="10223655" cy="3645110"/>
        </p:xfrm>
        <a:graphic>
          <a:graphicData uri="http://schemas.openxmlformats.org/drawingml/2006/table">
            <a:tbl>
              <a:tblPr firstRow="1" bandRow="1">
                <a:tableStyleId>{7DF18680-E054-41AD-8BC1-D1AEF772440D}</a:tableStyleId>
              </a:tblPr>
              <a:tblGrid>
                <a:gridCol w="1696598"/>
                <a:gridCol w="3283027"/>
                <a:gridCol w="2296334"/>
                <a:gridCol w="2947696"/>
              </a:tblGrid>
              <a:tr h="523566">
                <a:tc>
                  <a:txBody>
                    <a:bodyPr/>
                    <a:lstStyle/>
                    <a:p>
                      <a:pPr algn="ctr"/>
                      <a:r>
                        <a:rPr lang="zh-CN" altLang="en-US" sz="1800" dirty="0" smtClean="0">
                          <a:latin typeface="微软雅黑" panose="020B0503020204020204" pitchFamily="34" charset="-122"/>
                          <a:ea typeface="微软雅黑" panose="020B0503020204020204" pitchFamily="34" charset="-122"/>
                        </a:rPr>
                        <a:t>鼓励技巧</a:t>
                      </a:r>
                      <a:endParaRPr lang="zh-CN" altLang="en-US" sz="18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800" dirty="0" smtClean="0">
                          <a:latin typeface="微软雅黑" panose="020B0503020204020204" pitchFamily="34" charset="-122"/>
                          <a:ea typeface="微软雅黑" panose="020B0503020204020204" pitchFamily="34" charset="-122"/>
                        </a:rPr>
                        <a:t>技巧价值</a:t>
                      </a:r>
                      <a:endParaRPr lang="zh-CN" altLang="en-US" sz="18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800" dirty="0" smtClean="0">
                          <a:latin typeface="微软雅黑" panose="020B0503020204020204" pitchFamily="34" charset="-122"/>
                          <a:ea typeface="微软雅黑" panose="020B0503020204020204" pitchFamily="34" charset="-122"/>
                        </a:rPr>
                        <a:t>正确做法</a:t>
                      </a:r>
                      <a:endParaRPr lang="zh-CN" altLang="en-US" sz="18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800" dirty="0" smtClean="0">
                          <a:latin typeface="微软雅黑" panose="020B0503020204020204" pitchFamily="34" charset="-122"/>
                          <a:ea typeface="微软雅黑" panose="020B0503020204020204" pitchFamily="34" charset="-122"/>
                        </a:rPr>
                        <a:t>错误做法</a:t>
                      </a:r>
                      <a:endParaRPr lang="zh-CN" altLang="en-US" sz="1800" dirty="0">
                        <a:latin typeface="微软雅黑" panose="020B0503020204020204" pitchFamily="34" charset="-122"/>
                        <a:ea typeface="微软雅黑" panose="020B0503020204020204" pitchFamily="34" charset="-122"/>
                      </a:endParaRPr>
                    </a:p>
                  </a:txBody>
                  <a:tcPr anchor="ctr">
                    <a:solidFill>
                      <a:srgbClr val="FFC000"/>
                    </a:solidFill>
                  </a:tcPr>
                </a:tc>
              </a:tr>
              <a:tr h="390833">
                <a:tc>
                  <a:txBody>
                    <a:bodyPr/>
                    <a:lstStyle/>
                    <a:p>
                      <a:pPr>
                        <a:lnSpc>
                          <a:spcPct val="100000"/>
                        </a:lnSpc>
                      </a:pPr>
                      <a:r>
                        <a:rPr lang="zh-CN" altLang="en-US" sz="1400" b="0" kern="1200" dirty="0" smtClean="0">
                          <a:solidFill>
                            <a:schemeClr val="dk1"/>
                          </a:solidFill>
                          <a:latin typeface="微软雅黑" panose="020B0503020204020204" pitchFamily="34" charset="-122"/>
                          <a:ea typeface="微软雅黑" panose="020B0503020204020204" pitchFamily="34" charset="-122"/>
                          <a:cs typeface="+mn-cs"/>
                        </a:rPr>
                        <a:t>让孩子自己作选择</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b="0" kern="1200" dirty="0" smtClean="0">
                          <a:solidFill>
                            <a:schemeClr val="tx1"/>
                          </a:solidFill>
                          <a:latin typeface="微软雅黑" panose="020B0503020204020204" pitchFamily="34" charset="-122"/>
                          <a:ea typeface="微软雅黑" panose="020B0503020204020204" pitchFamily="34" charset="-122"/>
                          <a:cs typeface="+mn-cs"/>
                        </a:rPr>
                        <a:t>培养孩子做决定的勇气和思考策略</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b="0" kern="1200" dirty="0" smtClean="0">
                          <a:solidFill>
                            <a:schemeClr val="dk1"/>
                          </a:solidFill>
                          <a:latin typeface="微软雅黑" panose="020B0503020204020204" pitchFamily="34" charset="-122"/>
                          <a:ea typeface="微软雅黑" panose="020B0503020204020204" pitchFamily="34" charset="-122"/>
                          <a:cs typeface="+mn-cs"/>
                        </a:rPr>
                        <a:t>你想吃苹果还是吃草莓？</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b="0" kern="1200" dirty="0" smtClean="0">
                          <a:solidFill>
                            <a:schemeClr val="dk1"/>
                          </a:solidFill>
                          <a:latin typeface="微软雅黑" panose="020B0503020204020204" pitchFamily="34" charset="-122"/>
                          <a:ea typeface="微软雅黑" panose="020B0503020204020204" pitchFamily="34" charset="-122"/>
                          <a:cs typeface="+mn-cs"/>
                        </a:rPr>
                        <a:t>苹果营养好，来吃苹果</a:t>
                      </a:r>
                    </a:p>
                  </a:txBody>
                  <a:tcPr anchor="ctr"/>
                </a:tc>
              </a:tr>
              <a:tr h="348103">
                <a:tc>
                  <a:txBody>
                    <a:bodyPr/>
                    <a:lstStyle/>
                    <a:p>
                      <a:pPr>
                        <a:lnSpc>
                          <a:spcPct val="100000"/>
                        </a:lnSpc>
                      </a:pPr>
                      <a:r>
                        <a:rPr lang="zh-CN" altLang="en-US" sz="1400" b="0" kern="1200" dirty="0" smtClean="0">
                          <a:solidFill>
                            <a:schemeClr val="dk1"/>
                          </a:solidFill>
                          <a:latin typeface="微软雅黑" panose="020B0503020204020204" pitchFamily="34" charset="-122"/>
                          <a:ea typeface="微软雅黑" panose="020B0503020204020204" pitchFamily="34" charset="-122"/>
                          <a:cs typeface="+mn-cs"/>
                        </a:rPr>
                        <a:t>尊重孩子的努力</a:t>
                      </a:r>
                      <a:endParaRPr lang="zh-CN" altLang="en-US" sz="1400" b="0"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b="0" kern="1200" dirty="0" smtClean="0">
                          <a:solidFill>
                            <a:schemeClr val="tx1"/>
                          </a:solidFill>
                          <a:latin typeface="微软雅黑" panose="020B0503020204020204" pitchFamily="34" charset="-122"/>
                          <a:ea typeface="微软雅黑" panose="020B0503020204020204" pitchFamily="34" charset="-122"/>
                          <a:cs typeface="+mn-cs"/>
                        </a:rPr>
                        <a:t>当孩子的努力得到尊重，就会更加努力</a:t>
                      </a:r>
                      <a:endParaRPr lang="zh-CN" altLang="en-US" sz="1400" b="0" kern="1200" dirty="0">
                        <a:solidFill>
                          <a:schemeClr val="tx1"/>
                        </a:solidFill>
                        <a:latin typeface="微软雅黑" panose="020B0503020204020204" pitchFamily="34" charset="-122"/>
                        <a:ea typeface="微软雅黑" panose="020B0503020204020204" pitchFamily="34" charset="-122"/>
                        <a:cs typeface="+mn-cs"/>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b="0" kern="1200" dirty="0" smtClean="0">
                          <a:solidFill>
                            <a:schemeClr val="tx1"/>
                          </a:solidFill>
                          <a:latin typeface="微软雅黑" panose="020B0503020204020204" pitchFamily="34" charset="-122"/>
                          <a:ea typeface="微软雅黑" panose="020B0503020204020204" pitchFamily="34" charset="-122"/>
                          <a:cs typeface="+mn-cs"/>
                        </a:rPr>
                        <a:t>系鞋带很考验手指的灵活性，你做得已经不错了</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b="0" kern="1200" dirty="0" smtClean="0">
                          <a:solidFill>
                            <a:schemeClr val="tx1"/>
                          </a:solidFill>
                          <a:latin typeface="微软雅黑" panose="020B0503020204020204" pitchFamily="34" charset="-122"/>
                          <a:ea typeface="微软雅黑" panose="020B0503020204020204" pitchFamily="34" charset="-122"/>
                          <a:cs typeface="+mn-cs"/>
                        </a:rPr>
                        <a:t>你系鞋带太慢了，来，我给你系</a:t>
                      </a:r>
                    </a:p>
                  </a:txBody>
                  <a:tcPr anchor="ctr"/>
                </a:tc>
              </a:tr>
              <a:tr h="372968">
                <a:tc>
                  <a:txBody>
                    <a:bodyPr/>
                    <a:lstStyle/>
                    <a:p>
                      <a:pPr>
                        <a:lnSpc>
                          <a:spcPct val="100000"/>
                        </a:lnSpc>
                      </a:pPr>
                      <a:r>
                        <a:rPr lang="zh-CN" altLang="en-US" sz="1400" b="0" kern="1200" dirty="0" smtClean="0">
                          <a:solidFill>
                            <a:schemeClr val="dk1"/>
                          </a:solidFill>
                          <a:latin typeface="微软雅黑" panose="020B0503020204020204" pitchFamily="34" charset="-122"/>
                          <a:ea typeface="微软雅黑" panose="020B0503020204020204" pitchFamily="34" charset="-122"/>
                          <a:cs typeface="+mn-cs"/>
                        </a:rPr>
                        <a:t>不问太多问题</a:t>
                      </a:r>
                      <a:endParaRPr lang="zh-CN" altLang="en-US" sz="1400" b="0"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b="0" kern="1200" dirty="0" smtClean="0">
                          <a:solidFill>
                            <a:schemeClr val="tx1"/>
                          </a:solidFill>
                          <a:latin typeface="微软雅黑" panose="020B0503020204020204" pitchFamily="34" charset="-122"/>
                          <a:ea typeface="微软雅黑" panose="020B0503020204020204" pitchFamily="34" charset="-122"/>
                          <a:cs typeface="+mn-cs"/>
                        </a:rPr>
                        <a:t>问题太多会让人感觉私生活被触犯</a:t>
                      </a:r>
                      <a:endParaRPr lang="zh-CN" altLang="en-US" sz="1400" b="0" kern="1200" dirty="0">
                        <a:solidFill>
                          <a:schemeClr val="tx1"/>
                        </a:solidFill>
                        <a:latin typeface="微软雅黑" panose="020B0503020204020204" pitchFamily="34" charset="-122"/>
                        <a:ea typeface="微软雅黑" panose="020B0503020204020204" pitchFamily="34" charset="-122"/>
                        <a:cs typeface="+mn-cs"/>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b="0" kern="1200" dirty="0" smtClean="0">
                          <a:solidFill>
                            <a:schemeClr val="tx1"/>
                          </a:solidFill>
                          <a:latin typeface="微软雅黑" panose="020B0503020204020204" pitchFamily="34" charset="-122"/>
                          <a:ea typeface="微软雅黑" panose="020B0503020204020204" pitchFamily="34" charset="-122"/>
                          <a:cs typeface="+mn-cs"/>
                        </a:rPr>
                        <a:t>“你回来了”</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b="0" kern="1200" dirty="0" smtClean="0">
                          <a:solidFill>
                            <a:schemeClr val="tx1"/>
                          </a:solidFill>
                          <a:latin typeface="微软雅黑" panose="020B0503020204020204" pitchFamily="34" charset="-122"/>
                          <a:ea typeface="微软雅黑" panose="020B0503020204020204" pitchFamily="34" charset="-122"/>
                          <a:cs typeface="+mn-cs"/>
                        </a:rPr>
                        <a:t>“你今天和谁去玩了，玩啥了，吃啥了，开心吗”</a:t>
                      </a:r>
                    </a:p>
                  </a:txBody>
                  <a:tcPr anchor="ctr"/>
                </a:tc>
              </a:tr>
              <a:tr h="339538">
                <a:tc>
                  <a:txBody>
                    <a:bodyPr/>
                    <a:lstStyle/>
                    <a:p>
                      <a:pPr marL="0" algn="l" defTabSz="914400" rtl="0" eaLnBrk="1" latinLnBrk="0" hangingPunct="1">
                        <a:lnSpc>
                          <a:spcPct val="100000"/>
                        </a:lnSpc>
                      </a:pPr>
                      <a:r>
                        <a:rPr lang="zh-CN" altLang="en-US" sz="1400" b="0" kern="1200" dirty="0" smtClean="0">
                          <a:solidFill>
                            <a:schemeClr val="tx1"/>
                          </a:solidFill>
                          <a:latin typeface="微软雅黑" panose="020B0503020204020204" pitchFamily="34" charset="-122"/>
                          <a:ea typeface="微软雅黑" panose="020B0503020204020204" pitchFamily="34" charset="-122"/>
                          <a:cs typeface="+mn-cs"/>
                        </a:rPr>
                        <a:t>别急着告诉答案</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b="0" kern="1200" dirty="0" smtClean="0">
                          <a:solidFill>
                            <a:schemeClr val="tx1"/>
                          </a:solidFill>
                          <a:latin typeface="微软雅黑" panose="020B0503020204020204" pitchFamily="34" charset="-122"/>
                          <a:ea typeface="微软雅黑" panose="020B0503020204020204" pitchFamily="34" charset="-122"/>
                          <a:cs typeface="+mn-cs"/>
                        </a:rPr>
                        <a:t>要引导孩子思考问题而不是答案</a:t>
                      </a:r>
                      <a:endParaRPr lang="zh-CN" altLang="en-US" sz="1400" b="0" kern="1200" dirty="0">
                        <a:solidFill>
                          <a:schemeClr val="tx1"/>
                        </a:solidFill>
                        <a:latin typeface="微软雅黑" panose="020B0503020204020204" pitchFamily="34" charset="-122"/>
                        <a:ea typeface="微软雅黑" panose="020B0503020204020204" pitchFamily="34" charset="-122"/>
                        <a:cs typeface="+mn-cs"/>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b="0" kern="1200" dirty="0" smtClean="0">
                          <a:solidFill>
                            <a:schemeClr val="tx1"/>
                          </a:solidFill>
                          <a:latin typeface="微软雅黑" panose="020B0503020204020204" pitchFamily="34" charset="-122"/>
                          <a:ea typeface="微软雅黑" panose="020B0503020204020204" pitchFamily="34" charset="-122"/>
                          <a:cs typeface="+mn-cs"/>
                        </a:rPr>
                        <a:t>你的问题很好，你是怎么想的</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b="0" kern="1200" dirty="0" smtClean="0">
                          <a:solidFill>
                            <a:schemeClr val="tx1"/>
                          </a:solidFill>
                          <a:latin typeface="微软雅黑" panose="020B0503020204020204" pitchFamily="34" charset="-122"/>
                          <a:ea typeface="微软雅黑" panose="020B0503020204020204" pitchFamily="34" charset="-122"/>
                          <a:cs typeface="+mn-cs"/>
                        </a:rPr>
                        <a:t>我告诉你，月亮比太阳小的多</a:t>
                      </a:r>
                    </a:p>
                  </a:txBody>
                  <a:tcPr anchor="ctr"/>
                </a:tc>
              </a:tr>
              <a:tr h="560757">
                <a:tc>
                  <a:txBody>
                    <a:bodyPr/>
                    <a:lstStyle/>
                    <a:p>
                      <a:pPr>
                        <a:lnSpc>
                          <a:spcPct val="100000"/>
                        </a:lnSpc>
                      </a:pPr>
                      <a:r>
                        <a:rPr lang="zh-CN" altLang="en-US" sz="1400" b="0" kern="1200" dirty="0" smtClean="0">
                          <a:solidFill>
                            <a:schemeClr val="dk1"/>
                          </a:solidFill>
                          <a:latin typeface="微软雅黑" panose="020B0503020204020204" pitchFamily="34" charset="-122"/>
                          <a:ea typeface="微软雅黑" panose="020B0503020204020204" pitchFamily="34" charset="-122"/>
                          <a:cs typeface="+mn-cs"/>
                        </a:rPr>
                        <a:t>鼓励孩子善于利用外部资源</a:t>
                      </a:r>
                      <a:endParaRPr lang="zh-CN" altLang="en-US" sz="1400" b="0"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pPr marL="0" algn="l" defTabSz="914400" rtl="0" eaLnBrk="1" latinLnBrk="0" hangingPunct="1">
                        <a:lnSpc>
                          <a:spcPct val="100000"/>
                        </a:lnSpc>
                      </a:pPr>
                      <a:r>
                        <a:rPr lang="zh-CN" altLang="en-US" sz="1400" b="0" kern="1200" dirty="0" smtClean="0">
                          <a:solidFill>
                            <a:schemeClr val="tx1"/>
                          </a:solidFill>
                          <a:latin typeface="微软雅黑" panose="020B0503020204020204" pitchFamily="34" charset="-122"/>
                          <a:ea typeface="微软雅黑" panose="020B0503020204020204" pitchFamily="34" charset="-122"/>
                          <a:cs typeface="+mn-cs"/>
                        </a:rPr>
                        <a:t>要让孩子意识到不必要完全依赖爸妈</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b="0" kern="1200" dirty="0" smtClean="0">
                          <a:solidFill>
                            <a:schemeClr val="tx1"/>
                          </a:solidFill>
                          <a:latin typeface="微软雅黑" panose="020B0503020204020204" pitchFamily="34" charset="-122"/>
                          <a:ea typeface="微软雅黑" panose="020B0503020204020204" pitchFamily="34" charset="-122"/>
                          <a:cs typeface="+mn-cs"/>
                        </a:rPr>
                        <a:t>“孩子，你可以看看你们班的小朋友有没有？”</a:t>
                      </a:r>
                    </a:p>
                  </a:txBody>
                  <a:tcPr anchor="ctr"/>
                </a:tc>
                <a:tc>
                  <a:txBody>
                    <a:bodyPr/>
                    <a:lstStyle/>
                    <a:p>
                      <a:pPr marL="0" algn="l" defTabSz="914400" rtl="0" eaLnBrk="1" latinLnBrk="0" hangingPunct="1">
                        <a:lnSpc>
                          <a:spcPct val="100000"/>
                        </a:lnSpc>
                      </a:pPr>
                      <a:r>
                        <a:rPr lang="zh-CN" altLang="en-US" sz="1400" b="0" kern="1200" dirty="0" smtClean="0">
                          <a:solidFill>
                            <a:schemeClr val="tx1"/>
                          </a:solidFill>
                          <a:latin typeface="微软雅黑" panose="020B0503020204020204" pitchFamily="34" charset="-122"/>
                          <a:ea typeface="微软雅黑" panose="020B0503020204020204" pitchFamily="34" charset="-122"/>
                          <a:cs typeface="+mn-cs"/>
                        </a:rPr>
                        <a:t>好，爸爸帮你搞定</a:t>
                      </a:r>
                    </a:p>
                  </a:txBody>
                  <a:tcPr anchor="ctr"/>
                </a:tc>
              </a:tr>
              <a:tr h="615474">
                <a:tc>
                  <a:txBody>
                    <a:bodyPr/>
                    <a:lstStyle/>
                    <a:p>
                      <a:pPr>
                        <a:lnSpc>
                          <a:spcPct val="100000"/>
                        </a:lnSpc>
                      </a:pPr>
                      <a:r>
                        <a:rPr lang="zh-CN" altLang="en-US" sz="1400" b="0" kern="1200" dirty="0" smtClean="0">
                          <a:solidFill>
                            <a:schemeClr val="dk1"/>
                          </a:solidFill>
                          <a:latin typeface="微软雅黑" panose="020B0503020204020204" pitchFamily="34" charset="-122"/>
                          <a:ea typeface="微软雅黑" panose="020B0503020204020204" pitchFamily="34" charset="-122"/>
                          <a:cs typeface="+mn-cs"/>
                        </a:rPr>
                        <a:t>别毁掉孩子的希望</a:t>
                      </a:r>
                      <a:endParaRPr lang="zh-CN" altLang="en-US" sz="1400" b="0"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b="0" kern="1200" dirty="0" smtClean="0">
                          <a:solidFill>
                            <a:schemeClr val="tx1"/>
                          </a:solidFill>
                          <a:latin typeface="微软雅黑" panose="020B0503020204020204" pitchFamily="34" charset="-122"/>
                          <a:ea typeface="微软雅黑" panose="020B0503020204020204" pitchFamily="34" charset="-122"/>
                          <a:cs typeface="+mn-cs"/>
                        </a:rPr>
                        <a:t>保护孩子的希望、梦想和付出的努力</a:t>
                      </a:r>
                      <a:endParaRPr lang="zh-CN" altLang="en-US" sz="1400" b="0" kern="1200" dirty="0">
                        <a:solidFill>
                          <a:schemeClr val="tx1"/>
                        </a:solidFill>
                        <a:latin typeface="微软雅黑" panose="020B0503020204020204" pitchFamily="34" charset="-122"/>
                        <a:ea typeface="微软雅黑" panose="020B0503020204020204" pitchFamily="34" charset="-122"/>
                        <a:cs typeface="+mn-cs"/>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b="0" kern="1200" dirty="0" smtClean="0">
                          <a:solidFill>
                            <a:schemeClr val="tx1"/>
                          </a:solidFill>
                          <a:latin typeface="微软雅黑" panose="020B0503020204020204" pitchFamily="34" charset="-122"/>
                          <a:ea typeface="微软雅黑" panose="020B0503020204020204" pitchFamily="34" charset="-122"/>
                          <a:cs typeface="+mn-cs"/>
                        </a:rPr>
                        <a:t>“孩子，你想当科学家，这真好”</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b="0" kern="1200" dirty="0" smtClean="0">
                          <a:solidFill>
                            <a:schemeClr val="tx1"/>
                          </a:solidFill>
                          <a:latin typeface="微软雅黑" panose="020B0503020204020204" pitchFamily="34" charset="-122"/>
                          <a:ea typeface="微软雅黑" panose="020B0503020204020204" pitchFamily="34" charset="-122"/>
                          <a:cs typeface="+mn-cs"/>
                        </a:rPr>
                        <a:t>看看你的成绩还想当科学家，你得把现在功课学好</a:t>
                      </a:r>
                    </a:p>
                  </a:txBody>
                  <a:tcPr anchor="ctr"/>
                </a:tc>
              </a:tr>
            </a:tbl>
          </a:graphicData>
        </a:graphic>
      </p:graphicFrame>
    </p:spTree>
    <p:extLst>
      <p:ext uri="{BB962C8B-B14F-4D97-AF65-F5344CB8AC3E}">
        <p14:creationId xmlns:p14="http://schemas.microsoft.com/office/powerpoint/2010/main" val="17634616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b="97500"/>
          <a:stretch/>
        </p:blipFill>
        <p:spPr>
          <a:xfrm>
            <a:off x="0" y="0"/>
            <a:ext cx="12192000" cy="171450"/>
          </a:xfrm>
          <a:prstGeom prst="rect">
            <a:avLst/>
          </a:prstGeom>
        </p:spPr>
      </p:pic>
      <p:sp>
        <p:nvSpPr>
          <p:cNvPr id="6" name="文本框 5"/>
          <p:cNvSpPr txBox="1"/>
          <p:nvPr/>
        </p:nvSpPr>
        <p:spPr>
          <a:xfrm>
            <a:off x="951460" y="916948"/>
            <a:ext cx="6352309"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鼓励孩子自立的一些建议（上）</a:t>
            </a:r>
            <a:endParaRPr lang="en-US" altLang="zh-CN" sz="2400" b="1" dirty="0" smtClean="0">
              <a:latin typeface="微软雅黑" panose="020B0503020204020204" pitchFamily="34" charset="-122"/>
              <a:ea typeface="微软雅黑" panose="020B0503020204020204" pitchFamily="34" charset="-122"/>
            </a:endParaRPr>
          </a:p>
        </p:txBody>
      </p:sp>
      <p:sp>
        <p:nvSpPr>
          <p:cNvPr id="7" name="文本框 6"/>
          <p:cNvSpPr txBox="1"/>
          <p:nvPr/>
        </p:nvSpPr>
        <p:spPr>
          <a:xfrm>
            <a:off x="951461" y="1630710"/>
            <a:ext cx="7824239" cy="3500090"/>
          </a:xfrm>
          <a:prstGeom prst="rect">
            <a:avLst/>
          </a:prstGeom>
          <a:noFill/>
        </p:spPr>
        <p:txBody>
          <a:bodyPr wrap="square" rtlCol="0">
            <a:spAutoFit/>
          </a:bodyPr>
          <a:lstStyle/>
          <a:p>
            <a:pPr>
              <a:lnSpc>
                <a:spcPts val="2400"/>
              </a:lnSpc>
              <a:spcAft>
                <a:spcPts val="1000"/>
              </a:spcAft>
            </a:pPr>
            <a:r>
              <a:rPr lang="en-US" altLang="zh-CN" b="1" dirty="0">
                <a:latin typeface="微软雅黑" panose="020B0503020204020204" pitchFamily="34" charset="-122"/>
                <a:ea typeface="微软雅黑" panose="020B0503020204020204" pitchFamily="34" charset="-122"/>
              </a:rPr>
              <a:t>1</a:t>
            </a:r>
            <a:r>
              <a:rPr lang="zh-CN" altLang="en-US" b="1" dirty="0">
                <a:latin typeface="微软雅黑" panose="020B0503020204020204" pitchFamily="34" charset="-122"/>
                <a:ea typeface="微软雅黑" panose="020B0503020204020204" pitchFamily="34" charset="-122"/>
              </a:rPr>
              <a:t>、让孩子拥有自己的身体</a:t>
            </a:r>
            <a:endParaRPr lang="en-US" altLang="zh-CN" b="1" dirty="0">
              <a:latin typeface="微软雅黑" panose="020B0503020204020204" pitchFamily="34" charset="-122"/>
              <a:ea typeface="微软雅黑" panose="020B0503020204020204" pitchFamily="34" charset="-122"/>
            </a:endParaRPr>
          </a:p>
          <a:p>
            <a:pPr>
              <a:lnSpc>
                <a:spcPts val="2400"/>
              </a:lnSpc>
              <a:spcAft>
                <a:spcPts val="1000"/>
              </a:spcAft>
            </a:pPr>
            <a:r>
              <a:rPr lang="zh-CN" altLang="en-US" dirty="0">
                <a:latin typeface="微软雅黑" panose="020B0503020204020204" pitchFamily="34" charset="-122"/>
                <a:ea typeface="微软雅黑" panose="020B0503020204020204" pitchFamily="34" charset="-122"/>
              </a:rPr>
              <a:t>避免经常性地帮孩子捋头发、板直肩膀、摘掉线头、卷起裙边、整理衣领等动作，孩子们会觉得这些动作是对他们身体的侵犯。</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pPr>
            <a:r>
              <a:rPr lang="en-US" altLang="zh-CN" b="1" dirty="0">
                <a:latin typeface="微软雅黑" panose="020B0503020204020204" pitchFamily="34" charset="-122"/>
                <a:ea typeface="微软雅黑" panose="020B0503020204020204" pitchFamily="34" charset="-122"/>
              </a:rPr>
              <a:t>2</a:t>
            </a:r>
            <a:r>
              <a:rPr lang="zh-CN" altLang="en-US" b="1" dirty="0">
                <a:latin typeface="微软雅黑" panose="020B0503020204020204" pitchFamily="34" charset="-122"/>
                <a:ea typeface="微软雅黑" panose="020B0503020204020204" pitchFamily="34" charset="-122"/>
              </a:rPr>
              <a:t>、不要在细节上过多干涉孩子的生活</a:t>
            </a:r>
            <a:endParaRPr lang="en-US" altLang="zh-CN" b="1" dirty="0">
              <a:latin typeface="微软雅黑" panose="020B0503020204020204" pitchFamily="34" charset="-122"/>
              <a:ea typeface="微软雅黑" panose="020B0503020204020204" pitchFamily="34" charset="-122"/>
            </a:endParaRPr>
          </a:p>
          <a:p>
            <a:pPr>
              <a:lnSpc>
                <a:spcPts val="2400"/>
              </a:lnSpc>
              <a:spcAft>
                <a:spcPts val="1000"/>
              </a:spcAft>
            </a:pPr>
            <a:r>
              <a:rPr lang="zh-CN" altLang="en-US" dirty="0">
                <a:latin typeface="微软雅黑" panose="020B0503020204020204" pitchFamily="34" charset="-122"/>
                <a:ea typeface="微软雅黑" panose="020B0503020204020204" pitchFamily="34" charset="-122"/>
              </a:rPr>
              <a:t>家长干涉太多、太细，孩子往往会不耐烦，如“妈</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”、“爸</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”，这意思是：“别烦我了，这是我的事”</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pPr>
            <a:r>
              <a:rPr lang="en-US" altLang="zh-CN" b="1" dirty="0">
                <a:latin typeface="微软雅黑" panose="020B0503020204020204" pitchFamily="34" charset="-122"/>
                <a:ea typeface="微软雅黑" panose="020B0503020204020204" pitchFamily="34" charset="-122"/>
              </a:rPr>
              <a:t>3</a:t>
            </a:r>
            <a:r>
              <a:rPr lang="zh-CN" altLang="en-US" b="1" dirty="0">
                <a:latin typeface="微软雅黑" panose="020B0503020204020204" pitchFamily="34" charset="-122"/>
                <a:ea typeface="微软雅黑" panose="020B0503020204020204" pitchFamily="34" charset="-122"/>
              </a:rPr>
              <a:t>、不管孩子多小，要尽量避免当面议论他们</a:t>
            </a:r>
            <a:endParaRPr lang="en-US" altLang="zh-CN" b="1" dirty="0">
              <a:latin typeface="微软雅黑" panose="020B0503020204020204" pitchFamily="34" charset="-122"/>
              <a:ea typeface="微软雅黑" panose="020B0503020204020204" pitchFamily="34" charset="-122"/>
            </a:endParaRPr>
          </a:p>
          <a:p>
            <a:pPr>
              <a:lnSpc>
                <a:spcPts val="2400"/>
              </a:lnSpc>
              <a:spcAft>
                <a:spcPts val="1000"/>
              </a:spcAft>
            </a:pPr>
            <a:r>
              <a:rPr lang="zh-CN" altLang="en-US" dirty="0">
                <a:latin typeface="微软雅黑" panose="020B0503020204020204" pitchFamily="34" charset="-122"/>
                <a:ea typeface="微软雅黑" panose="020B0503020204020204" pitchFamily="34" charset="-122"/>
              </a:rPr>
              <a:t>经常有家长当着别人面议论自己的孩子：“我们家宝宝有点害羞”、“我们家宝宝老不喜欢吃青菜”。孩子们会觉得自己简直就是父母的私有财产</a:t>
            </a:r>
            <a:r>
              <a:rPr lang="zh-CN" altLang="en-US" dirty="0" smtClean="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5424278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b="97500"/>
          <a:stretch/>
        </p:blipFill>
        <p:spPr>
          <a:xfrm>
            <a:off x="0" y="0"/>
            <a:ext cx="12192000" cy="171450"/>
          </a:xfrm>
          <a:prstGeom prst="rect">
            <a:avLst/>
          </a:prstGeom>
        </p:spPr>
      </p:pic>
      <p:sp>
        <p:nvSpPr>
          <p:cNvPr id="6" name="文本框 5"/>
          <p:cNvSpPr txBox="1"/>
          <p:nvPr/>
        </p:nvSpPr>
        <p:spPr>
          <a:xfrm>
            <a:off x="951460" y="916948"/>
            <a:ext cx="6352309"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鼓励孩子自立的一些建议（下）</a:t>
            </a:r>
            <a:endParaRPr lang="en-US" altLang="zh-CN" sz="2400" b="1" dirty="0" smtClean="0">
              <a:latin typeface="微软雅黑" panose="020B0503020204020204" pitchFamily="34" charset="-122"/>
              <a:ea typeface="微软雅黑" panose="020B0503020204020204" pitchFamily="34" charset="-122"/>
            </a:endParaRPr>
          </a:p>
        </p:txBody>
      </p:sp>
      <p:sp>
        <p:nvSpPr>
          <p:cNvPr id="7" name="文本框 6"/>
          <p:cNvSpPr txBox="1"/>
          <p:nvPr/>
        </p:nvSpPr>
        <p:spPr>
          <a:xfrm>
            <a:off x="951461" y="1630710"/>
            <a:ext cx="7760739" cy="4119076"/>
          </a:xfrm>
          <a:prstGeom prst="rect">
            <a:avLst/>
          </a:prstGeom>
          <a:noFill/>
        </p:spPr>
        <p:txBody>
          <a:bodyPr wrap="square" rtlCol="0">
            <a:spAutoFit/>
          </a:bodyPr>
          <a:lstStyle/>
          <a:p>
            <a:pPr>
              <a:lnSpc>
                <a:spcPts val="2400"/>
              </a:lnSpc>
              <a:spcAft>
                <a:spcPts val="1000"/>
              </a:spcAft>
            </a:pPr>
            <a:r>
              <a:rPr lang="en-US" altLang="zh-CN" b="1" dirty="0">
                <a:latin typeface="微软雅黑" panose="020B0503020204020204" pitchFamily="34" charset="-122"/>
                <a:ea typeface="微软雅黑" panose="020B0503020204020204" pitchFamily="34" charset="-122"/>
              </a:rPr>
              <a:t>4</a:t>
            </a:r>
            <a:r>
              <a:rPr lang="zh-CN" altLang="en-US" b="1" dirty="0">
                <a:latin typeface="微软雅黑" panose="020B0503020204020204" pitchFamily="34" charset="-122"/>
                <a:ea typeface="微软雅黑" panose="020B0503020204020204" pitchFamily="34" charset="-122"/>
              </a:rPr>
              <a:t>、让别人去问有关孩子的问题</a:t>
            </a:r>
            <a:endParaRPr lang="en-US" altLang="zh-CN" b="1" dirty="0">
              <a:latin typeface="微软雅黑" panose="020B0503020204020204" pitchFamily="34" charset="-122"/>
              <a:ea typeface="微软雅黑" panose="020B0503020204020204" pitchFamily="34" charset="-122"/>
            </a:endParaRPr>
          </a:p>
          <a:p>
            <a:pPr>
              <a:lnSpc>
                <a:spcPts val="2400"/>
              </a:lnSpc>
              <a:spcAft>
                <a:spcPts val="1000"/>
              </a:spcAft>
            </a:pPr>
            <a:r>
              <a:rPr lang="zh-CN" altLang="en-US" dirty="0">
                <a:latin typeface="微软雅黑" panose="020B0503020204020204" pitchFamily="34" charset="-122"/>
                <a:ea typeface="微软雅黑" panose="020B0503020204020204" pitchFamily="34" charset="-122"/>
              </a:rPr>
              <a:t>在有人当面问孩子的事，如“你家嘟嘟很愿意去上学吗？”家长不应直接回答，而是告诉对方，“这个问题我们请嘟嘟自己来回答！”</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pPr>
            <a:r>
              <a:rPr lang="en-US" altLang="zh-CN" b="1" dirty="0">
                <a:latin typeface="微软雅黑" panose="020B0503020204020204" pitchFamily="34" charset="-122"/>
                <a:ea typeface="微软雅黑" panose="020B0503020204020204" pitchFamily="34" charset="-122"/>
              </a:rPr>
              <a:t>5</a:t>
            </a:r>
            <a:r>
              <a:rPr lang="zh-CN" altLang="en-US" b="1" dirty="0">
                <a:latin typeface="微软雅黑" panose="020B0503020204020204" pitchFamily="34" charset="-122"/>
                <a:ea typeface="微软雅黑" panose="020B0503020204020204" pitchFamily="34" charset="-122"/>
              </a:rPr>
              <a:t>、尊重孩子偶尔出现的“没准备好”</a:t>
            </a:r>
            <a:endParaRPr lang="en-US" altLang="zh-CN" b="1" dirty="0">
              <a:latin typeface="微软雅黑" panose="020B0503020204020204" pitchFamily="34" charset="-122"/>
              <a:ea typeface="微软雅黑" panose="020B0503020204020204" pitchFamily="34" charset="-122"/>
            </a:endParaRPr>
          </a:p>
          <a:p>
            <a:pPr>
              <a:lnSpc>
                <a:spcPts val="2400"/>
              </a:lnSpc>
              <a:spcAft>
                <a:spcPts val="1000"/>
              </a:spcAft>
            </a:pPr>
            <a:r>
              <a:rPr lang="zh-CN" altLang="en-US" dirty="0">
                <a:latin typeface="微软雅黑" panose="020B0503020204020204" pitchFamily="34" charset="-122"/>
                <a:ea typeface="微软雅黑" panose="020B0503020204020204" pitchFamily="34" charset="-122"/>
              </a:rPr>
              <a:t>孩子有时很想去做某件事，但是还没做好思想准备，或者身体还没准备好。如她想学游泳，但有点害怕水，“不用担心，当你准备好了，就可以下水玩了”。</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pPr>
            <a:r>
              <a:rPr lang="en-US" altLang="zh-CN" b="1" dirty="0">
                <a:latin typeface="微软雅黑" panose="020B0503020204020204" pitchFamily="34" charset="-122"/>
                <a:ea typeface="微软雅黑" panose="020B0503020204020204" pitchFamily="34" charset="-122"/>
              </a:rPr>
              <a:t>6</a:t>
            </a:r>
            <a:r>
              <a:rPr lang="zh-CN" altLang="en-US" b="1" dirty="0">
                <a:latin typeface="微软雅黑" panose="020B0503020204020204" pitchFamily="34" charset="-122"/>
                <a:ea typeface="微软雅黑" panose="020B0503020204020204" pitchFamily="34" charset="-122"/>
              </a:rPr>
              <a:t>、谨防说太多的“不”</a:t>
            </a:r>
            <a:endParaRPr lang="en-US" altLang="zh-CN" b="1" dirty="0">
              <a:latin typeface="微软雅黑" panose="020B0503020204020204" pitchFamily="34" charset="-122"/>
              <a:ea typeface="微软雅黑" panose="020B0503020204020204" pitchFamily="34" charset="-122"/>
            </a:endParaRPr>
          </a:p>
          <a:p>
            <a:pPr>
              <a:lnSpc>
                <a:spcPts val="2400"/>
              </a:lnSpc>
              <a:spcAft>
                <a:spcPts val="1000"/>
              </a:spcAft>
            </a:pPr>
            <a:r>
              <a:rPr lang="zh-CN" altLang="en-US" dirty="0">
                <a:latin typeface="微软雅黑" panose="020B0503020204020204" pitchFamily="34" charset="-122"/>
                <a:ea typeface="微软雅黑" panose="020B0503020204020204" pitchFamily="34" charset="-122"/>
              </a:rPr>
              <a:t>很多时候父母用生硬的“不”挫伤了孩子的热情，孩子会感觉这是对自己的攻击，他们会尽可能来反抗，他们会尖叫、发怒、骂人、不开心，他们质问父母：“为什么不能？</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你真讨厌</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我恨你”</a:t>
            </a:r>
          </a:p>
        </p:txBody>
      </p:sp>
    </p:spTree>
    <p:extLst>
      <p:ext uri="{BB962C8B-B14F-4D97-AF65-F5344CB8AC3E}">
        <p14:creationId xmlns:p14="http://schemas.microsoft.com/office/powerpoint/2010/main" val="19551331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3145513" y="544711"/>
            <a:ext cx="5900974" cy="5940088"/>
          </a:xfrm>
          <a:prstGeom prst="rect">
            <a:avLst/>
          </a:prstGeom>
          <a:noFill/>
        </p:spPr>
        <p:txBody>
          <a:bodyPr wrap="none" rtlCol="0">
            <a:spAutoFit/>
          </a:bodyPr>
          <a:lstStyle/>
          <a:p>
            <a:r>
              <a:rPr lang="en-US" altLang="zh-CN" sz="38000" dirty="0" smtClean="0">
                <a:solidFill>
                  <a:schemeClr val="bg1">
                    <a:lumMod val="95000"/>
                  </a:schemeClr>
                </a:solidFill>
                <a:latin typeface="微软雅黑" panose="020B0503020204020204" pitchFamily="34" charset="-122"/>
                <a:ea typeface="微软雅黑" panose="020B0503020204020204" pitchFamily="34" charset="-122"/>
              </a:rPr>
              <a:t>05</a:t>
            </a:r>
            <a:endParaRPr lang="zh-CN" altLang="en-US" sz="38000" dirty="0">
              <a:solidFill>
                <a:schemeClr val="bg1">
                  <a:lumMod val="95000"/>
                </a:schemeClr>
              </a:solidFill>
              <a:latin typeface="微软雅黑" panose="020B0503020204020204" pitchFamily="34" charset="-122"/>
              <a:ea typeface="微软雅黑" panose="020B0503020204020204" pitchFamily="34" charset="-122"/>
            </a:endParaRPr>
          </a:p>
        </p:txBody>
      </p:sp>
      <p:pic>
        <p:nvPicPr>
          <p:cNvPr id="7" name="图片 6"/>
          <p:cNvPicPr>
            <a:picLocks noChangeAspect="1"/>
          </p:cNvPicPr>
          <p:nvPr/>
        </p:nvPicPr>
        <p:blipFill rotWithShape="1">
          <a:blip r:embed="rId2">
            <a:extLst>
              <a:ext uri="{28A0092B-C50C-407E-A947-70E740481C1C}">
                <a14:useLocalDpi xmlns:a14="http://schemas.microsoft.com/office/drawing/2010/main" val="0"/>
              </a:ext>
            </a:extLst>
          </a:blip>
          <a:srcRect b="97500"/>
          <a:stretch/>
        </p:blipFill>
        <p:spPr>
          <a:xfrm>
            <a:off x="0" y="0"/>
            <a:ext cx="12192000" cy="171450"/>
          </a:xfrm>
          <a:prstGeom prst="rect">
            <a:avLst/>
          </a:prstGeom>
        </p:spPr>
      </p:pic>
      <p:sp>
        <p:nvSpPr>
          <p:cNvPr id="2" name="文本框 1"/>
          <p:cNvSpPr txBox="1"/>
          <p:nvPr/>
        </p:nvSpPr>
        <p:spPr>
          <a:xfrm>
            <a:off x="2182610" y="3314700"/>
            <a:ext cx="7826780" cy="487954"/>
          </a:xfrm>
          <a:prstGeom prst="rect">
            <a:avLst/>
          </a:prstGeom>
          <a:noFill/>
        </p:spPr>
        <p:txBody>
          <a:bodyPr wrap="square" rtlCol="0">
            <a:spAutoFit/>
          </a:bodyPr>
          <a:lstStyle/>
          <a:p>
            <a:pPr algn="ctr">
              <a:lnSpc>
                <a:spcPts val="2400"/>
              </a:lnSpc>
              <a:spcAft>
                <a:spcPts val="1000"/>
              </a:spcAft>
              <a:buNone/>
            </a:pPr>
            <a:r>
              <a:rPr lang="zh-CN" altLang="en-US" sz="5400" dirty="0" smtClean="0">
                <a:latin typeface="微软雅黑"/>
                <a:ea typeface="微软雅黑"/>
                <a:cs typeface="微软雅黑"/>
              </a:rPr>
              <a:t>学会</a:t>
            </a:r>
            <a:r>
              <a:rPr lang="zh-CN" altLang="en-US" sz="5400" b="1" dirty="0" smtClean="0">
                <a:latin typeface="微软雅黑"/>
                <a:ea typeface="微软雅黑"/>
                <a:cs typeface="微软雅黑"/>
              </a:rPr>
              <a:t>赞赏</a:t>
            </a:r>
            <a:r>
              <a:rPr lang="zh-CN" altLang="en-US" sz="5400" dirty="0" smtClean="0">
                <a:latin typeface="微软雅黑"/>
                <a:ea typeface="微软雅黑"/>
                <a:cs typeface="微软雅黑"/>
              </a:rPr>
              <a:t>孩子</a:t>
            </a:r>
            <a:endParaRPr lang="en-US" altLang="zh-CN" sz="5400" b="1" dirty="0" smtClean="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3981055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2">
            <a:extLst>
              <a:ext uri="{28A0092B-C50C-407E-A947-70E740481C1C}">
                <a14:useLocalDpi xmlns:a14="http://schemas.microsoft.com/office/drawing/2010/main" val="0"/>
              </a:ext>
            </a:extLst>
          </a:blip>
          <a:srcRect b="97500"/>
          <a:stretch/>
        </p:blipFill>
        <p:spPr>
          <a:xfrm>
            <a:off x="0" y="0"/>
            <a:ext cx="12192000" cy="171450"/>
          </a:xfrm>
          <a:prstGeom prst="rect">
            <a:avLst/>
          </a:prstGeom>
        </p:spPr>
      </p:pic>
      <p:graphicFrame>
        <p:nvGraphicFramePr>
          <p:cNvPr id="8" name="表格 7"/>
          <p:cNvGraphicFramePr>
            <a:graphicFrameLocks noGrp="1"/>
          </p:cNvGraphicFramePr>
          <p:nvPr>
            <p:extLst>
              <p:ext uri="{D42A27DB-BD31-4B8C-83A1-F6EECF244321}">
                <p14:modId xmlns:p14="http://schemas.microsoft.com/office/powerpoint/2010/main" val="341274423"/>
              </p:ext>
            </p:extLst>
          </p:nvPr>
        </p:nvGraphicFramePr>
        <p:xfrm>
          <a:off x="1046602" y="1299989"/>
          <a:ext cx="10120507" cy="3944039"/>
        </p:xfrm>
        <a:graphic>
          <a:graphicData uri="http://schemas.openxmlformats.org/drawingml/2006/table">
            <a:tbl>
              <a:tblPr firstRow="1" bandRow="1">
                <a:tableStyleId>{7DF18680-E054-41AD-8BC1-D1AEF772440D}</a:tableStyleId>
              </a:tblPr>
              <a:tblGrid>
                <a:gridCol w="2511846"/>
                <a:gridCol w="3745735"/>
                <a:gridCol w="3862926"/>
              </a:tblGrid>
              <a:tr h="780942">
                <a:tc>
                  <a:txBody>
                    <a:bodyPr/>
                    <a:lstStyle/>
                    <a:p>
                      <a:pPr algn="ctr"/>
                      <a:r>
                        <a:rPr lang="zh-CN" altLang="en-US" sz="1800" dirty="0" smtClean="0">
                          <a:latin typeface="微软雅黑" panose="020B0503020204020204" pitchFamily="34" charset="-122"/>
                          <a:ea typeface="微软雅黑" panose="020B0503020204020204" pitchFamily="34" charset="-122"/>
                        </a:rPr>
                        <a:t>场景</a:t>
                      </a:r>
                      <a:endParaRPr lang="zh-CN" altLang="en-US" sz="18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800" dirty="0" smtClean="0">
                          <a:latin typeface="微软雅黑" panose="020B0503020204020204" pitchFamily="34" charset="-122"/>
                          <a:ea typeface="微软雅黑" panose="020B0503020204020204" pitchFamily="34" charset="-122"/>
                        </a:rPr>
                        <a:t>布鲁斯</a:t>
                      </a:r>
                      <a:endParaRPr lang="zh-CN" altLang="en-US" sz="1800" dirty="0">
                        <a:latin typeface="微软雅黑" panose="020B0503020204020204" pitchFamily="34" charset="-122"/>
                        <a:ea typeface="微软雅黑" panose="020B0503020204020204" pitchFamily="34" charset="-122"/>
                      </a:endParaRPr>
                    </a:p>
                  </a:txBody>
                  <a:tcPr anchor="ctr"/>
                </a:tc>
                <a:tc>
                  <a:txBody>
                    <a:bodyPr/>
                    <a:lstStyle/>
                    <a:p>
                      <a:pPr algn="ctr"/>
                      <a:r>
                        <a:rPr lang="zh-CN" altLang="en-US" sz="1800" dirty="0" smtClean="0">
                          <a:latin typeface="微软雅黑" panose="020B0503020204020204" pitchFamily="34" charset="-122"/>
                          <a:ea typeface="微软雅黑" panose="020B0503020204020204" pitchFamily="34" charset="-122"/>
                        </a:rPr>
                        <a:t>大卫</a:t>
                      </a:r>
                      <a:endParaRPr lang="zh-CN" altLang="en-US" sz="1800" dirty="0">
                        <a:latin typeface="微软雅黑" panose="020B0503020204020204" pitchFamily="34" charset="-122"/>
                        <a:ea typeface="微软雅黑" panose="020B0503020204020204" pitchFamily="34" charset="-122"/>
                      </a:endParaRPr>
                    </a:p>
                  </a:txBody>
                  <a:tcPr anchor="ctr"/>
                </a:tc>
              </a:tr>
              <a:tr h="619775">
                <a:tc>
                  <a:txBody>
                    <a:bodyPr/>
                    <a:lstStyle/>
                    <a:p>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早上七点钟，孩子们还未起床</a:t>
                      </a:r>
                      <a:endParaRPr lang="zh-CN" altLang="en-US" sz="1400"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妈妈：布鲁斯，快起床，你又要迟到了</a:t>
                      </a:r>
                      <a:endParaRPr lang="zh-CN" altLang="en-US" sz="1400"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妈妈：“大卫，现在</a:t>
                      </a:r>
                      <a:r>
                        <a:rPr lang="en-US" altLang="zh-CN" sz="1400" kern="1200" dirty="0" smtClean="0">
                          <a:solidFill>
                            <a:schemeClr val="dk1"/>
                          </a:solidFill>
                          <a:latin typeface="微软雅黑" panose="020B0503020204020204" pitchFamily="34" charset="-122"/>
                          <a:ea typeface="微软雅黑" panose="020B0503020204020204" pitchFamily="34" charset="-122"/>
                          <a:cs typeface="+mn-cs"/>
                        </a:rPr>
                        <a:t>7</a:t>
                      </a:r>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点，你想现在起，还是</a:t>
                      </a:r>
                      <a:r>
                        <a:rPr lang="en-US" altLang="zh-CN" sz="1400" kern="1200" dirty="0" smtClean="0">
                          <a:solidFill>
                            <a:schemeClr val="dk1"/>
                          </a:solidFill>
                          <a:latin typeface="微软雅黑" panose="020B0503020204020204" pitchFamily="34" charset="-122"/>
                          <a:ea typeface="微软雅黑" panose="020B0503020204020204" pitchFamily="34" charset="-122"/>
                          <a:cs typeface="+mn-cs"/>
                        </a:rPr>
                        <a:t>5</a:t>
                      </a:r>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分钟后起”</a:t>
                      </a:r>
                      <a:endParaRPr lang="zh-CN" altLang="en-US" sz="1400" kern="1200" dirty="0">
                        <a:solidFill>
                          <a:schemeClr val="dk1"/>
                        </a:solidFill>
                        <a:latin typeface="微软雅黑" panose="020B0503020204020204" pitchFamily="34" charset="-122"/>
                        <a:ea typeface="微软雅黑" panose="020B0503020204020204" pitchFamily="34" charset="-122"/>
                        <a:cs typeface="+mn-cs"/>
                      </a:endParaRPr>
                    </a:p>
                  </a:txBody>
                  <a:tcPr anchor="ctr"/>
                </a:tc>
              </a:tr>
              <a:tr h="627624">
                <a:tc>
                  <a:txBody>
                    <a:bodyPr/>
                    <a:lstStyle/>
                    <a:p>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起床了，没穿鞋就来吃饭</a:t>
                      </a:r>
                      <a:endParaRPr lang="zh-CN" altLang="en-US" sz="1400"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妈妈：你的鞋呢，难道你要光着脚去上学吗？</a:t>
                      </a:r>
                      <a:endParaRPr lang="zh-CN" altLang="en-US" sz="1400"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妈妈：“嗨，你已经穿好了，就剩下鞋没穿了”</a:t>
                      </a:r>
                      <a:endParaRPr lang="zh-CN" altLang="en-US" sz="1400" kern="1200" dirty="0">
                        <a:solidFill>
                          <a:schemeClr val="dk1"/>
                        </a:solidFill>
                        <a:latin typeface="微软雅黑" panose="020B0503020204020204" pitchFamily="34" charset="-122"/>
                        <a:ea typeface="微软雅黑" panose="020B0503020204020204" pitchFamily="34" charset="-122"/>
                        <a:cs typeface="+mn-cs"/>
                      </a:endParaRPr>
                    </a:p>
                  </a:txBody>
                  <a:tcPr anchor="ctr"/>
                </a:tc>
              </a:tr>
              <a:tr h="672454">
                <a:tc>
                  <a:txBody>
                    <a:bodyPr/>
                    <a:lstStyle/>
                    <a:p>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吃饭时果汁洒了</a:t>
                      </a:r>
                      <a:endParaRPr lang="zh-CN" altLang="en-US" sz="1400"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妈妈很生气，边拿来抹布收拾边说：“我真拿你没办法”</a:t>
                      </a:r>
                      <a:endParaRPr lang="zh-CN" altLang="en-US" sz="1400"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妈妈：“大卫，擦桌子的布在卫生间的挂钩上”</a:t>
                      </a:r>
                      <a:endParaRPr lang="zh-CN" altLang="en-US" sz="1400" kern="1200" dirty="0">
                        <a:solidFill>
                          <a:schemeClr val="dk1"/>
                        </a:solidFill>
                        <a:latin typeface="微软雅黑" panose="020B0503020204020204" pitchFamily="34" charset="-122"/>
                        <a:ea typeface="微软雅黑" panose="020B0503020204020204" pitchFamily="34" charset="-122"/>
                        <a:cs typeface="+mn-cs"/>
                      </a:endParaRPr>
                    </a:p>
                  </a:txBody>
                  <a:tcPr anchor="ctr"/>
                </a:tc>
              </a:tr>
              <a:tr h="612182">
                <a:tc>
                  <a:txBody>
                    <a:bodyPr/>
                    <a:lstStyle/>
                    <a:p>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准备上学，忘带午饭了</a:t>
                      </a:r>
                      <a:endParaRPr lang="zh-CN" altLang="en-US" sz="1400"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妈妈：“布鲁斯，你又忘带午饭了，你能不能长点记性”</a:t>
                      </a:r>
                      <a:endParaRPr lang="zh-CN" altLang="en-US" sz="1400"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妈妈：“大卫，你的午饭”</a:t>
                      </a:r>
                      <a:endParaRPr lang="zh-CN" altLang="en-US" sz="1400" kern="1200" dirty="0">
                        <a:solidFill>
                          <a:schemeClr val="dk1"/>
                        </a:solidFill>
                        <a:latin typeface="微软雅黑" panose="020B0503020204020204" pitchFamily="34" charset="-122"/>
                        <a:ea typeface="微软雅黑" panose="020B0503020204020204" pitchFamily="34" charset="-122"/>
                        <a:cs typeface="+mn-cs"/>
                      </a:endParaRPr>
                    </a:p>
                  </a:txBody>
                  <a:tcPr anchor="ctr"/>
                </a:tc>
              </a:tr>
              <a:tr h="631062">
                <a:tc grid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400" kern="1200" dirty="0" smtClean="0">
                          <a:solidFill>
                            <a:schemeClr val="dk1"/>
                          </a:solidFill>
                          <a:latin typeface="微软雅黑" panose="020B0503020204020204" pitchFamily="34" charset="-122"/>
                          <a:ea typeface="微软雅黑" panose="020B0503020204020204" pitchFamily="34" charset="-122"/>
                          <a:cs typeface="+mn-cs"/>
                        </a:rPr>
                        <a:t>布鲁斯和大卫是一个班的同学，老师请孩子们做一个带有挑战性的志愿者，谁会主动举手报名？</a:t>
                      </a:r>
                    </a:p>
                  </a:txBody>
                  <a:tcPr anchor="ct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zh-CN" altLang="en-US" sz="1400" kern="1200" dirty="0" smtClean="0">
                        <a:solidFill>
                          <a:schemeClr val="dk1"/>
                        </a:solidFill>
                        <a:latin typeface="微软雅黑" panose="020B0503020204020204" pitchFamily="34" charset="-122"/>
                        <a:ea typeface="微软雅黑" panose="020B0503020204020204" pitchFamily="34" charset="-122"/>
                        <a:cs typeface="+mn-cs"/>
                      </a:endParaRPr>
                    </a:p>
                  </a:txBody>
                  <a:tcPr anchor="ct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zh-CN" altLang="en-US" sz="1400" kern="1200" dirty="0" smtClean="0">
                        <a:solidFill>
                          <a:schemeClr val="dk1"/>
                        </a:solidFill>
                        <a:latin typeface="微软雅黑" panose="020B0503020204020204" pitchFamily="34" charset="-122"/>
                        <a:ea typeface="微软雅黑" panose="020B0503020204020204" pitchFamily="34" charset="-122"/>
                        <a:cs typeface="+mn-cs"/>
                      </a:endParaRPr>
                    </a:p>
                  </a:txBody>
                  <a:tcPr anchor="ctr"/>
                </a:tc>
              </a:tr>
            </a:tbl>
          </a:graphicData>
        </a:graphic>
      </p:graphicFrame>
    </p:spTree>
    <p:extLst>
      <p:ext uri="{BB962C8B-B14F-4D97-AF65-F5344CB8AC3E}">
        <p14:creationId xmlns:p14="http://schemas.microsoft.com/office/powerpoint/2010/main" val="27541673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b="97500"/>
          <a:stretch/>
        </p:blipFill>
        <p:spPr>
          <a:xfrm>
            <a:off x="0" y="0"/>
            <a:ext cx="12192000" cy="171450"/>
          </a:xfrm>
          <a:prstGeom prst="rect">
            <a:avLst/>
          </a:prstGeom>
        </p:spPr>
      </p:pic>
      <p:sp>
        <p:nvSpPr>
          <p:cNvPr id="6" name="文本框 5"/>
          <p:cNvSpPr txBox="1"/>
          <p:nvPr/>
        </p:nvSpPr>
        <p:spPr>
          <a:xfrm>
            <a:off x="951460" y="817795"/>
            <a:ext cx="6352309" cy="400110"/>
          </a:xfrm>
          <a:prstGeom prst="rect">
            <a:avLst/>
          </a:prstGeom>
          <a:noFill/>
        </p:spPr>
        <p:txBody>
          <a:bodyPr wrap="square" rtlCol="0">
            <a:spAutoFit/>
          </a:bodyPr>
          <a:lstStyle/>
          <a:p>
            <a:pPr>
              <a:lnSpc>
                <a:spcPts val="2400"/>
              </a:lnSpc>
              <a:spcAft>
                <a:spcPts val="1000"/>
              </a:spcAft>
              <a:buNone/>
            </a:pPr>
            <a:r>
              <a:rPr lang="zh-CN" altLang="en-US" sz="2400" b="1" dirty="0">
                <a:latin typeface="微软雅黑" panose="020B0503020204020204" pitchFamily="34" charset="-122"/>
                <a:ea typeface="微软雅黑" panose="020B0503020204020204" pitchFamily="34" charset="-122"/>
              </a:rPr>
              <a:t>赞赏</a:t>
            </a:r>
            <a:r>
              <a:rPr lang="zh-CN" altLang="en-US" sz="2400" b="1" dirty="0" smtClean="0">
                <a:latin typeface="微软雅黑" panose="020B0503020204020204" pitchFamily="34" charset="-122"/>
                <a:ea typeface="微软雅黑" panose="020B0503020204020204" pitchFamily="34" charset="-122"/>
              </a:rPr>
              <a:t>的技巧</a:t>
            </a:r>
            <a:endParaRPr lang="en-US" altLang="zh-CN" sz="2400" b="1" dirty="0" smtClean="0">
              <a:latin typeface="微软雅黑" panose="020B0503020204020204" pitchFamily="34" charset="-122"/>
              <a:ea typeface="微软雅黑" panose="020B0503020204020204" pitchFamily="34" charset="-122"/>
            </a:endParaRPr>
          </a:p>
        </p:txBody>
      </p:sp>
      <p:sp>
        <p:nvSpPr>
          <p:cNvPr id="7" name="文本框 6"/>
          <p:cNvSpPr txBox="1"/>
          <p:nvPr/>
        </p:nvSpPr>
        <p:spPr>
          <a:xfrm>
            <a:off x="951460" y="1531557"/>
            <a:ext cx="10528115" cy="4225324"/>
          </a:xfrm>
          <a:prstGeom prst="rect">
            <a:avLst/>
          </a:prstGeom>
          <a:noFill/>
        </p:spPr>
        <p:txBody>
          <a:bodyPr wrap="square" rtlCol="0">
            <a:spAutoFit/>
          </a:bodyPr>
          <a:lstStyle/>
          <a:p>
            <a:pPr>
              <a:lnSpc>
                <a:spcPts val="2400"/>
              </a:lnSpc>
              <a:spcAft>
                <a:spcPts val="1000"/>
              </a:spcAft>
            </a:pP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自尊心理学</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提到：“一个人对自己的评价，将直接影响到他的核心价值观以及是否有积极的心态，自我评价还会影响他的思维方式、情绪、希望以及人生目标”，本书的所有理念和技巧都是在帮助我们的孩子把自己看做是一个有价值的人，对他们的感受表示尊重，给他们机会做选择，让他们自己解决问题，都是在加强他们的自尊和自信。而赞赏他们就是一个很好的方式，但赞赏不是等于：你真棒，你做得太好了，太美了</a:t>
            </a:r>
            <a:r>
              <a:rPr lang="en-US" altLang="zh-CN" dirty="0" smtClean="0">
                <a:latin typeface="微软雅黑" panose="020B0503020204020204" pitchFamily="34" charset="-122"/>
                <a:ea typeface="微软雅黑" panose="020B0503020204020204" pitchFamily="34" charset="-122"/>
              </a:rPr>
              <a:t>……</a:t>
            </a:r>
          </a:p>
          <a:p>
            <a:pPr>
              <a:lnSpc>
                <a:spcPts val="2400"/>
              </a:lnSpc>
              <a:spcAft>
                <a:spcPts val="1000"/>
              </a:spcAft>
              <a:buFontTx/>
              <a:buNone/>
            </a:pPr>
            <a:r>
              <a:rPr lang="zh-CN" altLang="en-US" b="1" dirty="0">
                <a:latin typeface="微软雅黑" panose="020B0503020204020204" pitchFamily="34" charset="-122"/>
                <a:ea typeface="微软雅黑" panose="020B0503020204020204" pitchFamily="34" charset="-122"/>
              </a:rPr>
              <a:t>1.描述你所看见</a:t>
            </a:r>
            <a:r>
              <a:rPr lang="zh-CN" altLang="en-US" b="1" dirty="0" smtClean="0">
                <a:latin typeface="微软雅黑" panose="020B0503020204020204" pitchFamily="34" charset="-122"/>
                <a:ea typeface="微软雅黑" panose="020B0503020204020204" pitchFamily="34" charset="-122"/>
              </a:rPr>
              <a:t>的</a:t>
            </a:r>
            <a:endParaRPr lang="zh-CN" altLang="en-US" b="1" dirty="0">
              <a:latin typeface="微软雅黑" panose="020B0503020204020204" pitchFamily="34" charset="-122"/>
              <a:ea typeface="微软雅黑" panose="020B0503020204020204" pitchFamily="34" charset="-122"/>
            </a:endParaRPr>
          </a:p>
          <a:p>
            <a:pPr>
              <a:lnSpc>
                <a:spcPts val="2400"/>
              </a:lnSpc>
              <a:spcAft>
                <a:spcPts val="1000"/>
              </a:spcAft>
              <a:buFontTx/>
              <a:buNone/>
            </a:pPr>
            <a:r>
              <a:rPr lang="zh-CN" altLang="en-US" dirty="0">
                <a:latin typeface="微软雅黑" panose="020B0503020204020204" pitchFamily="34" charset="-122"/>
                <a:ea typeface="微软雅黑" panose="020B0503020204020204" pitchFamily="34" charset="-122"/>
              </a:rPr>
              <a:t>“地板很干净，床很平整，书都整齐地码放在书架上。”</a:t>
            </a:r>
          </a:p>
          <a:p>
            <a:pPr>
              <a:lnSpc>
                <a:spcPts val="2400"/>
              </a:lnSpc>
              <a:spcAft>
                <a:spcPts val="1000"/>
              </a:spcAft>
              <a:buFontTx/>
              <a:buNone/>
            </a:pPr>
            <a:r>
              <a:rPr lang="en-US" altLang="zh-CN" b="1" dirty="0">
                <a:latin typeface="微软雅黑" panose="020B0503020204020204" pitchFamily="34" charset="-122"/>
                <a:ea typeface="微软雅黑" panose="020B0503020204020204" pitchFamily="34" charset="-122"/>
              </a:rPr>
              <a:t>2.</a:t>
            </a:r>
            <a:r>
              <a:rPr lang="zh-CN" altLang="en-US" b="1" dirty="0">
                <a:latin typeface="微软雅黑" panose="020B0503020204020204" pitchFamily="34" charset="-122"/>
                <a:ea typeface="微软雅黑" panose="020B0503020204020204" pitchFamily="34" charset="-122"/>
              </a:rPr>
              <a:t>描述你的感受</a:t>
            </a:r>
          </a:p>
          <a:p>
            <a:pPr>
              <a:lnSpc>
                <a:spcPts val="2400"/>
              </a:lnSpc>
              <a:spcAft>
                <a:spcPts val="1000"/>
              </a:spcAft>
              <a:buFontTx/>
              <a:buNone/>
            </a:pPr>
            <a:r>
              <a:rPr lang="zh-CN" altLang="en-US" dirty="0">
                <a:latin typeface="微软雅黑" panose="020B0503020204020204" pitchFamily="34" charset="-122"/>
                <a:ea typeface="微软雅黑" panose="020B0503020204020204" pitchFamily="34" charset="-122"/>
              </a:rPr>
              <a:t>“走进这间屋子，感觉很舒服。”</a:t>
            </a:r>
          </a:p>
          <a:p>
            <a:pPr>
              <a:lnSpc>
                <a:spcPts val="2400"/>
              </a:lnSpc>
              <a:spcAft>
                <a:spcPts val="1000"/>
              </a:spcAft>
              <a:buFontTx/>
              <a:buNone/>
            </a:pPr>
            <a:r>
              <a:rPr lang="en-US" altLang="zh-CN" b="1" dirty="0">
                <a:latin typeface="微软雅黑" panose="020B0503020204020204" pitchFamily="34" charset="-122"/>
                <a:ea typeface="微软雅黑" panose="020B0503020204020204" pitchFamily="34" charset="-122"/>
              </a:rPr>
              <a:t>3.</a:t>
            </a:r>
            <a:r>
              <a:rPr lang="zh-CN" altLang="en-US" b="1" dirty="0">
                <a:latin typeface="微软雅黑" panose="020B0503020204020204" pitchFamily="34" charset="-122"/>
                <a:ea typeface="微软雅黑" panose="020B0503020204020204" pitchFamily="34" charset="-122"/>
              </a:rPr>
              <a:t>把孩子值得赞赏的行为总结为一个</a:t>
            </a:r>
            <a:r>
              <a:rPr lang="zh-CN" altLang="en-US" b="1" dirty="0" smtClean="0">
                <a:latin typeface="微软雅黑" panose="020B0503020204020204" pitchFamily="34" charset="-122"/>
                <a:ea typeface="微软雅黑" panose="020B0503020204020204" pitchFamily="34" charset="-122"/>
              </a:rPr>
              <a:t>词</a:t>
            </a:r>
            <a:endParaRPr lang="zh-CN" altLang="en-US" dirty="0">
              <a:latin typeface="微软雅黑" panose="020B0503020204020204" pitchFamily="34" charset="-122"/>
              <a:ea typeface="微软雅黑" panose="020B0503020204020204" pitchFamily="34" charset="-122"/>
            </a:endParaRPr>
          </a:p>
          <a:p>
            <a:pPr>
              <a:lnSpc>
                <a:spcPts val="2400"/>
              </a:lnSpc>
              <a:spcAft>
                <a:spcPts val="1000"/>
              </a:spcAft>
              <a:buFontTx/>
              <a:buNone/>
            </a:pPr>
            <a:r>
              <a:rPr lang="zh-CN" altLang="en-US" dirty="0">
                <a:latin typeface="微软雅黑" panose="020B0503020204020204" pitchFamily="34" charset="-122"/>
                <a:ea typeface="微软雅黑" panose="020B0503020204020204" pitchFamily="34" charset="-122"/>
              </a:rPr>
              <a:t>“你把笔都分类，彩笔、钢笔都放在不同的盒子里。这叫做‘有条理’。</a:t>
            </a:r>
            <a:r>
              <a:rPr lang="zh-CN" altLang="en-US" dirty="0" smtClean="0">
                <a:latin typeface="微软雅黑" panose="020B0503020204020204" pitchFamily="34" charset="-122"/>
                <a:ea typeface="微软雅黑" panose="020B0503020204020204" pitchFamily="34" charset="-122"/>
              </a:rPr>
              <a:t>”</a:t>
            </a:r>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3846922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b="97500"/>
          <a:stretch/>
        </p:blipFill>
        <p:spPr>
          <a:xfrm>
            <a:off x="0" y="0"/>
            <a:ext cx="12192000" cy="171450"/>
          </a:xfrm>
          <a:prstGeom prst="rect">
            <a:avLst/>
          </a:prstGeom>
        </p:spPr>
      </p:pic>
      <p:sp>
        <p:nvSpPr>
          <p:cNvPr id="6" name="文本框 5"/>
          <p:cNvSpPr txBox="1"/>
          <p:nvPr/>
        </p:nvSpPr>
        <p:spPr>
          <a:xfrm>
            <a:off x="951460" y="1027118"/>
            <a:ext cx="6352309"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关于赞赏的注意事项</a:t>
            </a:r>
            <a:endParaRPr lang="en-US" altLang="zh-CN" sz="2400" b="1" dirty="0" smtClean="0">
              <a:latin typeface="微软雅黑" panose="020B0503020204020204" pitchFamily="34" charset="-122"/>
              <a:ea typeface="微软雅黑" panose="020B0503020204020204" pitchFamily="34" charset="-122"/>
            </a:endParaRPr>
          </a:p>
        </p:txBody>
      </p:sp>
      <p:sp>
        <p:nvSpPr>
          <p:cNvPr id="7" name="文本框 6"/>
          <p:cNvSpPr txBox="1"/>
          <p:nvPr/>
        </p:nvSpPr>
        <p:spPr>
          <a:xfrm>
            <a:off x="951460" y="1740880"/>
            <a:ext cx="10528115" cy="3760004"/>
          </a:xfrm>
          <a:prstGeom prst="rect">
            <a:avLst/>
          </a:prstGeom>
          <a:noFill/>
        </p:spPr>
        <p:txBody>
          <a:bodyPr wrap="square" rtlCol="0">
            <a:spAutoFit/>
          </a:bodyPr>
          <a:lstStyle/>
          <a:p>
            <a:pPr>
              <a:lnSpc>
                <a:spcPts val="2400"/>
              </a:lnSpc>
              <a:spcAft>
                <a:spcPts val="1000"/>
              </a:spcAft>
            </a:pPr>
            <a:r>
              <a:rPr lang="en-US" altLang="zh-CN" b="1" dirty="0">
                <a:latin typeface="微软雅黑" panose="020B0503020204020204" pitchFamily="34" charset="-122"/>
                <a:ea typeface="微软雅黑" panose="020B0503020204020204" pitchFamily="34" charset="-122"/>
              </a:rPr>
              <a:t>1</a:t>
            </a:r>
            <a:r>
              <a:rPr lang="zh-CN" altLang="en-US" b="1" dirty="0">
                <a:latin typeface="微软雅黑" panose="020B0503020204020204" pitchFamily="34" charset="-122"/>
                <a:ea typeface="微软雅黑" panose="020B0503020204020204" pitchFamily="34" charset="-122"/>
              </a:rPr>
              <a:t>、要让你的赞赏符合孩子的年龄和能力</a:t>
            </a:r>
            <a:endParaRPr lang="en-US" altLang="zh-CN" b="1" dirty="0">
              <a:latin typeface="微软雅黑" panose="020B0503020204020204" pitchFamily="34" charset="-122"/>
              <a:ea typeface="微软雅黑" panose="020B0503020204020204" pitchFamily="34" charset="-122"/>
            </a:endParaRPr>
          </a:p>
          <a:p>
            <a:pPr>
              <a:lnSpc>
                <a:spcPts val="2400"/>
              </a:lnSpc>
              <a:spcAft>
                <a:spcPts val="1000"/>
              </a:spcAft>
            </a:pPr>
            <a:r>
              <a:rPr lang="zh-CN" altLang="en-US" dirty="0">
                <a:latin typeface="微软雅黑" panose="020B0503020204020204" pitchFamily="34" charset="-122"/>
                <a:ea typeface="微软雅黑" panose="020B0503020204020204" pitchFamily="34" charset="-122"/>
              </a:rPr>
              <a:t>“我看到你每天都刷牙”会让小小孩很开心，但是对</a:t>
            </a:r>
            <a:r>
              <a:rPr lang="en-US" altLang="zh-CN" dirty="0">
                <a:latin typeface="微软雅黑" panose="020B0503020204020204" pitchFamily="34" charset="-122"/>
                <a:ea typeface="微软雅黑" panose="020B0503020204020204" pitchFamily="34" charset="-122"/>
              </a:rPr>
              <a:t>12</a:t>
            </a:r>
            <a:r>
              <a:rPr lang="zh-CN" altLang="en-US" dirty="0">
                <a:latin typeface="微软雅黑" panose="020B0503020204020204" pitchFamily="34" charset="-122"/>
                <a:ea typeface="微软雅黑" panose="020B0503020204020204" pitchFamily="34" charset="-122"/>
              </a:rPr>
              <a:t>岁的孩子会觉</a:t>
            </a:r>
            <a:r>
              <a:rPr lang="zh-CN" altLang="en-US" dirty="0">
                <a:solidFill>
                  <a:schemeClr val="bg1"/>
                </a:solidFill>
                <a:latin typeface="微软雅黑" panose="020B0503020204020204" pitchFamily="34" charset="-122"/>
                <a:ea typeface="微软雅黑" panose="020B0503020204020204" pitchFamily="34" charset="-122"/>
              </a:rPr>
              <a:t>得你是在嘲讽他。</a:t>
            </a:r>
            <a:endParaRPr lang="en-US" altLang="zh-CN" dirty="0">
              <a:solidFill>
                <a:schemeClr val="bg1"/>
              </a:solidFill>
              <a:latin typeface="微软雅黑" panose="020B0503020204020204" pitchFamily="34" charset="-122"/>
              <a:ea typeface="微软雅黑" panose="020B0503020204020204" pitchFamily="34" charset="-122"/>
            </a:endParaRPr>
          </a:p>
          <a:p>
            <a:pPr>
              <a:lnSpc>
                <a:spcPts val="2400"/>
              </a:lnSpc>
              <a:spcAft>
                <a:spcPts val="1000"/>
              </a:spcAft>
            </a:pPr>
            <a:r>
              <a:rPr lang="en-US" altLang="zh-CN" b="1" dirty="0">
                <a:latin typeface="微软雅黑" panose="020B0503020204020204" pitchFamily="34" charset="-122"/>
                <a:ea typeface="微软雅黑" panose="020B0503020204020204" pitchFamily="34" charset="-122"/>
              </a:rPr>
              <a:t>2</a:t>
            </a:r>
            <a:r>
              <a:rPr lang="zh-CN" altLang="en-US" b="1" dirty="0">
                <a:latin typeface="微软雅黑" panose="020B0503020204020204" pitchFamily="34" charset="-122"/>
                <a:ea typeface="微软雅黑" panose="020B0503020204020204" pitchFamily="34" charset="-122"/>
              </a:rPr>
              <a:t>、避免触及他过去的弱点或失误</a:t>
            </a:r>
            <a:endParaRPr lang="en-US" altLang="zh-CN" b="1" dirty="0">
              <a:latin typeface="微软雅黑" panose="020B0503020204020204" pitchFamily="34" charset="-122"/>
              <a:ea typeface="微软雅黑" panose="020B0503020204020204" pitchFamily="34" charset="-122"/>
            </a:endParaRPr>
          </a:p>
          <a:p>
            <a:pPr>
              <a:lnSpc>
                <a:spcPts val="2400"/>
              </a:lnSpc>
              <a:spcAft>
                <a:spcPts val="1000"/>
              </a:spcAft>
            </a:pPr>
            <a:r>
              <a:rPr lang="zh-CN" altLang="en-US" dirty="0">
                <a:latin typeface="微软雅黑" panose="020B0503020204020204" pitchFamily="34" charset="-122"/>
                <a:ea typeface="微软雅黑" panose="020B0503020204020204" pitchFamily="34" charset="-122"/>
              </a:rPr>
              <a:t>“我没想到你考试能过</a:t>
            </a:r>
            <a:r>
              <a:rPr lang="en-US" altLang="zh-CN" dirty="0">
                <a:latin typeface="微软雅黑" panose="020B0503020204020204" pitchFamily="34" charset="-122"/>
                <a:ea typeface="微软雅黑" panose="020B0503020204020204" pitchFamily="34" charset="-122"/>
              </a:rPr>
              <a:t>80</a:t>
            </a:r>
            <a:r>
              <a:rPr lang="zh-CN" altLang="en-US" dirty="0">
                <a:latin typeface="微软雅黑" panose="020B0503020204020204" pitchFamily="34" charset="-122"/>
                <a:ea typeface="微软雅黑" panose="020B0503020204020204" pitchFamily="34" charset="-122"/>
              </a:rPr>
              <a:t>分，你这次做得还真不错</a:t>
            </a:r>
            <a:r>
              <a:rPr lang="zh-CN" altLang="en-US" dirty="0" smtClean="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a:t>
            </a:r>
            <a:r>
              <a:rPr lang="zh-CN" altLang="en-US" dirty="0" smtClean="0">
                <a:latin typeface="微软雅黑" panose="020B0503020204020204" pitchFamily="34" charset="-122"/>
                <a:ea typeface="微软雅黑" panose="020B0503020204020204" pitchFamily="34" charset="-122"/>
              </a:rPr>
              <a:t>虽然</a:t>
            </a:r>
            <a:r>
              <a:rPr lang="zh-CN" altLang="en-US" dirty="0">
                <a:latin typeface="微软雅黑" panose="020B0503020204020204" pitchFamily="34" charset="-122"/>
                <a:ea typeface="微软雅黑" panose="020B0503020204020204" pitchFamily="34" charset="-122"/>
              </a:rPr>
              <a:t>你是真心的</a:t>
            </a:r>
            <a:r>
              <a:rPr lang="zh-CN" altLang="en-US" dirty="0">
                <a:solidFill>
                  <a:schemeClr val="bg1"/>
                </a:solidFill>
                <a:latin typeface="微软雅黑" panose="020B0503020204020204" pitchFamily="34" charset="-122"/>
                <a:ea typeface="微软雅黑" panose="020B0503020204020204" pitchFamily="34" charset="-122"/>
              </a:rPr>
              <a:t>，但会让孩子</a:t>
            </a:r>
            <a:r>
              <a:rPr lang="zh-CN" altLang="en-US" dirty="0">
                <a:latin typeface="微软雅黑" panose="020B0503020204020204" pitchFamily="34" charset="-122"/>
                <a:ea typeface="微软雅黑" panose="020B0503020204020204" pitchFamily="34" charset="-122"/>
              </a:rPr>
              <a:t>觉得尴尬或是</a:t>
            </a:r>
            <a:r>
              <a:rPr lang="zh-CN" altLang="en-US" dirty="0" smtClean="0">
                <a:latin typeface="微软雅黑" panose="020B0503020204020204" pitchFamily="34" charset="-122"/>
                <a:ea typeface="微软雅黑" panose="020B0503020204020204" pitchFamily="34" charset="-122"/>
              </a:rPr>
              <a:t>嘲讽。</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pPr>
            <a:r>
              <a:rPr lang="en-US" altLang="zh-CN" b="1" dirty="0">
                <a:latin typeface="微软雅黑" panose="020B0503020204020204" pitchFamily="34" charset="-122"/>
                <a:ea typeface="微软雅黑" panose="020B0503020204020204" pitchFamily="34" charset="-122"/>
              </a:rPr>
              <a:t>3</a:t>
            </a:r>
            <a:r>
              <a:rPr lang="zh-CN" altLang="en-US" b="1" dirty="0">
                <a:latin typeface="微软雅黑" panose="020B0503020204020204" pitchFamily="34" charset="-122"/>
                <a:ea typeface="微软雅黑" panose="020B0503020204020204" pitchFamily="34" charset="-122"/>
              </a:rPr>
              <a:t>、过度的赞美会扰乱孩子的积极性</a:t>
            </a:r>
            <a:endParaRPr lang="en-US" altLang="zh-CN" b="1" dirty="0">
              <a:latin typeface="微软雅黑" panose="020B0503020204020204" pitchFamily="34" charset="-122"/>
              <a:ea typeface="微软雅黑" panose="020B0503020204020204" pitchFamily="34" charset="-122"/>
            </a:endParaRPr>
          </a:p>
          <a:p>
            <a:pPr>
              <a:lnSpc>
                <a:spcPts val="2400"/>
              </a:lnSpc>
              <a:spcAft>
                <a:spcPts val="1000"/>
              </a:spcAft>
            </a:pPr>
            <a:r>
              <a:rPr lang="zh-CN" altLang="en-US" dirty="0">
                <a:latin typeface="微软雅黑" panose="020B0503020204020204" pitchFamily="34" charset="-122"/>
                <a:ea typeface="微软雅黑" panose="020B0503020204020204" pitchFamily="34" charset="-122"/>
              </a:rPr>
              <a:t>家长对孩子的行为表现得太过热情和满意，会给孩子带来压力。“你演奏得真不错，你能到国家大剧院去演出了”</a:t>
            </a:r>
            <a:r>
              <a:rPr lang="en-US" altLang="zh-CN" dirty="0">
                <a:latin typeface="微软雅黑" panose="020B0503020204020204" pitchFamily="34" charset="-122"/>
                <a:ea typeface="微软雅黑" panose="020B0503020204020204" pitchFamily="34" charset="-122"/>
              </a:rPr>
              <a:t>……</a:t>
            </a:r>
          </a:p>
          <a:p>
            <a:pPr>
              <a:lnSpc>
                <a:spcPts val="2400"/>
              </a:lnSpc>
              <a:spcAft>
                <a:spcPts val="1000"/>
              </a:spcAft>
            </a:pPr>
            <a:r>
              <a:rPr lang="en-US" altLang="zh-CN" b="1" dirty="0">
                <a:latin typeface="微软雅黑" panose="020B0503020204020204" pitchFamily="34" charset="-122"/>
                <a:ea typeface="微软雅黑" panose="020B0503020204020204" pitchFamily="34" charset="-122"/>
              </a:rPr>
              <a:t>4</a:t>
            </a:r>
            <a:r>
              <a:rPr lang="zh-CN" altLang="en-US" b="1" dirty="0">
                <a:latin typeface="微软雅黑" panose="020B0503020204020204" pitchFamily="34" charset="-122"/>
                <a:ea typeface="微软雅黑" panose="020B0503020204020204" pitchFamily="34" charset="-122"/>
              </a:rPr>
              <a:t>、当用“描述”表达你对孩子的赞赏时，孩子可能会重复不停地去做这件事</a:t>
            </a:r>
            <a:endParaRPr lang="en-US" altLang="zh-CN" b="1" dirty="0">
              <a:latin typeface="微软雅黑" panose="020B0503020204020204" pitchFamily="34" charset="-122"/>
              <a:ea typeface="微软雅黑" panose="020B0503020204020204" pitchFamily="34" charset="-122"/>
            </a:endParaRPr>
          </a:p>
          <a:p>
            <a:pPr>
              <a:lnSpc>
                <a:spcPts val="2400"/>
              </a:lnSpc>
              <a:spcAft>
                <a:spcPts val="1000"/>
              </a:spcAft>
            </a:pPr>
            <a:r>
              <a:rPr lang="zh-CN" altLang="en-US" dirty="0">
                <a:latin typeface="微软雅黑" panose="020B0503020204020204" pitchFamily="34" charset="-122"/>
                <a:ea typeface="微软雅黑" panose="020B0503020204020204" pitchFamily="34" charset="-122"/>
              </a:rPr>
              <a:t>“你已经知道怎么能用口哨发出声音了</a:t>
            </a:r>
            <a:r>
              <a:rPr lang="zh-CN" altLang="en-US" dirty="0" smtClean="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a:t>
            </a:r>
            <a:r>
              <a:rPr lang="zh-CN" altLang="en-US" dirty="0" smtClean="0">
                <a:latin typeface="微软雅黑" panose="020B0503020204020204" pitchFamily="34" charset="-122"/>
                <a:ea typeface="微软雅黑" panose="020B0503020204020204" pitchFamily="34" charset="-122"/>
              </a:rPr>
              <a:t>这会</a:t>
            </a:r>
            <a:r>
              <a:rPr lang="zh-CN" altLang="en-US" dirty="0">
                <a:latin typeface="微软雅黑" panose="020B0503020204020204" pitchFamily="34" charset="-122"/>
                <a:ea typeface="微软雅黑" panose="020B0503020204020204" pitchFamily="34" charset="-122"/>
              </a:rPr>
              <a:t>促进孩子不停地</a:t>
            </a:r>
            <a:r>
              <a:rPr lang="zh-CN" altLang="en-US" dirty="0" smtClean="0">
                <a:latin typeface="微软雅黑" panose="020B0503020204020204" pitchFamily="34" charset="-122"/>
                <a:ea typeface="微软雅黑" panose="020B0503020204020204" pitchFamily="34" charset="-122"/>
              </a:rPr>
              <a:t>吹口哨。</a:t>
            </a:r>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1725484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rotWithShape="1">
          <a:blip r:embed="rId2">
            <a:extLst>
              <a:ext uri="{28A0092B-C50C-407E-A947-70E740481C1C}">
                <a14:useLocalDpi xmlns:a14="http://schemas.microsoft.com/office/drawing/2010/main" val="0"/>
              </a:ext>
            </a:extLst>
          </a:blip>
          <a:srcRect b="97500"/>
          <a:stretch/>
        </p:blipFill>
        <p:spPr>
          <a:xfrm>
            <a:off x="0" y="0"/>
            <a:ext cx="12192000" cy="171450"/>
          </a:xfrm>
          <a:prstGeom prst="rect">
            <a:avLst/>
          </a:prstGeom>
        </p:spPr>
      </p:pic>
      <p:grpSp>
        <p:nvGrpSpPr>
          <p:cNvPr id="4" name="组合 3"/>
          <p:cNvGrpSpPr/>
          <p:nvPr/>
        </p:nvGrpSpPr>
        <p:grpSpPr>
          <a:xfrm>
            <a:off x="2182610" y="544711"/>
            <a:ext cx="7826780" cy="5940088"/>
            <a:chOff x="2182610" y="544711"/>
            <a:chExt cx="7826780" cy="5940088"/>
          </a:xfrm>
        </p:grpSpPr>
        <p:sp>
          <p:nvSpPr>
            <p:cNvPr id="3" name="文本框 2"/>
            <p:cNvSpPr txBox="1"/>
            <p:nvPr/>
          </p:nvSpPr>
          <p:spPr>
            <a:xfrm>
              <a:off x="3145513" y="544711"/>
              <a:ext cx="5900974" cy="5940088"/>
            </a:xfrm>
            <a:prstGeom prst="rect">
              <a:avLst/>
            </a:prstGeom>
            <a:noFill/>
          </p:spPr>
          <p:txBody>
            <a:bodyPr wrap="none" rtlCol="0">
              <a:spAutoFit/>
            </a:bodyPr>
            <a:lstStyle/>
            <a:p>
              <a:r>
                <a:rPr lang="en-US" altLang="zh-CN" sz="38000" dirty="0" smtClean="0">
                  <a:solidFill>
                    <a:schemeClr val="bg1">
                      <a:lumMod val="95000"/>
                    </a:schemeClr>
                  </a:solidFill>
                  <a:latin typeface="微软雅黑" panose="020B0503020204020204" pitchFamily="34" charset="-122"/>
                  <a:ea typeface="微软雅黑" panose="020B0503020204020204" pitchFamily="34" charset="-122"/>
                </a:rPr>
                <a:t>06</a:t>
              </a:r>
              <a:endParaRPr lang="zh-CN" altLang="en-US" sz="380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2182610" y="3314700"/>
              <a:ext cx="7826780" cy="487954"/>
            </a:xfrm>
            <a:prstGeom prst="rect">
              <a:avLst/>
            </a:prstGeom>
            <a:noFill/>
          </p:spPr>
          <p:txBody>
            <a:bodyPr wrap="square" rtlCol="0">
              <a:spAutoFit/>
            </a:bodyPr>
            <a:lstStyle/>
            <a:p>
              <a:pPr algn="ctr">
                <a:lnSpc>
                  <a:spcPts val="2400"/>
                </a:lnSpc>
                <a:spcAft>
                  <a:spcPts val="1000"/>
                </a:spcAft>
                <a:buNone/>
              </a:pPr>
              <a:r>
                <a:rPr lang="zh-CN" altLang="en-US" sz="5400" dirty="0" smtClean="0">
                  <a:latin typeface="微软雅黑"/>
                  <a:ea typeface="微软雅黑"/>
                  <a:cs typeface="微软雅黑"/>
                </a:rPr>
                <a:t>让孩子从角色中</a:t>
              </a:r>
              <a:r>
                <a:rPr lang="zh-CN" altLang="en-US" sz="5400" b="1" dirty="0" smtClean="0">
                  <a:latin typeface="微软雅黑"/>
                  <a:ea typeface="微软雅黑"/>
                  <a:cs typeface="微软雅黑"/>
                </a:rPr>
                <a:t>释放</a:t>
              </a:r>
              <a:endParaRPr lang="en-US" altLang="zh-CN" sz="5400" b="1" dirty="0" smtClean="0">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13794911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b="97500"/>
          <a:stretch/>
        </p:blipFill>
        <p:spPr>
          <a:xfrm>
            <a:off x="0" y="0"/>
            <a:ext cx="12192000" cy="171450"/>
          </a:xfrm>
          <a:prstGeom prst="rect">
            <a:avLst/>
          </a:prstGeom>
        </p:spPr>
      </p:pic>
      <p:sp>
        <p:nvSpPr>
          <p:cNvPr id="7" name="文本框 6"/>
          <p:cNvSpPr txBox="1"/>
          <p:nvPr/>
        </p:nvSpPr>
        <p:spPr>
          <a:xfrm>
            <a:off x="951462" y="694278"/>
            <a:ext cx="10318794" cy="5478423"/>
          </a:xfrm>
          <a:prstGeom prst="rect">
            <a:avLst/>
          </a:prstGeom>
          <a:noFill/>
        </p:spPr>
        <p:txBody>
          <a:bodyPr wrap="square" rtlCol="0">
            <a:spAutoFit/>
          </a:bodyPr>
          <a:lstStyle/>
          <a:p>
            <a:pPr>
              <a:lnSpc>
                <a:spcPts val="2400"/>
              </a:lnSpc>
              <a:spcAft>
                <a:spcPts val="1000"/>
              </a:spcAft>
            </a:pPr>
            <a:r>
              <a:rPr lang="zh-CN" altLang="en-US" b="1" dirty="0">
                <a:latin typeface="微软雅黑" panose="020B0503020204020204" pitchFamily="34" charset="-122"/>
                <a:ea typeface="微软雅黑" panose="020B0503020204020204" pitchFamily="34" charset="-122"/>
              </a:rPr>
              <a:t>所谓孩子的角色，就是家长一贯对孩子的评价</a:t>
            </a:r>
            <a:r>
              <a:rPr lang="zh-CN" altLang="en-US" dirty="0">
                <a:latin typeface="微软雅黑" panose="020B0503020204020204" pitchFamily="34" charset="-122"/>
                <a:ea typeface="微软雅黑" panose="020B0503020204020204" pitchFamily="34" charset="-122"/>
              </a:rPr>
              <a:t>，你老说孩子笨，孩子就真的很笨，你老说孩子调皮，孩子就会一直调皮给你看，你老说孩子乖，孩子就会像小猫一样讨你喜欢。父母如何看待孩子，不仅影响到孩子如何看待自己，而且他们会把这些做出来</a:t>
            </a:r>
            <a:r>
              <a:rPr lang="en-US" altLang="zh-CN" dirty="0" smtClean="0">
                <a:latin typeface="微软雅黑" panose="020B0503020204020204" pitchFamily="34" charset="-122"/>
                <a:ea typeface="微软雅黑" panose="020B0503020204020204" pitchFamily="34" charset="-122"/>
              </a:rPr>
              <a:t>……</a:t>
            </a:r>
            <a:r>
              <a:rPr lang="zh-CN" altLang="en-US" dirty="0" smtClean="0">
                <a:latin typeface="微软雅黑" panose="020B0503020204020204" pitchFamily="34" charset="-122"/>
                <a:ea typeface="微软雅黑" panose="020B0503020204020204" pitchFamily="34" charset="-122"/>
              </a:rPr>
              <a:t>如下</a:t>
            </a:r>
            <a:r>
              <a:rPr lang="zh-CN" altLang="en-US" dirty="0">
                <a:latin typeface="微软雅黑" panose="020B0503020204020204" pitchFamily="34" charset="-122"/>
                <a:ea typeface="微软雅黑" panose="020B0503020204020204" pitchFamily="34" charset="-122"/>
              </a:rPr>
              <a:t>是让孩子从原来角色中释放的六个技巧</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a:lnSpc>
                <a:spcPts val="2400"/>
              </a:lnSpc>
              <a:buFontTx/>
              <a:buNone/>
            </a:pPr>
            <a:r>
              <a:rPr lang="en-US" altLang="zh-CN" b="1" dirty="0">
                <a:latin typeface="微软雅黑" panose="020B0503020204020204" pitchFamily="34" charset="-122"/>
                <a:ea typeface="微软雅黑" panose="020B0503020204020204" pitchFamily="34" charset="-122"/>
              </a:rPr>
              <a:t>1.</a:t>
            </a:r>
            <a:r>
              <a:rPr lang="zh-CN" altLang="en-US" b="1" dirty="0">
                <a:latin typeface="微软雅黑" panose="020B0503020204020204" pitchFamily="34" charset="-122"/>
                <a:ea typeface="微软雅黑" panose="020B0503020204020204" pitchFamily="34" charset="-122"/>
              </a:rPr>
              <a:t>寻找机会让孩子看到一个全新的自己。</a:t>
            </a:r>
          </a:p>
          <a:p>
            <a:pPr>
              <a:lnSpc>
                <a:spcPts val="2400"/>
              </a:lnSpc>
              <a:spcAft>
                <a:spcPts val="1000"/>
              </a:spcAft>
              <a:buFontTx/>
              <a:buNone/>
            </a:pPr>
            <a:r>
              <a:rPr lang="zh-CN" altLang="en-US" dirty="0">
                <a:latin typeface="微软雅黑" panose="020B0503020204020204" pitchFamily="34" charset="-122"/>
                <a:ea typeface="微软雅黑" panose="020B0503020204020204" pitchFamily="34" charset="-122"/>
              </a:rPr>
              <a:t>对倔强的孩子：你虽然想和自己的朋友玩，但还是同意和我们一起去奶奶家，你很体贴别人，谢谢你。</a:t>
            </a:r>
            <a:endParaRPr lang="en-US" altLang="zh-CN" dirty="0">
              <a:latin typeface="微软雅黑" panose="020B0503020204020204" pitchFamily="34" charset="-122"/>
              <a:ea typeface="微软雅黑" panose="020B0503020204020204" pitchFamily="34" charset="-122"/>
            </a:endParaRPr>
          </a:p>
          <a:p>
            <a:pPr>
              <a:lnSpc>
                <a:spcPts val="2400"/>
              </a:lnSpc>
              <a:buFontTx/>
              <a:buNone/>
            </a:pPr>
            <a:r>
              <a:rPr lang="en-US" altLang="zh-CN" b="1" dirty="0">
                <a:latin typeface="微软雅黑" panose="020B0503020204020204" pitchFamily="34" charset="-122"/>
                <a:ea typeface="微软雅黑" panose="020B0503020204020204" pitchFamily="34" charset="-122"/>
              </a:rPr>
              <a:t>2.</a:t>
            </a:r>
            <a:r>
              <a:rPr lang="zh-CN" altLang="en-US" b="1" dirty="0">
                <a:latin typeface="微软雅黑" panose="020B0503020204020204" pitchFamily="34" charset="-122"/>
                <a:ea typeface="微软雅黑" panose="020B0503020204020204" pitchFamily="34" charset="-122"/>
              </a:rPr>
              <a:t>创造机会让孩子另眼看自己。</a:t>
            </a:r>
          </a:p>
          <a:p>
            <a:pPr>
              <a:lnSpc>
                <a:spcPts val="2400"/>
              </a:lnSpc>
              <a:spcAft>
                <a:spcPts val="1000"/>
              </a:spcAft>
              <a:buFontTx/>
              <a:buNone/>
            </a:pPr>
            <a:r>
              <a:rPr lang="zh-CN" altLang="en-US" dirty="0">
                <a:latin typeface="微软雅黑" panose="020B0503020204020204" pitchFamily="34" charset="-122"/>
                <a:ea typeface="微软雅黑" panose="020B0503020204020204" pitchFamily="34" charset="-122"/>
              </a:rPr>
              <a:t>对笨手笨脚的孩子：“麦克，你能用改锥把抽屉的把手弄紧吗？”，完后好好赞赏孩子</a:t>
            </a:r>
          </a:p>
          <a:p>
            <a:pPr>
              <a:lnSpc>
                <a:spcPts val="2400"/>
              </a:lnSpc>
              <a:buFontTx/>
              <a:buNone/>
            </a:pPr>
            <a:r>
              <a:rPr lang="en-US" altLang="zh-CN" b="1" dirty="0">
                <a:latin typeface="微软雅黑" panose="020B0503020204020204" pitchFamily="34" charset="-122"/>
                <a:ea typeface="微软雅黑" panose="020B0503020204020204" pitchFamily="34" charset="-122"/>
              </a:rPr>
              <a:t>3.</a:t>
            </a:r>
            <a:r>
              <a:rPr lang="zh-CN" altLang="en-US" b="1" dirty="0">
                <a:latin typeface="微软雅黑" panose="020B0503020204020204" pitchFamily="34" charset="-122"/>
                <a:ea typeface="微软雅黑" panose="020B0503020204020204" pitchFamily="34" charset="-122"/>
              </a:rPr>
              <a:t>让孩子无意中听到你对他们的正面评价。</a:t>
            </a:r>
          </a:p>
          <a:p>
            <a:pPr>
              <a:lnSpc>
                <a:spcPts val="2400"/>
              </a:lnSpc>
              <a:spcAft>
                <a:spcPts val="1000"/>
              </a:spcAft>
              <a:buFontTx/>
              <a:buNone/>
            </a:pPr>
            <a:r>
              <a:rPr lang="zh-CN" altLang="en-US" dirty="0">
                <a:latin typeface="微软雅黑" panose="020B0503020204020204" pitchFamily="34" charset="-122"/>
                <a:ea typeface="微软雅黑" panose="020B0503020204020204" pitchFamily="34" charset="-122"/>
              </a:rPr>
              <a:t>对敏感的孩子：妈妈和爸爸聊：“虽然打针的时候很疼，但他还是一直举着胳膊。”</a:t>
            </a:r>
          </a:p>
          <a:p>
            <a:pPr>
              <a:lnSpc>
                <a:spcPts val="2400"/>
              </a:lnSpc>
              <a:buFontTx/>
              <a:buNone/>
            </a:pPr>
            <a:r>
              <a:rPr lang="en-US" altLang="zh-CN" b="1" dirty="0">
                <a:latin typeface="微软雅黑" panose="020B0503020204020204" pitchFamily="34" charset="-122"/>
                <a:ea typeface="微软雅黑" panose="020B0503020204020204" pitchFamily="34" charset="-122"/>
              </a:rPr>
              <a:t>4.</a:t>
            </a:r>
            <a:r>
              <a:rPr lang="zh-CN" altLang="en-US" b="1" dirty="0">
                <a:latin typeface="微软雅黑" panose="020B0503020204020204" pitchFamily="34" charset="-122"/>
                <a:ea typeface="微软雅黑" panose="020B0503020204020204" pitchFamily="34" charset="-122"/>
              </a:rPr>
              <a:t>以身作则。</a:t>
            </a:r>
          </a:p>
          <a:p>
            <a:pPr>
              <a:lnSpc>
                <a:spcPts val="2400"/>
              </a:lnSpc>
              <a:spcAft>
                <a:spcPts val="1000"/>
              </a:spcAft>
              <a:buFontTx/>
              <a:buNone/>
            </a:pPr>
            <a:r>
              <a:rPr lang="zh-CN" altLang="en-US" dirty="0">
                <a:latin typeface="微软雅黑" panose="020B0503020204020204" pitchFamily="34" charset="-122"/>
                <a:ea typeface="微软雅黑" panose="020B0503020204020204" pitchFamily="34" charset="-122"/>
              </a:rPr>
              <a:t>对不守信的孩子：“我虽然很想看电影，但已经答应了和爸爸一起去爬山，电影还是以后再看吧</a:t>
            </a:r>
            <a:r>
              <a:rPr lang="en-US" altLang="zh-CN" dirty="0">
                <a:latin typeface="微软雅黑" panose="020B0503020204020204" pitchFamily="34" charset="-122"/>
                <a:ea typeface="微软雅黑" panose="020B0503020204020204" pitchFamily="34" charset="-122"/>
              </a:rPr>
              <a:t>”</a:t>
            </a:r>
          </a:p>
          <a:p>
            <a:pPr>
              <a:lnSpc>
                <a:spcPts val="2400"/>
              </a:lnSpc>
              <a:buFontTx/>
              <a:buNone/>
            </a:pPr>
            <a:r>
              <a:rPr lang="en-US" altLang="zh-CN" b="1" dirty="0">
                <a:latin typeface="微软雅黑" panose="020B0503020204020204" pitchFamily="34" charset="-122"/>
                <a:ea typeface="微软雅黑" panose="020B0503020204020204" pitchFamily="34" charset="-122"/>
              </a:rPr>
              <a:t>5.</a:t>
            </a:r>
            <a:r>
              <a:rPr lang="zh-CN" altLang="en-US" b="1" dirty="0">
                <a:latin typeface="微软雅黑" panose="020B0503020204020204" pitchFamily="34" charset="-122"/>
                <a:ea typeface="微软雅黑" panose="020B0503020204020204" pitchFamily="34" charset="-122"/>
              </a:rPr>
              <a:t>记住孩子那些特别的时刻。</a:t>
            </a:r>
          </a:p>
          <a:p>
            <a:pPr>
              <a:lnSpc>
                <a:spcPts val="2400"/>
              </a:lnSpc>
              <a:spcAft>
                <a:spcPts val="1000"/>
              </a:spcAft>
              <a:buFontTx/>
              <a:buNone/>
            </a:pPr>
            <a:r>
              <a:rPr lang="zh-CN" altLang="en-US" dirty="0">
                <a:latin typeface="微软雅黑" panose="020B0503020204020204" pitchFamily="34" charset="-122"/>
                <a:ea typeface="微软雅黑" panose="020B0503020204020204" pitchFamily="34" charset="-122"/>
              </a:rPr>
              <a:t>对胆小的孩子：“你当时学骑车的时候，特别怕摔，后来自己克服了，学会骑车时你特别的开心”</a:t>
            </a:r>
            <a:endParaRPr lang="en-US" altLang="zh-CN" dirty="0">
              <a:latin typeface="微软雅黑" panose="020B0503020204020204" pitchFamily="34" charset="-122"/>
              <a:ea typeface="微软雅黑" panose="020B0503020204020204" pitchFamily="34" charset="-122"/>
            </a:endParaRPr>
          </a:p>
          <a:p>
            <a:pPr>
              <a:lnSpc>
                <a:spcPts val="2400"/>
              </a:lnSpc>
              <a:buFontTx/>
              <a:buNone/>
            </a:pPr>
            <a:r>
              <a:rPr lang="en-US" altLang="zh-CN" b="1" dirty="0">
                <a:latin typeface="微软雅黑" panose="020B0503020204020204" pitchFamily="34" charset="-122"/>
                <a:ea typeface="微软雅黑" panose="020B0503020204020204" pitchFamily="34" charset="-122"/>
              </a:rPr>
              <a:t>6.</a:t>
            </a:r>
            <a:r>
              <a:rPr lang="zh-CN" altLang="en-US" b="1" dirty="0">
                <a:latin typeface="微软雅黑" panose="020B0503020204020204" pitchFamily="34" charset="-122"/>
                <a:ea typeface="微软雅黑" panose="020B0503020204020204" pitchFamily="34" charset="-122"/>
              </a:rPr>
              <a:t>当孩子又按原来的方式行事时，表达你的感受和期望。 </a:t>
            </a:r>
          </a:p>
          <a:p>
            <a:pPr>
              <a:lnSpc>
                <a:spcPts val="2400"/>
              </a:lnSpc>
              <a:spcAft>
                <a:spcPts val="1000"/>
              </a:spcAft>
              <a:buFontTx/>
              <a:buNone/>
            </a:pPr>
            <a:r>
              <a:rPr lang="zh-CN" altLang="en-US" dirty="0">
                <a:latin typeface="微软雅黑" panose="020B0503020204020204" pitchFamily="34" charset="-122"/>
                <a:ea typeface="微软雅黑" panose="020B0503020204020204" pitchFamily="34" charset="-122"/>
              </a:rPr>
              <a:t>对小气的孩子：“我不喜欢你这样。输了虽然很难过，我们努力还能赢回来，我希望你能大度些。”</a:t>
            </a:r>
          </a:p>
        </p:txBody>
      </p:sp>
    </p:spTree>
    <p:extLst>
      <p:ext uri="{BB962C8B-B14F-4D97-AF65-F5344CB8AC3E}">
        <p14:creationId xmlns:p14="http://schemas.microsoft.com/office/powerpoint/2010/main" val="655036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文本框 1"/>
          <p:cNvSpPr txBox="1"/>
          <p:nvPr/>
        </p:nvSpPr>
        <p:spPr>
          <a:xfrm>
            <a:off x="951461" y="916948"/>
            <a:ext cx="5177490"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读者荐语</a:t>
            </a:r>
            <a:endParaRPr lang="en-US" altLang="zh-CN" sz="2400" b="1" dirty="0" smtClean="0">
              <a:latin typeface="微软雅黑" panose="020B0503020204020204" pitchFamily="34" charset="-122"/>
              <a:ea typeface="微软雅黑" panose="020B0503020204020204" pitchFamily="34" charset="-122"/>
            </a:endParaRPr>
          </a:p>
        </p:txBody>
      </p:sp>
      <p:sp>
        <p:nvSpPr>
          <p:cNvPr id="3" name="文本框 2"/>
          <p:cNvSpPr txBox="1"/>
          <p:nvPr/>
        </p:nvSpPr>
        <p:spPr>
          <a:xfrm>
            <a:off x="951461" y="1630710"/>
            <a:ext cx="10215649" cy="3734356"/>
          </a:xfrm>
          <a:prstGeom prst="rect">
            <a:avLst/>
          </a:prstGeom>
          <a:noFill/>
        </p:spPr>
        <p:txBody>
          <a:bodyPr wrap="square" rtlCol="0">
            <a:spAutoFit/>
          </a:bodyPr>
          <a:lstStyle/>
          <a:p>
            <a:pPr>
              <a:lnSpc>
                <a:spcPts val="2400"/>
              </a:lnSpc>
              <a:spcAft>
                <a:spcPts val="1000"/>
              </a:spcAft>
            </a:pPr>
            <a:r>
              <a:rPr lang="zh-CN" altLang="en-US" dirty="0" smtClean="0">
                <a:latin typeface="微软雅黑" panose="020B0503020204020204" pitchFamily="34" charset="-122"/>
                <a:ea typeface="微软雅黑" panose="020B0503020204020204" pitchFamily="34" charset="-122"/>
              </a:rPr>
              <a:t>这本书出版已经</a:t>
            </a:r>
            <a:r>
              <a:rPr lang="en-US" altLang="zh-CN" dirty="0" smtClean="0">
                <a:latin typeface="微软雅黑" panose="020B0503020204020204" pitchFamily="34" charset="-122"/>
                <a:ea typeface="微软雅黑" panose="020B0503020204020204" pitchFamily="34" charset="-122"/>
              </a:rPr>
              <a:t>30</a:t>
            </a:r>
            <a:r>
              <a:rPr lang="zh-CN" altLang="en-US" dirty="0" smtClean="0">
                <a:latin typeface="微软雅黑" panose="020B0503020204020204" pitchFamily="34" charset="-122"/>
                <a:ea typeface="微软雅黑" panose="020B0503020204020204" pitchFamily="34" charset="-122"/>
              </a:rPr>
              <a:t>多年了，是美国家庭教育类图书累计销量的冠军，售出</a:t>
            </a:r>
            <a:r>
              <a:rPr lang="en-US" altLang="zh-CN" dirty="0" smtClean="0">
                <a:latin typeface="微软雅黑" panose="020B0503020204020204" pitchFamily="34" charset="-122"/>
                <a:ea typeface="微软雅黑" panose="020B0503020204020204" pitchFamily="34" charset="-122"/>
              </a:rPr>
              <a:t>300</a:t>
            </a:r>
            <a:r>
              <a:rPr lang="zh-CN" altLang="en-US" dirty="0" smtClean="0">
                <a:latin typeface="微软雅黑" panose="020B0503020204020204" pitchFamily="34" charset="-122"/>
                <a:ea typeface="微软雅黑" panose="020B0503020204020204" pitchFamily="34" charset="-122"/>
              </a:rPr>
              <a:t>多万册，被译成</a:t>
            </a:r>
            <a:r>
              <a:rPr lang="en-US" altLang="zh-CN" dirty="0" smtClean="0">
                <a:latin typeface="微软雅黑" panose="020B0503020204020204" pitchFamily="34" charset="-122"/>
                <a:ea typeface="微软雅黑" panose="020B0503020204020204" pitchFamily="34" charset="-122"/>
              </a:rPr>
              <a:t>30</a:t>
            </a:r>
            <a:r>
              <a:rPr lang="zh-CN" altLang="en-US" dirty="0" smtClean="0">
                <a:latin typeface="微软雅黑" panose="020B0503020204020204" pitchFamily="34" charset="-122"/>
                <a:ea typeface="微软雅黑" panose="020B0503020204020204" pitchFamily="34" charset="-122"/>
              </a:rPr>
              <a:t>多种文字，风靡全球。在中国也有</a:t>
            </a:r>
            <a:r>
              <a:rPr lang="en-US" altLang="zh-CN" dirty="0" smtClean="0">
                <a:latin typeface="微软雅黑" panose="020B0503020204020204" pitchFamily="34" charset="-122"/>
                <a:ea typeface="微软雅黑" panose="020B0503020204020204" pitchFamily="34" charset="-122"/>
              </a:rPr>
              <a:t>07</a:t>
            </a:r>
            <a:r>
              <a:rPr lang="zh-CN" altLang="en-US" dirty="0" smtClean="0">
                <a:latin typeface="微软雅黑" panose="020B0503020204020204" pitchFamily="34" charset="-122"/>
                <a:ea typeface="微软雅黑" panose="020B0503020204020204" pitchFamily="34" charset="-122"/>
              </a:rPr>
              <a:t>年和</a:t>
            </a:r>
            <a:r>
              <a:rPr lang="en-US" altLang="zh-CN" dirty="0" smtClean="0">
                <a:latin typeface="微软雅黑" panose="020B0503020204020204" pitchFamily="34" charset="-122"/>
                <a:ea typeface="微软雅黑" panose="020B0503020204020204" pitchFamily="34" charset="-122"/>
              </a:rPr>
              <a:t>12</a:t>
            </a:r>
            <a:r>
              <a:rPr lang="zh-CN" altLang="en-US" dirty="0" smtClean="0">
                <a:latin typeface="微软雅黑" panose="020B0503020204020204" pitchFamily="34" charset="-122"/>
                <a:ea typeface="微软雅黑" panose="020B0503020204020204" pitchFamily="34" charset="-122"/>
              </a:rPr>
              <a:t>年两个版本。</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pPr>
            <a:r>
              <a:rPr lang="zh-CN" altLang="en-US" dirty="0" smtClean="0">
                <a:latin typeface="微软雅黑" panose="020B0503020204020204" pitchFamily="34" charset="-122"/>
                <a:ea typeface="微软雅黑" panose="020B0503020204020204" pitchFamily="34" charset="-122"/>
              </a:rPr>
              <a:t>本书的作者是两位美国妈妈</a:t>
            </a:r>
            <a:r>
              <a:rPr lang="en-US" altLang="zh-CN" dirty="0" smtClean="0">
                <a:latin typeface="微软雅黑" panose="020B0503020204020204" pitchFamily="34" charset="-122"/>
                <a:ea typeface="微软雅黑" panose="020B0503020204020204" pitchFamily="34" charset="-122"/>
              </a:rPr>
              <a:t>——</a:t>
            </a:r>
            <a:r>
              <a:rPr lang="zh-CN" altLang="en-US" dirty="0" smtClean="0">
                <a:latin typeface="微软雅黑" panose="020B0503020204020204" pitchFamily="34" charset="-122"/>
                <a:ea typeface="微软雅黑" panose="020B0503020204020204" pitchFamily="34" charset="-122"/>
              </a:rPr>
              <a:t>阿黛尔 </a:t>
            </a:r>
            <a:r>
              <a:rPr lang="en-US" altLang="zh-CN" dirty="0" smtClean="0">
                <a:latin typeface="微软雅黑" panose="020B0503020204020204" pitchFamily="34" charset="-122"/>
                <a:ea typeface="微软雅黑" panose="020B0503020204020204" pitchFamily="34" charset="-122"/>
              </a:rPr>
              <a:t>· </a:t>
            </a:r>
            <a:r>
              <a:rPr lang="zh-CN" altLang="en-US" dirty="0" smtClean="0">
                <a:latin typeface="微软雅黑" panose="020B0503020204020204" pitchFamily="34" charset="-122"/>
                <a:ea typeface="微软雅黑" panose="020B0503020204020204" pitchFamily="34" charset="-122"/>
              </a:rPr>
              <a:t>法伯 </a:t>
            </a:r>
            <a:r>
              <a:rPr lang="en-US" altLang="zh-CN" dirty="0" smtClean="0">
                <a:latin typeface="微软雅黑" panose="020B0503020204020204" pitchFamily="34" charset="-122"/>
                <a:ea typeface="微软雅黑" panose="020B0503020204020204" pitchFamily="34" charset="-122"/>
              </a:rPr>
              <a:t>(Adele Faber) , </a:t>
            </a:r>
            <a:r>
              <a:rPr lang="zh-CN" altLang="en-US" dirty="0" smtClean="0">
                <a:latin typeface="微软雅黑" panose="020B0503020204020204" pitchFamily="34" charset="-122"/>
                <a:ea typeface="微软雅黑" panose="020B0503020204020204" pitchFamily="34" charset="-122"/>
              </a:rPr>
              <a:t>伊莱恩 </a:t>
            </a:r>
            <a:r>
              <a:rPr lang="en-US" altLang="zh-CN" dirty="0" smtClean="0">
                <a:latin typeface="微软雅黑" panose="020B0503020204020204" pitchFamily="34" charset="-122"/>
                <a:ea typeface="微软雅黑" panose="020B0503020204020204" pitchFamily="34" charset="-122"/>
              </a:rPr>
              <a:t>· </a:t>
            </a:r>
            <a:r>
              <a:rPr lang="zh-CN" altLang="en-US" dirty="0" smtClean="0">
                <a:latin typeface="微软雅黑" panose="020B0503020204020204" pitchFamily="34" charset="-122"/>
                <a:ea typeface="微软雅黑" panose="020B0503020204020204" pitchFamily="34" charset="-122"/>
              </a:rPr>
              <a:t>玛兹丽施 </a:t>
            </a:r>
            <a:r>
              <a:rPr lang="en-US" altLang="zh-CN" dirty="0" smtClean="0">
                <a:latin typeface="微软雅黑" panose="020B0503020204020204" pitchFamily="34" charset="-122"/>
                <a:ea typeface="微软雅黑" panose="020B0503020204020204" pitchFamily="34" charset="-122"/>
              </a:rPr>
              <a:t>(Elaine Mazlish) </a:t>
            </a:r>
            <a:r>
              <a:rPr lang="zh-CN" altLang="en-US" dirty="0" smtClean="0">
                <a:latin typeface="微软雅黑" panose="020B0503020204020204" pitchFamily="34" charset="-122"/>
                <a:ea typeface="微软雅黑" panose="020B0503020204020204" pitchFamily="34" charset="-122"/>
              </a:rPr>
              <a:t>，她们都有三个孩子，育儿的压力也比我们大的多，幸运的是她们遇到了一位名师</a:t>
            </a:r>
            <a:r>
              <a:rPr lang="en-US" altLang="zh-CN" dirty="0" smtClean="0">
                <a:latin typeface="微软雅黑" panose="020B0503020204020204" pitchFamily="34" charset="-122"/>
                <a:ea typeface="微软雅黑" panose="020B0503020204020204" pitchFamily="34" charset="-122"/>
              </a:rPr>
              <a:t>——</a:t>
            </a:r>
            <a:r>
              <a:rPr lang="zh-CN" altLang="en-US" dirty="0" smtClean="0">
                <a:latin typeface="微软雅黑" panose="020B0503020204020204" pitchFamily="34" charset="-122"/>
                <a:ea typeface="微软雅黑" panose="020B0503020204020204" pitchFamily="34" charset="-122"/>
              </a:rPr>
              <a:t>儿童心理学家海姆 </a:t>
            </a:r>
            <a:r>
              <a:rPr lang="en-US" altLang="zh-CN" dirty="0" smtClean="0">
                <a:latin typeface="微软雅黑" panose="020B0503020204020204" pitchFamily="34" charset="-122"/>
                <a:ea typeface="微软雅黑" panose="020B0503020204020204" pitchFamily="34" charset="-122"/>
              </a:rPr>
              <a:t>· </a:t>
            </a:r>
            <a:r>
              <a:rPr lang="zh-CN" altLang="en-US" dirty="0" smtClean="0">
                <a:latin typeface="微软雅黑" panose="020B0503020204020204" pitchFamily="34" charset="-122"/>
                <a:ea typeface="微软雅黑" panose="020B0503020204020204" pitchFamily="34" charset="-122"/>
              </a:rPr>
              <a:t>吉诺特博士，著名的</a:t>
            </a:r>
            <a:r>
              <a:rPr lang="en-US" altLang="zh-CN" dirty="0" smtClean="0">
                <a:latin typeface="微软雅黑" panose="020B0503020204020204" pitchFamily="34" charset="-122"/>
                <a:ea typeface="微软雅黑" panose="020B0503020204020204" pitchFamily="34" charset="-122"/>
              </a:rPr>
              <a:t>《</a:t>
            </a:r>
            <a:r>
              <a:rPr lang="zh-CN" altLang="en-US" dirty="0" smtClean="0">
                <a:latin typeface="微软雅黑" panose="020B0503020204020204" pitchFamily="34" charset="-122"/>
                <a:ea typeface="微软雅黑" panose="020B0503020204020204" pitchFamily="34" charset="-122"/>
              </a:rPr>
              <a:t>孩子，把你的手给我</a:t>
            </a:r>
            <a:r>
              <a:rPr lang="en-US" altLang="zh-CN" dirty="0" smtClean="0">
                <a:latin typeface="微软雅黑" panose="020B0503020204020204" pitchFamily="34" charset="-122"/>
                <a:ea typeface="微软雅黑" panose="020B0503020204020204" pitchFamily="34" charset="-122"/>
              </a:rPr>
              <a:t>》</a:t>
            </a:r>
            <a:r>
              <a:rPr lang="zh-CN" altLang="en-US" dirty="0" smtClean="0">
                <a:latin typeface="微软雅黑" panose="020B0503020204020204" pitchFamily="34" charset="-122"/>
                <a:ea typeface="微软雅黑" panose="020B0503020204020204" pitchFamily="34" charset="-122"/>
              </a:rPr>
              <a:t>的作者，在吉诺特的指导下，两位妈妈“育儿优则专”，成立了专门的机构来传播她们的教育理念</a:t>
            </a:r>
            <a:r>
              <a:rPr lang="en-US" altLang="zh-CN" dirty="0" smtClean="0">
                <a:latin typeface="微软雅黑" panose="020B0503020204020204" pitchFamily="34" charset="-122"/>
                <a:ea typeface="微软雅黑" panose="020B0503020204020204" pitchFamily="34" charset="-122"/>
              </a:rPr>
              <a:t>——</a:t>
            </a:r>
            <a:r>
              <a:rPr lang="zh-CN" altLang="en-US" dirty="0" smtClean="0">
                <a:latin typeface="微软雅黑" panose="020B0503020204020204" pitchFamily="34" charset="-122"/>
                <a:ea typeface="微软雅黑" panose="020B0503020204020204" pitchFamily="34" charset="-122"/>
              </a:rPr>
              <a:t>就是我们今天看到的</a:t>
            </a:r>
            <a:r>
              <a:rPr lang="en-US" altLang="zh-CN" dirty="0" smtClean="0">
                <a:latin typeface="微软雅黑" panose="020B0503020204020204" pitchFamily="34" charset="-122"/>
                <a:ea typeface="微软雅黑" panose="020B0503020204020204" pitchFamily="34" charset="-122"/>
              </a:rPr>
              <a:t>《</a:t>
            </a:r>
            <a:r>
              <a:rPr lang="zh-CN" altLang="en-US" dirty="0" smtClean="0">
                <a:latin typeface="微软雅黑" panose="020B0503020204020204" pitchFamily="34" charset="-122"/>
                <a:ea typeface="微软雅黑" panose="020B0503020204020204" pitchFamily="34" charset="-122"/>
              </a:rPr>
              <a:t>如何说孩子才会听 怎么听孩子才肯说</a:t>
            </a:r>
            <a:r>
              <a:rPr lang="en-US" altLang="zh-CN" dirty="0" smtClean="0">
                <a:latin typeface="微软雅黑" panose="020B0503020204020204" pitchFamily="34" charset="-122"/>
                <a:ea typeface="微软雅黑" panose="020B0503020204020204" pitchFamily="34" charset="-122"/>
              </a:rPr>
              <a:t>》</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pPr>
            <a:r>
              <a:rPr lang="zh-CN" altLang="en-US" dirty="0" smtClean="0">
                <a:latin typeface="微软雅黑" panose="020B0503020204020204" pitchFamily="34" charset="-122"/>
                <a:ea typeface="微软雅黑" panose="020B0503020204020204" pitchFamily="34" charset="-122"/>
              </a:rPr>
              <a:t>这个书名一听就非常吸引人，我们大人的理想不就是想让孩子听话，呵呵，这当然是个玩笑。虽然书名听起来好像是两部分，但说与听是天然一体的，对家长来说，不会倾听就说不到点子，说不到位也孩子们也不会配合。本书的核心是后文的六大部分，全是作者在育儿和咨询经历中得来的“干货”</a:t>
            </a:r>
            <a:r>
              <a:rPr lang="en-US" altLang="zh-CN" dirty="0" smtClean="0">
                <a:latin typeface="微软雅黑" panose="020B0503020204020204" pitchFamily="34" charset="-122"/>
                <a:ea typeface="微软雅黑" panose="020B0503020204020204" pitchFamily="34" charset="-122"/>
              </a:rPr>
              <a:t>——</a:t>
            </a:r>
            <a:r>
              <a:rPr lang="zh-CN" altLang="en-US" dirty="0" smtClean="0">
                <a:latin typeface="微软雅黑" panose="020B0503020204020204" pitchFamily="34" charset="-122"/>
                <a:ea typeface="微软雅黑" panose="020B0503020204020204" pitchFamily="34" charset="-122"/>
              </a:rPr>
              <a:t>非常的接地气，而且书中配有简明的漫画和用于巩固的练习题，实在是贴心至极。</a:t>
            </a:r>
            <a:endParaRPr lang="zh-CN" altLang="en-US" dirty="0">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rotWithShape="1">
          <a:blip r:embed="rId3">
            <a:extLst>
              <a:ext uri="{28A0092B-C50C-407E-A947-70E740481C1C}">
                <a14:useLocalDpi xmlns:a14="http://schemas.microsoft.com/office/drawing/2010/main" val="0"/>
              </a:ext>
            </a:extLst>
          </a:blip>
          <a:srcRect b="97500"/>
          <a:stretch/>
        </p:blipFill>
        <p:spPr>
          <a:xfrm>
            <a:off x="0" y="0"/>
            <a:ext cx="12192000" cy="171450"/>
          </a:xfrm>
          <a:prstGeom prst="rect">
            <a:avLst/>
          </a:prstGeom>
        </p:spPr>
      </p:pic>
    </p:spTree>
    <p:extLst>
      <p:ext uri="{BB962C8B-B14F-4D97-AF65-F5344CB8AC3E}">
        <p14:creationId xmlns:p14="http://schemas.microsoft.com/office/powerpoint/2010/main" val="17620977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l="48021" t="27408" b="15926"/>
          <a:stretch/>
        </p:blipFill>
        <p:spPr>
          <a:xfrm>
            <a:off x="5854700" y="3187700"/>
            <a:ext cx="6337300" cy="3886200"/>
          </a:xfrm>
          <a:prstGeom prst="rect">
            <a:avLst/>
          </a:prstGeom>
        </p:spPr>
      </p:pic>
      <p:pic>
        <p:nvPicPr>
          <p:cNvPr id="7" name="图片 6"/>
          <p:cNvPicPr>
            <a:picLocks noChangeAspect="1"/>
          </p:cNvPicPr>
          <p:nvPr/>
        </p:nvPicPr>
        <p:blipFill rotWithShape="1">
          <a:blip r:embed="rId3">
            <a:extLst>
              <a:ext uri="{28A0092B-C50C-407E-A947-70E740481C1C}">
                <a14:useLocalDpi xmlns:a14="http://schemas.microsoft.com/office/drawing/2010/main" val="0"/>
              </a:ext>
            </a:extLst>
          </a:blip>
          <a:srcRect b="97500"/>
          <a:stretch/>
        </p:blipFill>
        <p:spPr>
          <a:xfrm>
            <a:off x="0" y="0"/>
            <a:ext cx="12192000" cy="171450"/>
          </a:xfrm>
          <a:prstGeom prst="rect">
            <a:avLst/>
          </a:prstGeom>
        </p:spPr>
      </p:pic>
      <p:sp>
        <p:nvSpPr>
          <p:cNvPr id="6" name="文本框 5"/>
          <p:cNvSpPr txBox="1"/>
          <p:nvPr/>
        </p:nvSpPr>
        <p:spPr>
          <a:xfrm>
            <a:off x="1002535" y="704314"/>
            <a:ext cx="8108414" cy="2477601"/>
          </a:xfrm>
          <a:prstGeom prst="rect">
            <a:avLst/>
          </a:prstGeom>
          <a:noFill/>
        </p:spPr>
        <p:txBody>
          <a:bodyPr wrap="square" rtlCol="0">
            <a:spAutoFit/>
          </a:bodyPr>
          <a:lstStyle/>
          <a:p>
            <a:r>
              <a:rPr lang="zh-CN" altLang="en-US" dirty="0">
                <a:latin typeface="微软雅黑"/>
                <a:ea typeface="微软雅黑"/>
                <a:cs typeface="微软雅黑"/>
              </a:rPr>
              <a:t>这本书并不厚，我所摘出的要点也不多。如果你能够把这几</a:t>
            </a:r>
            <a:r>
              <a:rPr lang="zh-CN" altLang="en-US" dirty="0" smtClean="0">
                <a:latin typeface="微软雅黑"/>
                <a:ea typeface="微软雅黑"/>
                <a:cs typeface="微软雅黑"/>
              </a:rPr>
              <a:t>页</a:t>
            </a:r>
            <a:r>
              <a:rPr lang="en-US" altLang="zh-CN" dirty="0" smtClean="0">
                <a:latin typeface="微软雅黑"/>
                <a:ea typeface="微软雅黑"/>
                <a:cs typeface="微软雅黑"/>
              </a:rPr>
              <a:t>PPT</a:t>
            </a:r>
            <a:r>
              <a:rPr lang="zh-CN" altLang="en-US" dirty="0" smtClean="0">
                <a:latin typeface="微软雅黑"/>
                <a:ea typeface="微软雅黑"/>
                <a:cs typeface="微软雅黑"/>
              </a:rPr>
              <a:t>学会</a:t>
            </a:r>
            <a:r>
              <a:rPr lang="zh-CN" altLang="en-US" dirty="0">
                <a:latin typeface="微软雅黑"/>
                <a:ea typeface="微软雅黑"/>
                <a:cs typeface="微软雅黑"/>
              </a:rPr>
              <a:t>练熟，提问和辅导将成为你生活的习惯</a:t>
            </a:r>
            <a:r>
              <a:rPr lang="zh-CN" altLang="en-US" dirty="0" smtClean="0">
                <a:latin typeface="微软雅黑"/>
                <a:ea typeface="微软雅黑"/>
                <a:cs typeface="微软雅黑"/>
              </a:rPr>
              <a:t>。</a:t>
            </a:r>
            <a:endParaRPr lang="en-US" altLang="zh-CN" dirty="0" smtClean="0">
              <a:latin typeface="微软雅黑"/>
              <a:ea typeface="微软雅黑"/>
              <a:cs typeface="微软雅黑"/>
            </a:endParaRPr>
          </a:p>
          <a:p>
            <a:endParaRPr lang="en-US" altLang="zh-CN" dirty="0">
              <a:latin typeface="微软雅黑"/>
              <a:ea typeface="微软雅黑"/>
              <a:cs typeface="微软雅黑"/>
            </a:endParaRPr>
          </a:p>
          <a:p>
            <a:pPr>
              <a:lnSpc>
                <a:spcPct val="150000"/>
              </a:lnSpc>
            </a:pPr>
            <a:r>
              <a:rPr lang="zh-CN" altLang="en-US" dirty="0">
                <a:latin typeface="微软雅黑"/>
                <a:ea typeface="微软雅黑"/>
                <a:cs typeface="微软雅黑"/>
              </a:rPr>
              <a:t>但我要强调难点：</a:t>
            </a:r>
            <a:endParaRPr lang="en-US" altLang="zh-CN" dirty="0">
              <a:latin typeface="微软雅黑"/>
              <a:ea typeface="微软雅黑"/>
              <a:cs typeface="微软雅黑"/>
            </a:endParaRPr>
          </a:p>
          <a:p>
            <a:r>
              <a:rPr lang="zh-CN" altLang="en-US" sz="2800" dirty="0">
                <a:latin typeface="微软雅黑"/>
                <a:ea typeface="微软雅黑"/>
                <a:cs typeface="微软雅黑"/>
              </a:rPr>
              <a:t>控制住你的情绪和替人解决问题的惯性。相信孩子，他们具备着解决问题的潜力。</a:t>
            </a:r>
          </a:p>
          <a:p>
            <a:endParaRPr lang="zh-CN" altLang="en-US" dirty="0"/>
          </a:p>
        </p:txBody>
      </p:sp>
      <p:sp>
        <p:nvSpPr>
          <p:cNvPr id="8" name="文本框 7"/>
          <p:cNvSpPr txBox="1"/>
          <p:nvPr/>
        </p:nvSpPr>
        <p:spPr>
          <a:xfrm>
            <a:off x="1002535" y="3299280"/>
            <a:ext cx="6340197" cy="830997"/>
          </a:xfrm>
          <a:prstGeom prst="rect">
            <a:avLst/>
          </a:prstGeom>
          <a:noFill/>
        </p:spPr>
        <p:txBody>
          <a:bodyPr wrap="none" rtlCol="0">
            <a:spAutoFit/>
          </a:bodyPr>
          <a:lstStyle/>
          <a:p>
            <a:r>
              <a:rPr lang="zh-CN" altLang="en-US" sz="4800" dirty="0">
                <a:solidFill>
                  <a:schemeClr val="tx1">
                    <a:lumMod val="75000"/>
                    <a:lumOff val="25000"/>
                  </a:schemeClr>
                </a:solidFill>
                <a:latin typeface="微软雅黑"/>
                <a:ea typeface="微软雅黑"/>
                <a:cs typeface="微软雅黑"/>
              </a:rPr>
              <a:t>看起来很</a:t>
            </a:r>
            <a:r>
              <a:rPr lang="zh-CN" altLang="en-US" sz="4800" b="1" dirty="0">
                <a:solidFill>
                  <a:schemeClr val="tx1">
                    <a:lumMod val="75000"/>
                    <a:lumOff val="25000"/>
                  </a:schemeClr>
                </a:solidFill>
                <a:latin typeface="微软雅黑"/>
                <a:ea typeface="微软雅黑"/>
                <a:cs typeface="微软雅黑"/>
              </a:rPr>
              <a:t>简单</a:t>
            </a:r>
            <a:r>
              <a:rPr lang="zh-CN" altLang="en-US" sz="4800" dirty="0">
                <a:solidFill>
                  <a:schemeClr val="tx1">
                    <a:lumMod val="75000"/>
                    <a:lumOff val="25000"/>
                  </a:schemeClr>
                </a:solidFill>
                <a:latin typeface="微软雅黑"/>
                <a:ea typeface="微软雅黑"/>
                <a:cs typeface="微软雅黑"/>
              </a:rPr>
              <a:t>不是吗？</a:t>
            </a:r>
            <a:endParaRPr lang="zh-CN" altLang="en-US" sz="4800" dirty="0"/>
          </a:p>
        </p:txBody>
      </p:sp>
    </p:spTree>
    <p:extLst>
      <p:ext uri="{BB962C8B-B14F-4D97-AF65-F5344CB8AC3E}">
        <p14:creationId xmlns:p14="http://schemas.microsoft.com/office/powerpoint/2010/main" val="41130903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3041966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3145513" y="544711"/>
            <a:ext cx="5900974" cy="5940088"/>
          </a:xfrm>
          <a:prstGeom prst="rect">
            <a:avLst/>
          </a:prstGeom>
          <a:noFill/>
        </p:spPr>
        <p:txBody>
          <a:bodyPr wrap="none" rtlCol="0">
            <a:spAutoFit/>
          </a:bodyPr>
          <a:lstStyle/>
          <a:p>
            <a:r>
              <a:rPr lang="en-US" altLang="zh-CN" sz="38000" dirty="0" smtClean="0">
                <a:solidFill>
                  <a:schemeClr val="bg1">
                    <a:lumMod val="95000"/>
                  </a:schemeClr>
                </a:solidFill>
                <a:latin typeface="微软雅黑" panose="020B0503020204020204" pitchFamily="34" charset="-122"/>
                <a:ea typeface="微软雅黑" panose="020B0503020204020204" pitchFamily="34" charset="-122"/>
              </a:rPr>
              <a:t>01</a:t>
            </a:r>
            <a:endParaRPr lang="zh-CN" altLang="en-US" sz="38000" dirty="0">
              <a:solidFill>
                <a:schemeClr val="bg1">
                  <a:lumMod val="95000"/>
                </a:schemeClr>
              </a:solidFill>
              <a:latin typeface="微软雅黑" panose="020B0503020204020204" pitchFamily="34" charset="-122"/>
              <a:ea typeface="微软雅黑" panose="020B0503020204020204" pitchFamily="34" charset="-122"/>
            </a:endParaRPr>
          </a:p>
        </p:txBody>
      </p:sp>
      <p:pic>
        <p:nvPicPr>
          <p:cNvPr id="7" name="图片 6"/>
          <p:cNvPicPr>
            <a:picLocks noChangeAspect="1"/>
          </p:cNvPicPr>
          <p:nvPr/>
        </p:nvPicPr>
        <p:blipFill rotWithShape="1">
          <a:blip r:embed="rId2">
            <a:extLst>
              <a:ext uri="{28A0092B-C50C-407E-A947-70E740481C1C}">
                <a14:useLocalDpi xmlns:a14="http://schemas.microsoft.com/office/drawing/2010/main" val="0"/>
              </a:ext>
            </a:extLst>
          </a:blip>
          <a:srcRect b="97500"/>
          <a:stretch/>
        </p:blipFill>
        <p:spPr>
          <a:xfrm>
            <a:off x="0" y="0"/>
            <a:ext cx="12192000" cy="171450"/>
          </a:xfrm>
          <a:prstGeom prst="rect">
            <a:avLst/>
          </a:prstGeom>
        </p:spPr>
      </p:pic>
      <p:sp>
        <p:nvSpPr>
          <p:cNvPr id="2" name="文本框 1"/>
          <p:cNvSpPr txBox="1"/>
          <p:nvPr/>
        </p:nvSpPr>
        <p:spPr>
          <a:xfrm>
            <a:off x="2182610" y="3314700"/>
            <a:ext cx="7826780" cy="400110"/>
          </a:xfrm>
          <a:prstGeom prst="rect">
            <a:avLst/>
          </a:prstGeom>
          <a:noFill/>
        </p:spPr>
        <p:txBody>
          <a:bodyPr wrap="square" rtlCol="0">
            <a:spAutoFit/>
          </a:bodyPr>
          <a:lstStyle/>
          <a:p>
            <a:pPr algn="ctr">
              <a:lnSpc>
                <a:spcPts val="2400"/>
              </a:lnSpc>
              <a:spcAft>
                <a:spcPts val="1000"/>
              </a:spcAft>
              <a:buNone/>
            </a:pPr>
            <a:r>
              <a:rPr lang="zh-CN" altLang="en-US" sz="5400" dirty="0" smtClean="0">
                <a:latin typeface="微软雅黑"/>
                <a:ea typeface="微软雅黑"/>
                <a:cs typeface="微软雅黑"/>
              </a:rPr>
              <a:t>帮助孩子</a:t>
            </a:r>
            <a:r>
              <a:rPr lang="zh-CN" altLang="en-US" sz="5400" b="1" dirty="0" smtClean="0">
                <a:latin typeface="微软雅黑"/>
                <a:ea typeface="微软雅黑"/>
                <a:cs typeface="微软雅黑"/>
              </a:rPr>
              <a:t>面对</a:t>
            </a:r>
            <a:r>
              <a:rPr lang="zh-CN" altLang="en-US" sz="5400" dirty="0" smtClean="0">
                <a:latin typeface="微软雅黑"/>
                <a:ea typeface="微软雅黑"/>
                <a:cs typeface="微软雅黑"/>
              </a:rPr>
              <a:t>他们的感受</a:t>
            </a:r>
            <a:endParaRPr lang="en-US" altLang="zh-CN" sz="5400" b="1" dirty="0" smtClean="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9669509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文本框 2"/>
          <p:cNvSpPr txBox="1"/>
          <p:nvPr/>
        </p:nvSpPr>
        <p:spPr>
          <a:xfrm>
            <a:off x="951461" y="953032"/>
            <a:ext cx="5049289" cy="4632037"/>
          </a:xfrm>
          <a:prstGeom prst="rect">
            <a:avLst/>
          </a:prstGeom>
          <a:noFill/>
        </p:spPr>
        <p:txBody>
          <a:bodyPr wrap="square" rtlCol="0">
            <a:spAutoFit/>
          </a:bodyPr>
          <a:lstStyle/>
          <a:p>
            <a:pPr>
              <a:lnSpc>
                <a:spcPts val="2400"/>
              </a:lnSpc>
              <a:spcAft>
                <a:spcPts val="2000"/>
              </a:spcAft>
            </a:pPr>
            <a:r>
              <a:rPr lang="zh-CN" altLang="en-US" sz="2400" b="1" dirty="0" smtClean="0">
                <a:latin typeface="微软雅黑"/>
                <a:ea typeface="微软雅黑"/>
                <a:cs typeface="微软雅黑"/>
              </a:rPr>
              <a:t>案例</a:t>
            </a:r>
            <a:r>
              <a:rPr lang="en-US" altLang="zh-CN" sz="2400" b="1" dirty="0" smtClean="0">
                <a:latin typeface="微软雅黑"/>
                <a:ea typeface="微软雅黑"/>
                <a:cs typeface="微软雅黑"/>
              </a:rPr>
              <a:t>1</a:t>
            </a:r>
            <a:r>
              <a:rPr lang="zh-CN" altLang="en-US" sz="2400" b="1" dirty="0" smtClean="0">
                <a:latin typeface="微软雅黑"/>
                <a:ea typeface="微软雅黑"/>
                <a:cs typeface="微软雅黑"/>
              </a:rPr>
              <a:t>：我就要</a:t>
            </a:r>
            <a:endParaRPr lang="en-US" altLang="zh-CN" sz="2400" b="1" dirty="0" smtClean="0">
              <a:latin typeface="微软雅黑"/>
              <a:ea typeface="微软雅黑"/>
              <a:cs typeface="微软雅黑"/>
            </a:endParaRPr>
          </a:p>
          <a:p>
            <a:pPr>
              <a:lnSpc>
                <a:spcPts val="2400"/>
              </a:lnSpc>
              <a:spcAft>
                <a:spcPts val="1000"/>
              </a:spcAft>
            </a:pPr>
            <a:r>
              <a:rPr lang="zh-CN" altLang="en-US" dirty="0" smtClean="0">
                <a:latin typeface="微软雅黑"/>
                <a:ea typeface="微软雅黑"/>
                <a:cs typeface="微软雅黑"/>
              </a:rPr>
              <a:t>孩子：妈妈，我想吃蛋糕</a:t>
            </a:r>
            <a:endParaRPr lang="en-US" altLang="zh-CN" dirty="0" smtClean="0">
              <a:latin typeface="微软雅黑"/>
              <a:ea typeface="微软雅黑"/>
              <a:cs typeface="微软雅黑"/>
            </a:endParaRPr>
          </a:p>
          <a:p>
            <a:pPr>
              <a:lnSpc>
                <a:spcPts val="2400"/>
              </a:lnSpc>
              <a:spcAft>
                <a:spcPts val="1000"/>
              </a:spcAft>
            </a:pPr>
            <a:r>
              <a:rPr lang="zh-CN" altLang="en-US" dirty="0" smtClean="0">
                <a:latin typeface="微软雅黑"/>
                <a:ea typeface="微软雅黑"/>
                <a:cs typeface="微软雅黑"/>
              </a:rPr>
              <a:t>妈妈：家里正好没有了，吃点饼干吧</a:t>
            </a:r>
            <a:endParaRPr lang="en-US" altLang="zh-CN" dirty="0" smtClean="0">
              <a:latin typeface="微软雅黑"/>
              <a:ea typeface="微软雅黑"/>
              <a:cs typeface="微软雅黑"/>
            </a:endParaRPr>
          </a:p>
          <a:p>
            <a:pPr>
              <a:lnSpc>
                <a:spcPts val="2400"/>
              </a:lnSpc>
              <a:spcAft>
                <a:spcPts val="1000"/>
              </a:spcAft>
            </a:pPr>
            <a:r>
              <a:rPr lang="zh-CN" altLang="en-US" dirty="0" smtClean="0">
                <a:latin typeface="微软雅黑"/>
                <a:ea typeface="微软雅黑"/>
                <a:cs typeface="微软雅黑"/>
              </a:rPr>
              <a:t>孩子：不，饼干太硬，我就要吃蛋糕</a:t>
            </a:r>
            <a:endParaRPr lang="en-US" altLang="zh-CN" dirty="0" smtClean="0">
              <a:latin typeface="微软雅黑"/>
              <a:ea typeface="微软雅黑"/>
              <a:cs typeface="微软雅黑"/>
            </a:endParaRPr>
          </a:p>
          <a:p>
            <a:pPr>
              <a:lnSpc>
                <a:spcPts val="2400"/>
              </a:lnSpc>
              <a:spcAft>
                <a:spcPts val="1000"/>
              </a:spcAft>
            </a:pPr>
            <a:r>
              <a:rPr lang="zh-CN" altLang="en-US" dirty="0" smtClean="0">
                <a:latin typeface="微软雅黑"/>
                <a:ea typeface="微软雅黑"/>
                <a:cs typeface="微软雅黑"/>
              </a:rPr>
              <a:t>妈妈：不是和你说没有吗，你怎么这么不听话，赶紧吃，要不你就饿着</a:t>
            </a:r>
            <a:endParaRPr lang="en-US" altLang="zh-CN" dirty="0" smtClean="0">
              <a:latin typeface="微软雅黑"/>
              <a:ea typeface="微软雅黑"/>
              <a:cs typeface="微软雅黑"/>
            </a:endParaRPr>
          </a:p>
          <a:p>
            <a:pPr>
              <a:lnSpc>
                <a:spcPts val="2400"/>
              </a:lnSpc>
              <a:spcAft>
                <a:spcPts val="1000"/>
              </a:spcAft>
            </a:pPr>
            <a:r>
              <a:rPr lang="zh-CN" altLang="en-US" dirty="0" smtClean="0">
                <a:latin typeface="微软雅黑"/>
                <a:ea typeface="微软雅黑"/>
                <a:cs typeface="微软雅黑"/>
              </a:rPr>
              <a:t>孩子：哇，你根本不爱我</a:t>
            </a:r>
            <a:r>
              <a:rPr lang="en-US" altLang="zh-CN" dirty="0" smtClean="0">
                <a:latin typeface="微软雅黑"/>
                <a:ea typeface="微软雅黑"/>
                <a:cs typeface="微软雅黑"/>
              </a:rPr>
              <a:t>……</a:t>
            </a:r>
            <a:r>
              <a:rPr lang="zh-CN" altLang="en-US" dirty="0" smtClean="0">
                <a:latin typeface="微软雅黑"/>
                <a:ea typeface="微软雅黑"/>
                <a:cs typeface="微软雅黑"/>
              </a:rPr>
              <a:t>，我要找姥姥</a:t>
            </a:r>
            <a:endParaRPr lang="en-US" altLang="zh-CN" dirty="0" smtClean="0">
              <a:latin typeface="微软雅黑"/>
              <a:ea typeface="微软雅黑"/>
              <a:cs typeface="微软雅黑"/>
            </a:endParaRPr>
          </a:p>
          <a:p>
            <a:pPr>
              <a:lnSpc>
                <a:spcPts val="2400"/>
              </a:lnSpc>
              <a:spcAft>
                <a:spcPts val="2000"/>
              </a:spcAft>
            </a:pPr>
            <a:r>
              <a:rPr lang="zh-CN" altLang="en-US" b="1" dirty="0" smtClean="0">
                <a:latin typeface="微软雅黑"/>
                <a:ea typeface="微软雅黑"/>
                <a:cs typeface="微软雅黑"/>
              </a:rPr>
              <a:t>结局：</a:t>
            </a:r>
            <a:r>
              <a:rPr lang="zh-CN" altLang="en-US" dirty="0" smtClean="0">
                <a:latin typeface="微软雅黑"/>
                <a:ea typeface="微软雅黑"/>
                <a:cs typeface="微软雅黑"/>
              </a:rPr>
              <a:t>姥姥带着孩子买了蛋糕，孩子当着你的面一边吃蛋糕一边向你示威</a:t>
            </a:r>
            <a:endParaRPr lang="en-US" altLang="zh-CN" dirty="0" smtClean="0">
              <a:latin typeface="微软雅黑"/>
              <a:ea typeface="微软雅黑"/>
              <a:cs typeface="微软雅黑"/>
            </a:endParaRPr>
          </a:p>
          <a:p>
            <a:pPr>
              <a:lnSpc>
                <a:spcPts val="2400"/>
              </a:lnSpc>
              <a:spcAft>
                <a:spcPts val="1000"/>
              </a:spcAft>
            </a:pPr>
            <a:r>
              <a:rPr lang="zh-CN" altLang="en-US" b="1" dirty="0" smtClean="0">
                <a:latin typeface="微软雅黑"/>
                <a:ea typeface="微软雅黑"/>
                <a:cs typeface="微软雅黑"/>
              </a:rPr>
              <a:t>你的心里话：</a:t>
            </a:r>
            <a:r>
              <a:rPr lang="zh-CN" altLang="en-US" dirty="0" smtClean="0">
                <a:latin typeface="微软雅黑"/>
                <a:ea typeface="微软雅黑"/>
                <a:cs typeface="微软雅黑"/>
              </a:rPr>
              <a:t>这孩子就是不听话，为难大人，没有蛋糕换饼干还不行吗，唉，姥姥还老姑息纵容。</a:t>
            </a:r>
            <a:endParaRPr lang="zh-CN" altLang="en-US" dirty="0">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b="97500"/>
          <a:stretch/>
        </p:blipFill>
        <p:spPr>
          <a:xfrm>
            <a:off x="0" y="0"/>
            <a:ext cx="12192000" cy="171450"/>
          </a:xfrm>
          <a:prstGeom prst="rect">
            <a:avLst/>
          </a:prstGeom>
        </p:spPr>
      </p:pic>
    </p:spTree>
    <p:extLst>
      <p:ext uri="{BB962C8B-B14F-4D97-AF65-F5344CB8AC3E}">
        <p14:creationId xmlns:p14="http://schemas.microsoft.com/office/powerpoint/2010/main" val="37778013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951460" y="853470"/>
            <a:ext cx="5049289" cy="4939814"/>
          </a:xfrm>
          <a:prstGeom prst="rect">
            <a:avLst/>
          </a:prstGeom>
          <a:noFill/>
        </p:spPr>
        <p:txBody>
          <a:bodyPr wrap="square" rtlCol="0">
            <a:spAutoFit/>
          </a:bodyPr>
          <a:lstStyle/>
          <a:p>
            <a:pPr>
              <a:lnSpc>
                <a:spcPts val="2400"/>
              </a:lnSpc>
              <a:spcAft>
                <a:spcPts val="2000"/>
              </a:spcAft>
            </a:pPr>
            <a:r>
              <a:rPr lang="zh-CN" altLang="en-US" sz="2400" b="1" dirty="0" smtClean="0">
                <a:latin typeface="微软雅黑"/>
                <a:ea typeface="微软雅黑"/>
                <a:cs typeface="微软雅黑"/>
              </a:rPr>
              <a:t>案例</a:t>
            </a:r>
            <a:r>
              <a:rPr lang="en-US" altLang="zh-CN" sz="2400" b="1" dirty="0" smtClean="0">
                <a:latin typeface="微软雅黑"/>
                <a:ea typeface="微软雅黑"/>
                <a:cs typeface="微软雅黑"/>
              </a:rPr>
              <a:t>2</a:t>
            </a:r>
            <a:r>
              <a:rPr lang="zh-CN" altLang="en-US" sz="2400" b="1" dirty="0" smtClean="0">
                <a:latin typeface="微软雅黑"/>
                <a:ea typeface="微软雅黑"/>
                <a:cs typeface="微软雅黑"/>
              </a:rPr>
              <a:t>：有一种冷叫妈妈冷</a:t>
            </a:r>
            <a:endParaRPr lang="en-US" altLang="zh-CN" sz="2400" b="1" dirty="0" smtClean="0">
              <a:latin typeface="微软雅黑"/>
              <a:ea typeface="微软雅黑"/>
              <a:cs typeface="微软雅黑"/>
            </a:endParaRPr>
          </a:p>
          <a:p>
            <a:pPr>
              <a:lnSpc>
                <a:spcPts val="2400"/>
              </a:lnSpc>
              <a:spcAft>
                <a:spcPts val="1000"/>
              </a:spcAft>
            </a:pPr>
            <a:r>
              <a:rPr lang="zh-CN" altLang="en-US" dirty="0" smtClean="0">
                <a:latin typeface="微软雅黑"/>
                <a:ea typeface="微软雅黑"/>
                <a:cs typeface="微软雅黑"/>
              </a:rPr>
              <a:t>妈妈：宝宝，今天降温，套件毛衣再走</a:t>
            </a:r>
            <a:endParaRPr lang="en-US" altLang="zh-CN" dirty="0" smtClean="0">
              <a:latin typeface="微软雅黑"/>
              <a:ea typeface="微软雅黑"/>
              <a:cs typeface="微软雅黑"/>
            </a:endParaRPr>
          </a:p>
          <a:p>
            <a:pPr>
              <a:lnSpc>
                <a:spcPts val="2400"/>
              </a:lnSpc>
              <a:spcAft>
                <a:spcPts val="1000"/>
              </a:spcAft>
            </a:pPr>
            <a:r>
              <a:rPr lang="zh-CN" altLang="en-US" dirty="0" smtClean="0">
                <a:latin typeface="微软雅黑"/>
                <a:ea typeface="微软雅黑"/>
                <a:cs typeface="微软雅黑"/>
              </a:rPr>
              <a:t>孩子：我不冷，我不穿</a:t>
            </a:r>
            <a:endParaRPr lang="en-US" altLang="zh-CN" dirty="0" smtClean="0">
              <a:latin typeface="微软雅黑"/>
              <a:ea typeface="微软雅黑"/>
              <a:cs typeface="微软雅黑"/>
            </a:endParaRPr>
          </a:p>
          <a:p>
            <a:pPr>
              <a:lnSpc>
                <a:spcPts val="2400"/>
              </a:lnSpc>
              <a:spcAft>
                <a:spcPts val="1000"/>
              </a:spcAft>
            </a:pPr>
            <a:r>
              <a:rPr lang="zh-CN" altLang="en-US" dirty="0" smtClean="0">
                <a:latin typeface="微软雅黑"/>
                <a:ea typeface="微软雅黑"/>
                <a:cs typeface="微软雅黑"/>
              </a:rPr>
              <a:t>妈妈：不行，你感冒刚好了，必须得穿</a:t>
            </a:r>
            <a:endParaRPr lang="en-US" altLang="zh-CN" dirty="0" smtClean="0">
              <a:latin typeface="微软雅黑"/>
              <a:ea typeface="微软雅黑"/>
              <a:cs typeface="微软雅黑"/>
            </a:endParaRPr>
          </a:p>
          <a:p>
            <a:pPr>
              <a:lnSpc>
                <a:spcPts val="2400"/>
              </a:lnSpc>
              <a:spcAft>
                <a:spcPts val="1000"/>
              </a:spcAft>
            </a:pPr>
            <a:r>
              <a:rPr lang="zh-CN" altLang="en-US" dirty="0" smtClean="0">
                <a:latin typeface="微软雅黑"/>
                <a:ea typeface="微软雅黑"/>
                <a:cs typeface="微软雅黑"/>
              </a:rPr>
              <a:t>孩子：你都烦死了，我们班上同学没人穿</a:t>
            </a:r>
            <a:endParaRPr lang="en-US" altLang="zh-CN" dirty="0" smtClean="0">
              <a:latin typeface="微软雅黑"/>
              <a:ea typeface="微软雅黑"/>
              <a:cs typeface="微软雅黑"/>
            </a:endParaRPr>
          </a:p>
          <a:p>
            <a:pPr>
              <a:lnSpc>
                <a:spcPts val="2400"/>
              </a:lnSpc>
              <a:spcAft>
                <a:spcPts val="1000"/>
              </a:spcAft>
            </a:pPr>
            <a:r>
              <a:rPr lang="zh-CN" altLang="en-US" dirty="0" smtClean="0">
                <a:latin typeface="微软雅黑"/>
                <a:ea typeface="微软雅黑"/>
                <a:cs typeface="微软雅黑"/>
              </a:rPr>
              <a:t>妈妈：他们是她们你是你，你是我孩子你就得听我的</a:t>
            </a:r>
            <a:endParaRPr lang="en-US" altLang="zh-CN" dirty="0" smtClean="0">
              <a:latin typeface="微软雅黑"/>
              <a:ea typeface="微软雅黑"/>
              <a:cs typeface="微软雅黑"/>
            </a:endParaRPr>
          </a:p>
          <a:p>
            <a:pPr>
              <a:lnSpc>
                <a:spcPts val="2400"/>
              </a:lnSpc>
              <a:spcAft>
                <a:spcPts val="2000"/>
              </a:spcAft>
            </a:pPr>
            <a:r>
              <a:rPr lang="zh-CN" altLang="en-US" b="1" dirty="0" smtClean="0">
                <a:latin typeface="微软雅黑"/>
                <a:ea typeface="微软雅黑"/>
                <a:cs typeface="微软雅黑"/>
              </a:rPr>
              <a:t>结局：</a:t>
            </a:r>
            <a:r>
              <a:rPr lang="zh-CN" altLang="en-US" dirty="0" smtClean="0">
                <a:latin typeface="微软雅黑"/>
                <a:ea typeface="微软雅黑"/>
                <a:cs typeface="微软雅黑"/>
              </a:rPr>
              <a:t>孩子无奈地穿上，走路上，头一回，发现你不看着，脱了毛衣，卷吧卷吧塞到书包里，嘟嘟囔囔，飞一般离去</a:t>
            </a:r>
            <a:endParaRPr lang="en-US" altLang="zh-CN" dirty="0" smtClean="0">
              <a:latin typeface="微软雅黑"/>
              <a:ea typeface="微软雅黑"/>
              <a:cs typeface="微软雅黑"/>
            </a:endParaRPr>
          </a:p>
          <a:p>
            <a:pPr>
              <a:lnSpc>
                <a:spcPts val="2400"/>
              </a:lnSpc>
              <a:spcAft>
                <a:spcPts val="1000"/>
              </a:spcAft>
            </a:pPr>
            <a:r>
              <a:rPr lang="zh-CN" altLang="en-US" b="1" dirty="0" smtClean="0">
                <a:latin typeface="微软雅黑"/>
                <a:ea typeface="微软雅黑"/>
                <a:cs typeface="微软雅黑"/>
              </a:rPr>
              <a:t>你的心里话：</a:t>
            </a:r>
            <a:r>
              <a:rPr lang="zh-CN" altLang="en-US" dirty="0" smtClean="0">
                <a:latin typeface="微软雅黑"/>
                <a:ea typeface="微软雅黑"/>
                <a:cs typeface="微软雅黑"/>
              </a:rPr>
              <a:t>青春期就是不听话，让你穿毛衣不是为你好吗，你再感冒了是你难受还是我难受</a:t>
            </a:r>
            <a:endParaRPr lang="en-US" altLang="zh-CN" dirty="0" smtClean="0">
              <a:latin typeface="微软雅黑"/>
              <a:ea typeface="微软雅黑"/>
              <a:cs typeface="微软雅黑"/>
            </a:endParaRPr>
          </a:p>
        </p:txBody>
      </p:sp>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b="97500"/>
          <a:stretch/>
        </p:blipFill>
        <p:spPr>
          <a:xfrm>
            <a:off x="0" y="0"/>
            <a:ext cx="12192000" cy="171450"/>
          </a:xfrm>
          <a:prstGeom prst="rect">
            <a:avLst/>
          </a:prstGeom>
        </p:spPr>
      </p:pic>
    </p:spTree>
    <p:extLst>
      <p:ext uri="{BB962C8B-B14F-4D97-AF65-F5344CB8AC3E}">
        <p14:creationId xmlns:p14="http://schemas.microsoft.com/office/powerpoint/2010/main" val="6700042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文本框 1"/>
          <p:cNvSpPr txBox="1"/>
          <p:nvPr/>
        </p:nvSpPr>
        <p:spPr>
          <a:xfrm>
            <a:off x="951460" y="916948"/>
            <a:ext cx="6352309"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问题的根本</a:t>
            </a:r>
            <a:r>
              <a:rPr lang="en-US" altLang="zh-CN" sz="2400" b="1" dirty="0" smtClean="0">
                <a:latin typeface="微软雅黑" panose="020B0503020204020204" pitchFamily="34" charset="-122"/>
                <a:ea typeface="微软雅黑" panose="020B0503020204020204" pitchFamily="34" charset="-122"/>
              </a:rPr>
              <a:t>——</a:t>
            </a:r>
            <a:r>
              <a:rPr lang="zh-CN" altLang="en-US" sz="2400" b="1" dirty="0" smtClean="0">
                <a:latin typeface="微软雅黑" panose="020B0503020204020204" pitchFamily="34" charset="-122"/>
                <a:ea typeface="微软雅黑" panose="020B0503020204020204" pitchFamily="34" charset="-122"/>
              </a:rPr>
              <a:t>大人忽略了孩子的感受</a:t>
            </a:r>
            <a:endParaRPr lang="en-US" altLang="zh-CN" sz="2400" b="1" dirty="0" smtClean="0">
              <a:latin typeface="微软雅黑" panose="020B0503020204020204" pitchFamily="34" charset="-122"/>
              <a:ea typeface="微软雅黑" panose="020B0503020204020204" pitchFamily="34" charset="-122"/>
            </a:endParaRPr>
          </a:p>
        </p:txBody>
      </p:sp>
      <p:sp>
        <p:nvSpPr>
          <p:cNvPr id="3" name="文本框 2"/>
          <p:cNvSpPr txBox="1"/>
          <p:nvPr/>
        </p:nvSpPr>
        <p:spPr>
          <a:xfrm>
            <a:off x="951461" y="1630710"/>
            <a:ext cx="10215649" cy="3968843"/>
          </a:xfrm>
          <a:prstGeom prst="rect">
            <a:avLst/>
          </a:prstGeom>
          <a:noFill/>
        </p:spPr>
        <p:txBody>
          <a:bodyPr wrap="square" rtlCol="0">
            <a:spAutoFit/>
          </a:bodyPr>
          <a:lstStyle/>
          <a:p>
            <a:pPr>
              <a:lnSpc>
                <a:spcPts val="2400"/>
              </a:lnSpc>
              <a:spcAft>
                <a:spcPts val="1000"/>
              </a:spcAft>
            </a:pPr>
            <a:r>
              <a:rPr lang="zh-CN" altLang="en-US" dirty="0">
                <a:latin typeface="微软雅黑" panose="020B0503020204020204" pitchFamily="34" charset="-122"/>
                <a:ea typeface="微软雅黑" panose="020B0503020204020204" pitchFamily="34" charset="-122"/>
              </a:rPr>
              <a:t>孩子的感受和他们的行为有直接的关系，孩子有好的感受，就会有好的行为。</a:t>
            </a:r>
          </a:p>
          <a:p>
            <a:pPr>
              <a:lnSpc>
                <a:spcPts val="2400"/>
              </a:lnSpc>
              <a:spcAft>
                <a:spcPts val="1000"/>
              </a:spcAft>
            </a:pPr>
            <a:r>
              <a:rPr lang="zh-CN" altLang="en-US" dirty="0">
                <a:latin typeface="微软雅黑" panose="020B0503020204020204" pitchFamily="34" charset="-122"/>
                <a:ea typeface="微软雅黑" panose="020B0503020204020204" pitchFamily="34" charset="-122"/>
              </a:rPr>
              <a:t>怎样让孩子感受好？那就是接受他们的感受！</a:t>
            </a:r>
          </a:p>
          <a:p>
            <a:pPr>
              <a:lnSpc>
                <a:spcPts val="2400"/>
              </a:lnSpc>
              <a:spcAft>
                <a:spcPts val="1000"/>
              </a:spcAft>
            </a:pPr>
            <a:r>
              <a:rPr lang="zh-CN" altLang="en-US" dirty="0">
                <a:latin typeface="微软雅黑" panose="020B0503020204020204" pitchFamily="34" charset="-122"/>
                <a:ea typeface="微软雅黑" panose="020B0503020204020204" pitchFamily="34" charset="-122"/>
              </a:rPr>
              <a:t>当孩子的感受被不断地否定时，会感到困惑和愤怒。这也是在暗示孩子不用去了解自己的感受，不要相信自己的感受。</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pPr>
            <a:r>
              <a:rPr lang="zh-CN" altLang="en-US" dirty="0">
                <a:latin typeface="微软雅黑" panose="020B0503020204020204" pitchFamily="34" charset="-122"/>
                <a:ea typeface="微软雅黑" panose="020B0503020204020204" pitchFamily="34" charset="-122"/>
              </a:rPr>
              <a:t>家长们也许会有疑问：孩子的感受是错的怎么办？家长不就是要教育孩子吗？那这样还要不要树立规矩了？我们要告诉大家，感受是没有对错之分的，每个人都有感受，包括孩子；每个人也都需要大家去理解和尊重他的感受，包括孩子。这是做为“人”的一般规律！孩子需要爸爸妈妈给予生存条件和安全感的“爱”，也需要来自尊重、关心、理解的“爱”！</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pPr>
            <a:r>
              <a:rPr lang="zh-CN" altLang="en-US" dirty="0">
                <a:latin typeface="微软雅黑" panose="020B0503020204020204" pitchFamily="34" charset="-122"/>
                <a:ea typeface="微软雅黑" panose="020B0503020204020204" pitchFamily="34" charset="-122"/>
              </a:rPr>
              <a:t>你认为孩子的选择是错的，可是有时候孩子并不知道这么做是有问题的，他们还不理解你的逻辑；有时候他即使知道有问题，也因为你的态度而选择对抗。家长需要做的是如何让孩子能开心地知晓一个道理，并接受你的建议。</a:t>
            </a:r>
          </a:p>
        </p:txBody>
      </p:sp>
      <p:pic>
        <p:nvPicPr>
          <p:cNvPr id="4" name="图片 3"/>
          <p:cNvPicPr>
            <a:picLocks noChangeAspect="1"/>
          </p:cNvPicPr>
          <p:nvPr/>
        </p:nvPicPr>
        <p:blipFill rotWithShape="1">
          <a:blip r:embed="rId3">
            <a:extLst>
              <a:ext uri="{28A0092B-C50C-407E-A947-70E740481C1C}">
                <a14:useLocalDpi xmlns:a14="http://schemas.microsoft.com/office/drawing/2010/main" val="0"/>
              </a:ext>
            </a:extLst>
          </a:blip>
          <a:srcRect b="97500"/>
          <a:stretch/>
        </p:blipFill>
        <p:spPr>
          <a:xfrm>
            <a:off x="0" y="0"/>
            <a:ext cx="12192000" cy="171450"/>
          </a:xfrm>
          <a:prstGeom prst="rect">
            <a:avLst/>
          </a:prstGeom>
        </p:spPr>
      </p:pic>
    </p:spTree>
    <p:extLst>
      <p:ext uri="{BB962C8B-B14F-4D97-AF65-F5344CB8AC3E}">
        <p14:creationId xmlns:p14="http://schemas.microsoft.com/office/powerpoint/2010/main" val="7901570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文本框 1"/>
          <p:cNvSpPr txBox="1"/>
          <p:nvPr/>
        </p:nvSpPr>
        <p:spPr>
          <a:xfrm>
            <a:off x="951460" y="916948"/>
            <a:ext cx="6352309" cy="400110"/>
          </a:xfrm>
          <a:prstGeom prst="rect">
            <a:avLst/>
          </a:prstGeom>
          <a:noFill/>
        </p:spPr>
        <p:txBody>
          <a:bodyPr wrap="square" rtlCol="0">
            <a:spAutoFit/>
          </a:bodyPr>
          <a:lstStyle/>
          <a:p>
            <a:pPr>
              <a:lnSpc>
                <a:spcPts val="2400"/>
              </a:lnSpc>
              <a:spcAft>
                <a:spcPts val="1000"/>
              </a:spcAft>
              <a:buNone/>
            </a:pPr>
            <a:r>
              <a:rPr lang="zh-CN" altLang="en-US" sz="2400" b="1" dirty="0" smtClean="0">
                <a:latin typeface="微软雅黑" panose="020B0503020204020204" pitchFamily="34" charset="-122"/>
                <a:ea typeface="微软雅黑" panose="020B0503020204020204" pitchFamily="34" charset="-122"/>
              </a:rPr>
              <a:t>对于处理孩子无理要求的建议</a:t>
            </a:r>
            <a:endParaRPr lang="en-US" altLang="zh-CN" sz="2400" b="1" dirty="0" smtClean="0">
              <a:latin typeface="微软雅黑" panose="020B0503020204020204" pitchFamily="34" charset="-122"/>
              <a:ea typeface="微软雅黑" panose="020B0503020204020204" pitchFamily="34" charset="-122"/>
            </a:endParaRPr>
          </a:p>
        </p:txBody>
      </p:sp>
      <p:sp>
        <p:nvSpPr>
          <p:cNvPr id="3" name="文本框 2"/>
          <p:cNvSpPr txBox="1"/>
          <p:nvPr/>
        </p:nvSpPr>
        <p:spPr>
          <a:xfrm>
            <a:off x="951461" y="1630710"/>
            <a:ext cx="10215649" cy="378117"/>
          </a:xfrm>
          <a:prstGeom prst="rect">
            <a:avLst/>
          </a:prstGeom>
          <a:noFill/>
        </p:spPr>
        <p:txBody>
          <a:bodyPr wrap="square" rtlCol="0">
            <a:spAutoFit/>
          </a:bodyPr>
          <a:lstStyle/>
          <a:p>
            <a:pPr>
              <a:lnSpc>
                <a:spcPts val="2400"/>
              </a:lnSpc>
              <a:spcAft>
                <a:spcPts val="1000"/>
              </a:spcAft>
            </a:pPr>
            <a:r>
              <a:rPr lang="zh-CN" altLang="en-US" dirty="0">
                <a:latin typeface="微软雅黑" panose="020B0503020204020204" pitchFamily="34" charset="-122"/>
                <a:ea typeface="微软雅黑" panose="020B0503020204020204" pitchFamily="34" charset="-122"/>
              </a:rPr>
              <a:t>孩子经常会提出一些看似无理的要求，我们建议按照以下四个步骤来处理。</a:t>
            </a:r>
            <a:endParaRPr lang="en-US" altLang="zh-CN" dirty="0">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rotWithShape="1">
          <a:blip r:embed="rId3">
            <a:extLst>
              <a:ext uri="{28A0092B-C50C-407E-A947-70E740481C1C}">
                <a14:useLocalDpi xmlns:a14="http://schemas.microsoft.com/office/drawing/2010/main" val="0"/>
              </a:ext>
            </a:extLst>
          </a:blip>
          <a:srcRect b="97500"/>
          <a:stretch/>
        </p:blipFill>
        <p:spPr>
          <a:xfrm>
            <a:off x="0" y="0"/>
            <a:ext cx="12192000" cy="171450"/>
          </a:xfrm>
          <a:prstGeom prst="rect">
            <a:avLst/>
          </a:prstGeom>
        </p:spPr>
      </p:pic>
      <p:sp>
        <p:nvSpPr>
          <p:cNvPr id="5" name="文本框 4"/>
          <p:cNvSpPr txBox="1"/>
          <p:nvPr/>
        </p:nvSpPr>
        <p:spPr>
          <a:xfrm>
            <a:off x="951461" y="2405134"/>
            <a:ext cx="6752360" cy="2631490"/>
          </a:xfrm>
          <a:prstGeom prst="rect">
            <a:avLst/>
          </a:prstGeom>
          <a:noFill/>
        </p:spPr>
        <p:txBody>
          <a:bodyPr wrap="square" rtlCol="0">
            <a:spAutoFit/>
          </a:bodyPr>
          <a:lstStyle/>
          <a:p>
            <a:pPr>
              <a:lnSpc>
                <a:spcPts val="2400"/>
              </a:lnSpc>
              <a:spcAft>
                <a:spcPts val="1000"/>
              </a:spcAft>
            </a:pPr>
            <a:r>
              <a:rPr lang="en-US" altLang="zh-CN" b="1" dirty="0">
                <a:latin typeface="微软雅黑" panose="020B0503020204020204" pitchFamily="34" charset="-122"/>
                <a:ea typeface="微软雅黑" panose="020B0503020204020204" pitchFamily="34" charset="-122"/>
              </a:rPr>
              <a:t>1.</a:t>
            </a:r>
            <a:r>
              <a:rPr lang="zh-CN" altLang="en-US" b="1" dirty="0">
                <a:latin typeface="微软雅黑" panose="020B0503020204020204" pitchFamily="34" charset="-122"/>
                <a:ea typeface="微软雅黑" panose="020B0503020204020204" pitchFamily="34" charset="-122"/>
              </a:rPr>
              <a:t>全神贯注地</a:t>
            </a:r>
            <a:r>
              <a:rPr lang="zh-CN" altLang="en-US" b="1" dirty="0" smtClean="0">
                <a:latin typeface="微软雅黑" panose="020B0503020204020204" pitchFamily="34" charset="-122"/>
                <a:ea typeface="微软雅黑" panose="020B0503020204020204" pitchFamily="34" charset="-122"/>
              </a:rPr>
              <a:t>倾听</a:t>
            </a:r>
            <a:endParaRPr lang="en-US" altLang="zh-CN" b="1" dirty="0">
              <a:latin typeface="微软雅黑" panose="020B0503020204020204" pitchFamily="34" charset="-122"/>
              <a:ea typeface="微软雅黑" panose="020B0503020204020204" pitchFamily="34" charset="-122"/>
            </a:endParaRPr>
          </a:p>
          <a:p>
            <a:pPr>
              <a:lnSpc>
                <a:spcPts val="2400"/>
              </a:lnSpc>
            </a:pPr>
            <a:r>
              <a:rPr lang="en-US" altLang="zh-CN" b="1" dirty="0">
                <a:latin typeface="微软雅黑" panose="020B0503020204020204" pitchFamily="34" charset="-122"/>
                <a:ea typeface="微软雅黑" panose="020B0503020204020204" pitchFamily="34" charset="-122"/>
              </a:rPr>
              <a:t>2.</a:t>
            </a:r>
            <a:r>
              <a:rPr lang="zh-CN" altLang="en-US" b="1" dirty="0">
                <a:latin typeface="微软雅黑" panose="020B0503020204020204" pitchFamily="34" charset="-122"/>
                <a:ea typeface="微软雅黑" panose="020B0503020204020204" pitchFamily="34" charset="-122"/>
              </a:rPr>
              <a:t>用简单的词语回应他们的</a:t>
            </a:r>
            <a:r>
              <a:rPr lang="zh-CN" altLang="en-US" b="1" dirty="0" smtClean="0">
                <a:latin typeface="微软雅黑" panose="020B0503020204020204" pitchFamily="34" charset="-122"/>
                <a:ea typeface="微软雅黑" panose="020B0503020204020204" pitchFamily="34" charset="-122"/>
              </a:rPr>
              <a:t>感受</a:t>
            </a:r>
            <a:endParaRPr lang="zh-CN" altLang="en-US" b="1" dirty="0">
              <a:latin typeface="微软雅黑" panose="020B0503020204020204" pitchFamily="34" charset="-122"/>
              <a:ea typeface="微软雅黑" panose="020B0503020204020204" pitchFamily="34" charset="-122"/>
            </a:endParaRPr>
          </a:p>
          <a:p>
            <a:pPr>
              <a:lnSpc>
                <a:spcPts val="2400"/>
              </a:lnSpc>
              <a:spcAft>
                <a:spcPts val="1000"/>
              </a:spcAft>
            </a:pPr>
            <a:r>
              <a:rPr lang="zh-CN" altLang="en-US" dirty="0">
                <a:latin typeface="微软雅黑" panose="020B0503020204020204" pitchFamily="34" charset="-122"/>
                <a:ea typeface="微软雅黑" panose="020B0503020204020204" pitchFamily="34" charset="-122"/>
              </a:rPr>
              <a:t>   用“哦</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、“恩</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、“这样啊！</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来回应他们的感受。</a:t>
            </a:r>
          </a:p>
          <a:p>
            <a:pPr>
              <a:lnSpc>
                <a:spcPts val="2400"/>
              </a:lnSpc>
            </a:pPr>
            <a:r>
              <a:rPr lang="en-US" altLang="zh-CN" b="1" dirty="0">
                <a:latin typeface="微软雅黑" panose="020B0503020204020204" pitchFamily="34" charset="-122"/>
                <a:ea typeface="微软雅黑" panose="020B0503020204020204" pitchFamily="34" charset="-122"/>
              </a:rPr>
              <a:t>3.</a:t>
            </a:r>
            <a:r>
              <a:rPr lang="zh-CN" altLang="en-US" b="1" dirty="0">
                <a:latin typeface="微软雅黑" panose="020B0503020204020204" pitchFamily="34" charset="-122"/>
                <a:ea typeface="微软雅黑" panose="020B0503020204020204" pitchFamily="34" charset="-122"/>
              </a:rPr>
              <a:t>说出他们的</a:t>
            </a:r>
            <a:r>
              <a:rPr lang="zh-CN" altLang="en-US" b="1" dirty="0" smtClean="0">
                <a:latin typeface="微软雅黑" panose="020B0503020204020204" pitchFamily="34" charset="-122"/>
                <a:ea typeface="微软雅黑" panose="020B0503020204020204" pitchFamily="34" charset="-122"/>
              </a:rPr>
              <a:t>感受</a:t>
            </a:r>
            <a:endParaRPr lang="zh-CN" altLang="en-US" b="1" dirty="0">
              <a:latin typeface="微软雅黑" panose="020B0503020204020204" pitchFamily="34" charset="-122"/>
              <a:ea typeface="微软雅黑" panose="020B0503020204020204" pitchFamily="34" charset="-122"/>
            </a:endParaRPr>
          </a:p>
          <a:p>
            <a:pPr>
              <a:lnSpc>
                <a:spcPts val="2400"/>
              </a:lnSpc>
              <a:spcAft>
                <a:spcPts val="1000"/>
              </a:spcAft>
            </a:pPr>
            <a:r>
              <a:rPr lang="zh-CN" altLang="en-US" dirty="0">
                <a:latin typeface="微软雅黑" panose="020B0503020204020204" pitchFamily="34" charset="-122"/>
                <a:ea typeface="微软雅黑" panose="020B0503020204020204" pitchFamily="34" charset="-122"/>
              </a:rPr>
              <a:t>   “这件事让你很灰心！”</a:t>
            </a:r>
          </a:p>
          <a:p>
            <a:pPr>
              <a:lnSpc>
                <a:spcPts val="2400"/>
              </a:lnSpc>
            </a:pPr>
            <a:r>
              <a:rPr lang="en-US" altLang="zh-CN" b="1" dirty="0">
                <a:latin typeface="微软雅黑" panose="020B0503020204020204" pitchFamily="34" charset="-122"/>
                <a:ea typeface="微软雅黑" panose="020B0503020204020204" pitchFamily="34" charset="-122"/>
              </a:rPr>
              <a:t>4.</a:t>
            </a:r>
            <a:r>
              <a:rPr lang="zh-CN" altLang="en-US" b="1" dirty="0">
                <a:latin typeface="微软雅黑" panose="020B0503020204020204" pitchFamily="34" charset="-122"/>
                <a:ea typeface="微软雅黑" panose="020B0503020204020204" pitchFamily="34" charset="-122"/>
              </a:rPr>
              <a:t>用幻想的方式实现他们的愿望，而不是逻辑上的</a:t>
            </a:r>
            <a:r>
              <a:rPr lang="zh-CN" altLang="en-US" b="1" dirty="0" smtClean="0">
                <a:latin typeface="微软雅黑" panose="020B0503020204020204" pitchFamily="34" charset="-122"/>
                <a:ea typeface="微软雅黑" panose="020B0503020204020204" pitchFamily="34" charset="-122"/>
              </a:rPr>
              <a:t>解释</a:t>
            </a:r>
            <a:endParaRPr lang="zh-CN" altLang="en-US" b="1" dirty="0">
              <a:latin typeface="微软雅黑" panose="020B0503020204020204" pitchFamily="34" charset="-122"/>
              <a:ea typeface="微软雅黑" panose="020B0503020204020204" pitchFamily="34" charset="-122"/>
            </a:endParaRPr>
          </a:p>
          <a:p>
            <a:pPr>
              <a:lnSpc>
                <a:spcPts val="2400"/>
              </a:lnSpc>
              <a:spcAft>
                <a:spcPts val="1000"/>
              </a:spcAft>
            </a:pPr>
            <a:r>
              <a:rPr lang="zh-CN" altLang="en-US" dirty="0">
                <a:latin typeface="微软雅黑" panose="020B0503020204020204" pitchFamily="34" charset="-122"/>
                <a:ea typeface="微软雅黑" panose="020B0503020204020204" pitchFamily="34" charset="-122"/>
              </a:rPr>
              <a:t>   “真希望我能立刻把香蕉变熟了给你吃！”</a:t>
            </a:r>
          </a:p>
        </p:txBody>
      </p:sp>
    </p:spTree>
    <p:extLst>
      <p:ext uri="{BB962C8B-B14F-4D97-AF65-F5344CB8AC3E}">
        <p14:creationId xmlns:p14="http://schemas.microsoft.com/office/powerpoint/2010/main" val="5426349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文本框 2"/>
          <p:cNvSpPr txBox="1"/>
          <p:nvPr/>
        </p:nvSpPr>
        <p:spPr>
          <a:xfrm>
            <a:off x="951461" y="750600"/>
            <a:ext cx="10581409" cy="5068054"/>
          </a:xfrm>
          <a:prstGeom prst="rect">
            <a:avLst/>
          </a:prstGeom>
          <a:noFill/>
        </p:spPr>
        <p:txBody>
          <a:bodyPr wrap="square" rtlCol="0">
            <a:spAutoFit/>
          </a:bodyPr>
          <a:lstStyle/>
          <a:p>
            <a:pPr>
              <a:lnSpc>
                <a:spcPts val="2400"/>
              </a:lnSpc>
              <a:spcAft>
                <a:spcPts val="2000"/>
              </a:spcAft>
            </a:pPr>
            <a:r>
              <a:rPr lang="zh-CN" altLang="en-US" sz="2400" b="1" dirty="0" smtClean="0">
                <a:latin typeface="微软雅黑"/>
                <a:ea typeface="微软雅黑"/>
                <a:cs typeface="微软雅黑"/>
              </a:rPr>
              <a:t>案例</a:t>
            </a:r>
            <a:r>
              <a:rPr lang="en-US" altLang="zh-CN" sz="2400" b="1" dirty="0" smtClean="0">
                <a:latin typeface="微软雅黑"/>
                <a:ea typeface="微软雅黑"/>
                <a:cs typeface="微软雅黑"/>
              </a:rPr>
              <a:t>1</a:t>
            </a:r>
            <a:r>
              <a:rPr lang="zh-CN" altLang="en-US" sz="2400" b="1" dirty="0" smtClean="0">
                <a:latin typeface="微软雅黑"/>
                <a:ea typeface="微软雅黑"/>
                <a:cs typeface="微软雅黑"/>
              </a:rPr>
              <a:t>：我就要</a:t>
            </a:r>
            <a:endParaRPr lang="en-US" altLang="zh-CN" sz="2400" b="1" dirty="0" smtClean="0">
              <a:latin typeface="微软雅黑"/>
              <a:ea typeface="微软雅黑"/>
              <a:cs typeface="微软雅黑"/>
            </a:endParaRPr>
          </a:p>
          <a:p>
            <a:pPr>
              <a:lnSpc>
                <a:spcPts val="2400"/>
              </a:lnSpc>
              <a:spcAft>
                <a:spcPts val="1000"/>
              </a:spcAft>
            </a:pPr>
            <a:r>
              <a:rPr lang="zh-CN" altLang="en-US" b="0" dirty="0" smtClean="0">
                <a:latin typeface="微软雅黑"/>
                <a:ea typeface="微软雅黑"/>
                <a:cs typeface="微软雅黑"/>
              </a:rPr>
              <a:t>孩子：妈妈，我想吃蛋糕。</a:t>
            </a:r>
            <a:endParaRPr lang="en-US" altLang="zh-CN" b="0" dirty="0" smtClean="0">
              <a:latin typeface="微软雅黑"/>
              <a:ea typeface="微软雅黑"/>
              <a:cs typeface="微软雅黑"/>
            </a:endParaRPr>
          </a:p>
          <a:p>
            <a:pPr>
              <a:lnSpc>
                <a:spcPts val="2400"/>
              </a:lnSpc>
              <a:spcAft>
                <a:spcPts val="1000"/>
              </a:spcAft>
            </a:pPr>
            <a:r>
              <a:rPr lang="zh-CN" altLang="en-US" b="0" dirty="0" smtClean="0">
                <a:latin typeface="微软雅黑"/>
                <a:ea typeface="微软雅黑"/>
                <a:cs typeface="微软雅黑"/>
              </a:rPr>
              <a:t>妈妈：宝宝想吃蛋糕呀，不过家里好像正好没有了。（妈妈应该蹲下身，用温柔的眼神直视孩子）</a:t>
            </a:r>
            <a:endParaRPr lang="en-US" altLang="zh-CN" b="0" dirty="0" smtClean="0">
              <a:latin typeface="微软雅黑"/>
              <a:ea typeface="微软雅黑"/>
              <a:cs typeface="微软雅黑"/>
            </a:endParaRPr>
          </a:p>
          <a:p>
            <a:pPr>
              <a:lnSpc>
                <a:spcPts val="2400"/>
              </a:lnSpc>
              <a:spcAft>
                <a:spcPts val="1000"/>
              </a:spcAft>
            </a:pPr>
            <a:r>
              <a:rPr lang="zh-CN" altLang="en-US" b="0" dirty="0" smtClean="0">
                <a:latin typeface="微软雅黑"/>
                <a:ea typeface="微软雅黑"/>
                <a:cs typeface="微软雅黑"/>
              </a:rPr>
              <a:t>孩子：不，我就要吃蛋糕！</a:t>
            </a:r>
            <a:endParaRPr lang="en-US" altLang="zh-CN" b="0" dirty="0" smtClean="0">
              <a:latin typeface="微软雅黑"/>
              <a:ea typeface="微软雅黑"/>
              <a:cs typeface="微软雅黑"/>
            </a:endParaRPr>
          </a:p>
          <a:p>
            <a:pPr>
              <a:lnSpc>
                <a:spcPts val="2400"/>
              </a:lnSpc>
              <a:spcAft>
                <a:spcPts val="1000"/>
              </a:spcAft>
            </a:pPr>
            <a:r>
              <a:rPr lang="zh-CN" altLang="en-US" b="0" dirty="0" smtClean="0">
                <a:latin typeface="微软雅黑"/>
                <a:ea typeface="微软雅黑"/>
                <a:cs typeface="微软雅黑"/>
              </a:rPr>
              <a:t>妈妈：蛋糕软软甜甜的，宝宝喜欢吃蛋糕，家里现在没蛋糕是不是让你不开心了？</a:t>
            </a:r>
            <a:endParaRPr lang="en-US" altLang="zh-CN" b="0" dirty="0" smtClean="0">
              <a:latin typeface="微软雅黑"/>
              <a:ea typeface="微软雅黑"/>
              <a:cs typeface="微软雅黑"/>
            </a:endParaRPr>
          </a:p>
          <a:p>
            <a:pPr>
              <a:lnSpc>
                <a:spcPts val="2400"/>
              </a:lnSpc>
              <a:spcAft>
                <a:spcPts val="1000"/>
              </a:spcAft>
            </a:pPr>
            <a:r>
              <a:rPr lang="zh-CN" altLang="en-US" b="0" dirty="0" smtClean="0">
                <a:latin typeface="微软雅黑"/>
                <a:ea typeface="微软雅黑"/>
                <a:cs typeface="微软雅黑"/>
              </a:rPr>
              <a:t>孩子：嗯，我就是想吃蛋糕。（态度软化了）</a:t>
            </a:r>
            <a:endParaRPr lang="en-US" altLang="zh-CN" b="0" dirty="0" smtClean="0">
              <a:latin typeface="微软雅黑"/>
              <a:ea typeface="微软雅黑"/>
              <a:cs typeface="微软雅黑"/>
            </a:endParaRPr>
          </a:p>
          <a:p>
            <a:pPr>
              <a:lnSpc>
                <a:spcPts val="2400"/>
              </a:lnSpc>
              <a:spcAft>
                <a:spcPts val="1000"/>
              </a:spcAft>
            </a:pPr>
            <a:r>
              <a:rPr lang="zh-CN" altLang="en-US" b="0" dirty="0" smtClean="0">
                <a:latin typeface="微软雅黑"/>
                <a:ea typeface="微软雅黑"/>
                <a:cs typeface="微软雅黑"/>
              </a:rPr>
              <a:t>妈妈：嗯，妈妈真希望马上能给变出一个像屋子一样大的水果蛋糕来，好香好甜呀！（闭上眼睛，做享受状）</a:t>
            </a:r>
            <a:endParaRPr lang="en-US" altLang="zh-CN" b="0" dirty="0" smtClean="0">
              <a:latin typeface="微软雅黑"/>
              <a:ea typeface="微软雅黑"/>
              <a:cs typeface="微软雅黑"/>
            </a:endParaRPr>
          </a:p>
          <a:p>
            <a:pPr>
              <a:lnSpc>
                <a:spcPts val="2400"/>
              </a:lnSpc>
              <a:spcAft>
                <a:spcPts val="1000"/>
              </a:spcAft>
            </a:pPr>
            <a:r>
              <a:rPr lang="zh-CN" altLang="en-US" b="0" dirty="0" smtClean="0">
                <a:latin typeface="微软雅黑"/>
                <a:ea typeface="微软雅黑"/>
                <a:cs typeface="微软雅黑"/>
              </a:rPr>
              <a:t>孩子：嗯，那样就太好了，对了，能不能让姥姥陪我去买蛋糕吃？（是商量而不是命令）</a:t>
            </a:r>
            <a:endParaRPr lang="en-US" altLang="zh-CN" b="0" dirty="0" smtClean="0">
              <a:latin typeface="微软雅黑"/>
              <a:ea typeface="微软雅黑"/>
              <a:cs typeface="微软雅黑"/>
            </a:endParaRPr>
          </a:p>
          <a:p>
            <a:pPr>
              <a:lnSpc>
                <a:spcPts val="2400"/>
              </a:lnSpc>
              <a:spcAft>
                <a:spcPts val="1000"/>
              </a:spcAft>
            </a:pPr>
            <a:r>
              <a:rPr lang="zh-CN" altLang="en-US" b="0" dirty="0" smtClean="0">
                <a:latin typeface="微软雅黑"/>
                <a:ea typeface="微软雅黑"/>
                <a:cs typeface="微软雅黑"/>
              </a:rPr>
              <a:t>妈妈：宝宝，现在是吃饭时间，姥姥也要吃饭，要买了蛋糕回来你两都饿坏了，</a:t>
            </a:r>
            <a:r>
              <a:rPr lang="en-US" altLang="zh-CN" b="0" dirty="0" smtClean="0">
                <a:latin typeface="微软雅黑"/>
                <a:ea typeface="微软雅黑"/>
                <a:cs typeface="微软雅黑"/>
              </a:rPr>
              <a:t>……</a:t>
            </a:r>
            <a:r>
              <a:rPr lang="zh-CN" altLang="en-US" b="0" dirty="0" smtClean="0">
                <a:latin typeface="微软雅黑"/>
                <a:ea typeface="微软雅黑"/>
                <a:cs typeface="微软雅黑"/>
              </a:rPr>
              <a:t>，这样好不好，妈妈这有好吃的曲奇饼干，都是你喜欢的小熊、小狗</a:t>
            </a:r>
            <a:r>
              <a:rPr lang="en-US" altLang="zh-CN" b="0" dirty="0" smtClean="0">
                <a:latin typeface="微软雅黑"/>
                <a:ea typeface="微软雅黑"/>
                <a:cs typeface="微软雅黑"/>
              </a:rPr>
              <a:t>……</a:t>
            </a:r>
          </a:p>
          <a:p>
            <a:pPr>
              <a:lnSpc>
                <a:spcPts val="2400"/>
              </a:lnSpc>
              <a:spcAft>
                <a:spcPts val="1000"/>
              </a:spcAft>
            </a:pPr>
            <a:r>
              <a:rPr lang="zh-CN" altLang="en-US" b="0" dirty="0" smtClean="0">
                <a:latin typeface="微软雅黑"/>
                <a:ea typeface="微软雅黑"/>
                <a:cs typeface="微软雅黑"/>
              </a:rPr>
              <a:t>孩子：那就吃饼干吧！</a:t>
            </a:r>
            <a:endParaRPr lang="en-US" altLang="zh-CN" b="0" dirty="0" smtClean="0">
              <a:latin typeface="微软雅黑"/>
              <a:ea typeface="微软雅黑"/>
              <a:cs typeface="微软雅黑"/>
            </a:endParaRPr>
          </a:p>
        </p:txBody>
      </p:sp>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b="97500"/>
          <a:stretch/>
        </p:blipFill>
        <p:spPr>
          <a:xfrm>
            <a:off x="0" y="0"/>
            <a:ext cx="12192000" cy="171450"/>
          </a:xfrm>
          <a:prstGeom prst="rect">
            <a:avLst/>
          </a:prstGeom>
        </p:spPr>
      </p:pic>
    </p:spTree>
    <p:extLst>
      <p:ext uri="{BB962C8B-B14F-4D97-AF65-F5344CB8AC3E}">
        <p14:creationId xmlns:p14="http://schemas.microsoft.com/office/powerpoint/2010/main" val="89514903"/>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800</TotalTime>
  <Words>4429</Words>
  <Application>Microsoft Office PowerPoint</Application>
  <PresentationFormat>宽屏</PresentationFormat>
  <Paragraphs>278</Paragraphs>
  <Slides>31</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31</vt:i4>
      </vt:variant>
    </vt:vector>
  </HeadingPairs>
  <TitlesOfParts>
    <vt:vector size="37"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Quyan</dc:creator>
  <cp:lastModifiedBy>Quyan</cp:lastModifiedBy>
  <cp:revision>55</cp:revision>
  <dcterms:created xsi:type="dcterms:W3CDTF">2015-02-09T07:40:50Z</dcterms:created>
  <dcterms:modified xsi:type="dcterms:W3CDTF">2015-02-11T05:17:59Z</dcterms:modified>
</cp:coreProperties>
</file>