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71" r:id="rId2"/>
    <p:sldId id="256" r:id="rId3"/>
    <p:sldId id="273" r:id="rId4"/>
    <p:sldId id="257" r:id="rId5"/>
    <p:sldId id="258" r:id="rId6"/>
    <p:sldId id="274" r:id="rId7"/>
    <p:sldId id="259" r:id="rId8"/>
    <p:sldId id="275" r:id="rId9"/>
    <p:sldId id="260" r:id="rId10"/>
    <p:sldId id="283" r:id="rId11"/>
    <p:sldId id="261" r:id="rId12"/>
    <p:sldId id="262" r:id="rId13"/>
    <p:sldId id="276" r:id="rId14"/>
    <p:sldId id="263" r:id="rId15"/>
    <p:sldId id="277" r:id="rId16"/>
    <p:sldId id="264" r:id="rId17"/>
    <p:sldId id="278" r:id="rId18"/>
    <p:sldId id="265" r:id="rId19"/>
    <p:sldId id="266" r:id="rId20"/>
    <p:sldId id="279" r:id="rId21"/>
    <p:sldId id="281" r:id="rId22"/>
    <p:sldId id="280" r:id="rId23"/>
    <p:sldId id="268" r:id="rId24"/>
    <p:sldId id="269" r:id="rId25"/>
    <p:sldId id="282" r:id="rId26"/>
    <p:sldId id="270" r:id="rId27"/>
    <p:sldId id="285" r:id="rId28"/>
    <p:sldId id="286" r:id="rId29"/>
    <p:sldId id="272" r:id="rId3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450"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56730E-4AF4-4987-AA55-909D0F876ADD}" type="datetimeFigureOut">
              <a:rPr lang="zh-CN" altLang="en-US" smtClean="0"/>
              <a:pPr/>
              <a:t>2014/10/8</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0C2943-C8A6-4EC0-9368-5524D5EC9759}" type="slidenum">
              <a:rPr lang="zh-CN" altLang="en-US" smtClean="0"/>
              <a:pPr/>
              <a:t>‹#›</a:t>
            </a:fld>
            <a:endParaRPr lang="zh-CN" altLang="en-US"/>
          </a:p>
        </p:txBody>
      </p:sp>
    </p:spTree>
    <p:extLst>
      <p:ext uri="{BB962C8B-B14F-4D97-AF65-F5344CB8AC3E}">
        <p14:creationId xmlns:p14="http://schemas.microsoft.com/office/powerpoint/2010/main" val="3942723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A90C2943-C8A6-4EC0-9368-5524D5EC9759}" type="slidenum">
              <a:rPr lang="zh-CN" altLang="en-US" smtClean="0"/>
              <a:pPr/>
              <a:t>16</a:t>
            </a:fld>
            <a:endParaRPr lang="zh-CN" altLang="en-US"/>
          </a:p>
        </p:txBody>
      </p:sp>
    </p:spTree>
    <p:extLst>
      <p:ext uri="{BB962C8B-B14F-4D97-AF65-F5344CB8AC3E}">
        <p14:creationId xmlns:p14="http://schemas.microsoft.com/office/powerpoint/2010/main" val="1466530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A90C2943-C8A6-4EC0-9368-5524D5EC9759}" type="slidenum">
              <a:rPr lang="zh-CN" altLang="en-US" smtClean="0"/>
              <a:pPr/>
              <a:t>17</a:t>
            </a:fld>
            <a:endParaRPr lang="zh-CN" altLang="en-US"/>
          </a:p>
        </p:txBody>
      </p:sp>
    </p:spTree>
    <p:extLst>
      <p:ext uri="{BB962C8B-B14F-4D97-AF65-F5344CB8AC3E}">
        <p14:creationId xmlns:p14="http://schemas.microsoft.com/office/powerpoint/2010/main" val="16971808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90C2943-C8A6-4EC0-9368-5524D5EC9759}" type="slidenum">
              <a:rPr lang="zh-CN" altLang="en-US" smtClean="0"/>
              <a:pPr/>
              <a:t>27</a:t>
            </a:fld>
            <a:endParaRPr lang="zh-CN" altLang="en-US"/>
          </a:p>
        </p:txBody>
      </p:sp>
    </p:spTree>
    <p:extLst>
      <p:ext uri="{BB962C8B-B14F-4D97-AF65-F5344CB8AC3E}">
        <p14:creationId xmlns:p14="http://schemas.microsoft.com/office/powerpoint/2010/main" val="2880562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6B2730-AE4F-4B9C-8235-925D04525E85}"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643B07EB-1037-44B3-AAFE-96D6B072D2D2}"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6B2730-AE4F-4B9C-8235-925D04525E85}"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643B07EB-1037-44B3-AAFE-96D6B072D2D2}"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6B2730-AE4F-4B9C-8235-925D04525E85}"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643B07EB-1037-44B3-AAFE-96D6B072D2D2}"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6B2730-AE4F-4B9C-8235-925D04525E85}"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643B07EB-1037-44B3-AAFE-96D6B072D2D2}"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826B2730-AE4F-4B9C-8235-925D04525E85}"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643B07EB-1037-44B3-AAFE-96D6B072D2D2}"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6B2730-AE4F-4B9C-8235-925D04525E85}" type="datetimeFigureOut">
              <a:rPr lang="zh-CN" altLang="en-US" smtClean="0"/>
              <a:pPr/>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643B07EB-1037-44B3-AAFE-96D6B072D2D2}"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6B2730-AE4F-4B9C-8235-925D04525E85}" type="datetimeFigureOut">
              <a:rPr lang="zh-CN" altLang="en-US" smtClean="0"/>
              <a:pPr/>
              <a:t>2014/10/8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a:xfrm>
            <a:off x="6553200" y="6356350"/>
            <a:ext cx="2133600" cy="365125"/>
          </a:xfrm>
          <a:prstGeom prst="rect">
            <a:avLst/>
          </a:prstGeom>
        </p:spPr>
        <p:txBody>
          <a:bodyPr/>
          <a:lstStyle/>
          <a:p>
            <a:fld id="{643B07EB-1037-44B3-AAFE-96D6B072D2D2}"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6B2730-AE4F-4B9C-8235-925D04525E85}" type="datetimeFigureOut">
              <a:rPr lang="zh-CN" altLang="en-US" smtClean="0"/>
              <a:pPr/>
              <a:t>2014/10/8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a:xfrm>
            <a:off x="6553200" y="6356350"/>
            <a:ext cx="2133600" cy="365125"/>
          </a:xfrm>
          <a:prstGeom prst="rect">
            <a:avLst/>
          </a:prstGeom>
        </p:spPr>
        <p:txBody>
          <a:bodyPr/>
          <a:lstStyle/>
          <a:p>
            <a:fld id="{643B07EB-1037-44B3-AAFE-96D6B072D2D2}"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6B2730-AE4F-4B9C-8235-925D04525E85}" type="datetimeFigureOut">
              <a:rPr lang="zh-CN" altLang="en-US" smtClean="0"/>
              <a:pPr/>
              <a:t>2014/10/8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a:xfrm>
            <a:off x="6553200" y="6356350"/>
            <a:ext cx="2133600" cy="365125"/>
          </a:xfrm>
          <a:prstGeom prst="rect">
            <a:avLst/>
          </a:prstGeom>
        </p:spPr>
        <p:txBody>
          <a:bodyPr/>
          <a:lstStyle/>
          <a:p>
            <a:fld id="{643B07EB-1037-44B3-AAFE-96D6B072D2D2}"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826B2730-AE4F-4B9C-8235-925D04525E85}" type="datetimeFigureOut">
              <a:rPr lang="zh-CN" altLang="en-US" smtClean="0"/>
              <a:pPr/>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643B07EB-1037-44B3-AAFE-96D6B072D2D2}"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826B2730-AE4F-4B9C-8235-925D04525E85}" type="datetimeFigureOut">
              <a:rPr lang="zh-CN" altLang="en-US" smtClean="0"/>
              <a:pPr/>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643B07EB-1037-44B3-AAFE-96D6B072D2D2}"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6B2730-AE4F-4B9C-8235-925D04525E85}" type="datetimeFigureOut">
              <a:rPr lang="zh-CN" altLang="en-US" smtClean="0"/>
              <a:pPr/>
              <a:t>2014/10/8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pic>
        <p:nvPicPr>
          <p:cNvPr id="7" name="图片 4" descr="4.png"/>
          <p:cNvPicPr>
            <a:picLocks noChangeAspect="1"/>
          </p:cNvPicPr>
          <p:nvPr userDrawn="1"/>
        </p:nvPicPr>
        <p:blipFill>
          <a:blip r:embed="rId13"/>
          <a:srcRect r="6878" b="43655"/>
          <a:stretch>
            <a:fillRect/>
          </a:stretch>
        </p:blipFill>
        <p:spPr bwMode="auto">
          <a:xfrm>
            <a:off x="0" y="0"/>
            <a:ext cx="9144000" cy="6858000"/>
          </a:xfrm>
          <a:prstGeom prst="rect">
            <a:avLst/>
          </a:prstGeom>
          <a:noFill/>
          <a:ln w="9525">
            <a:noFill/>
            <a:miter lim="800000"/>
            <a:headEnd/>
            <a:tailEnd/>
          </a:ln>
        </p:spPr>
      </p:pic>
      <p:pic>
        <p:nvPicPr>
          <p:cNvPr id="8" name="Picture 2" descr="G:\孑子 朋友们\田君琦\樊登读书会\图片设计\logo-格式.png"/>
          <p:cNvPicPr>
            <a:picLocks noChangeAspect="1" noChangeArrowheads="1"/>
          </p:cNvPicPr>
          <p:nvPr userDrawn="1"/>
        </p:nvPicPr>
        <p:blipFill>
          <a:blip r:embed="rId14" cstate="print"/>
          <a:srcRect l="26506" t="24087" r="26506" b="26134"/>
          <a:stretch>
            <a:fillRect/>
          </a:stretch>
        </p:blipFill>
        <p:spPr bwMode="auto">
          <a:xfrm>
            <a:off x="7664574" y="214290"/>
            <a:ext cx="1122268" cy="892059"/>
          </a:xfrm>
          <a:prstGeom prst="rect">
            <a:avLst/>
          </a:prstGeom>
          <a:noFill/>
        </p:spPr>
      </p:pic>
      <p:sp>
        <p:nvSpPr>
          <p:cNvPr id="9" name="灯片编号占位符 5"/>
          <p:cNvSpPr txBox="1">
            <a:spLocks/>
          </p:cNvSpPr>
          <p:nvPr userDrawn="1"/>
        </p:nvSpPr>
        <p:spPr>
          <a:xfrm>
            <a:off x="8510630" y="6492899"/>
            <a:ext cx="490526"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F96E96-F5A0-48C7-B09B-7EE1CBE06CEE}" type="slidenum">
              <a:rPr kumimoji="0" lang="zh-CN" altLang="en-US" sz="1400" b="0" i="0" u="none" strike="noStrike" kern="1200" cap="none" spc="0" normalizeH="0" baseline="0" noProof="0" smtClean="0">
                <a:ln>
                  <a:noFill/>
                </a:ln>
                <a:solidFill>
                  <a:schemeClr val="tx1"/>
                </a:solidFill>
                <a:effectLst/>
                <a:uLnTx/>
                <a:uFillTx/>
                <a:latin typeface="微软雅黑" pitchFamily="34" charset="-122"/>
                <a:ea typeface="微软雅黑"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400" b="0"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endParaRPr lang="zh-CN" altLang="en-US"/>
          </a:p>
        </p:txBody>
      </p:sp>
      <p:sp>
        <p:nvSpPr>
          <p:cNvPr id="3" name="副标题 2"/>
          <p:cNvSpPr>
            <a:spLocks noGrp="1"/>
          </p:cNvSpPr>
          <p:nvPr>
            <p:ph type="subTitle" idx="1"/>
          </p:nvPr>
        </p:nvSpPr>
        <p:spPr/>
        <p:txBody>
          <a:bodyPr/>
          <a:lstStyle/>
          <a:p>
            <a:endParaRPr lang="zh-CN" altLang="en-US"/>
          </a:p>
        </p:txBody>
      </p:sp>
      <p:pic>
        <p:nvPicPr>
          <p:cNvPr id="4" name="图片 3" descr="未标题-1-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357290" y="1600200"/>
            <a:ext cx="6715172" cy="3757626"/>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孔子</a:t>
            </a:r>
            <a:r>
              <a:rPr lang="zh-CN" altLang="en-US" sz="1800" dirty="0">
                <a:latin typeface="微软雅黑" pitchFamily="34" charset="-122"/>
                <a:ea typeface="微软雅黑" pitchFamily="34" charset="-122"/>
              </a:rPr>
              <a:t>的</a:t>
            </a:r>
            <a:r>
              <a:rPr lang="zh-CN" altLang="en-US" sz="1800" dirty="0" smtClean="0">
                <a:latin typeface="微软雅黑" pitchFamily="34" charset="-122"/>
                <a:ea typeface="微软雅黑" pitchFamily="34" charset="-122"/>
              </a:rPr>
              <a:t>目的是把他们都培养成君子。</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子贡说：</a:t>
            </a:r>
            <a:r>
              <a:rPr lang="zh-CN" altLang="en-US" sz="2000" b="1" dirty="0" smtClean="0">
                <a:solidFill>
                  <a:schemeClr val="accent6">
                    <a:lumMod val="75000"/>
                  </a:schemeClr>
                </a:solidFill>
                <a:latin typeface="楷体" pitchFamily="49" charset="-122"/>
                <a:ea typeface="楷体" pitchFamily="49" charset="-122"/>
              </a:rPr>
              <a:t>夫子正自身以待来者。</a:t>
            </a:r>
            <a:endParaRPr lang="en-US" altLang="zh-CN" sz="1800" b="1" dirty="0" smtClean="0">
              <a:solidFill>
                <a:schemeClr val="accent6">
                  <a:lumMod val="75000"/>
                </a:schemeClr>
              </a:solidFill>
              <a:latin typeface="楷体" pitchFamily="49" charset="-122"/>
              <a:ea typeface="楷体" pitchFamily="49"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要来的他不拒绝，要走的他也不阻止。</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而且犹如好的医生门前多病人、整形器旁边多弯木一样，这就是孔子门徒形形色色的原因。</a:t>
            </a:r>
            <a:endParaRPr lang="zh-CN" altLang="en-US" sz="1800" dirty="0">
              <a:latin typeface="微软雅黑" pitchFamily="34" charset="-122"/>
              <a:ea typeface="微软雅黑" pitchFamily="34" charset="-122"/>
            </a:endParaRPr>
          </a:p>
        </p:txBody>
      </p:sp>
      <p:sp>
        <p:nvSpPr>
          <p:cNvPr id="4" name="标题 1"/>
          <p:cNvSpPr txBox="1">
            <a:spLocks noChangeAspect="1"/>
          </p:cNvSpPr>
          <p:nvPr/>
        </p:nvSpPr>
        <p:spPr>
          <a:xfrm>
            <a:off x="1357290" y="714356"/>
            <a:ext cx="4714908" cy="785818"/>
          </a:xfrm>
          <a:prstGeom prst="rect">
            <a:avLst/>
          </a:prstGeom>
        </p:spPr>
        <p:txBody>
          <a:bodyPr vert="horz" lIns="91440" tIns="45720" rIns="91440" bIns="45720" rtlCol="0" anchor="ct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有教无类</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357290" y="2546351"/>
            <a:ext cx="6786610" cy="3025789"/>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对孔子而言，“士”不仅是一种社会身份，而且更重要的是具备文明素质的人。</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一个士应该追求道而不是追求物质享受，为人有羞耻之心，出使外国能完成君主的使命，宗族中的人称赞他孝顺父母，乡里的人称赞他尊敬长者。他们互相切磋勉励而又能和睦相处。</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能做到这些算是个“士”了。</a:t>
            </a:r>
            <a:endParaRPr lang="zh-CN" altLang="en-US" sz="1800" dirty="0">
              <a:latin typeface="微软雅黑" pitchFamily="34" charset="-122"/>
              <a:ea typeface="微软雅黑" pitchFamily="34" charset="-122"/>
            </a:endParaRPr>
          </a:p>
        </p:txBody>
      </p:sp>
      <p:sp>
        <p:nvSpPr>
          <p:cNvPr id="4" name="标题 1"/>
          <p:cNvSpPr txBox="1">
            <a:spLocks noChangeAspect="1"/>
          </p:cNvSpPr>
          <p:nvPr/>
        </p:nvSpPr>
        <p:spPr>
          <a:xfrm>
            <a:off x="1316012" y="1117591"/>
            <a:ext cx="3071834" cy="785818"/>
          </a:xfrm>
          <a:prstGeom prst="rect">
            <a:avLst/>
          </a:prstGeom>
        </p:spPr>
        <p:txBody>
          <a:bodyPr vert="horz" lIns="91440" tIns="45720" rIns="91440" bIns="45720" rtlCol="0" anchor="ct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什么是“士”</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242310" y="1617681"/>
            <a:ext cx="7330218" cy="4525963"/>
          </a:xfrm>
        </p:spPr>
        <p:txBody>
          <a:bodyPr>
            <a:noAutofit/>
          </a:bodyPr>
          <a:lstStyle/>
          <a:p>
            <a:pPr marL="0" indent="0">
              <a:lnSpc>
                <a:spcPct val="150000"/>
              </a:lnSpc>
              <a:buNone/>
            </a:pPr>
            <a:r>
              <a:rPr lang="zh-CN" altLang="en-US" sz="1800" b="1" dirty="0" smtClean="0">
                <a:latin typeface="微软雅黑" pitchFamily="34" charset="-122"/>
                <a:ea typeface="微软雅黑" pitchFamily="34" charset="-122"/>
              </a:rPr>
              <a:t>士是初级目标，更高一级是成为君子。</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“君子不器”，君子不能像器皿一样，只有一定的用途。</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你可以是农夫、商人、工匠、政客、教授，在你的领域里有一技之长，但你首先应该成为君子。</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君子喻于义，小人喻于利；君子谋道不谋食，君子忧道不忧贫；君子如果背弃了仁德，又怎能叫做君子呢？</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君子没有一顿饭的时间可以背离仁德，就是在仓猝匆忙的时候或者颠沛流离的时候也一定与仁德同在。</a:t>
            </a:r>
            <a:endParaRPr lang="en-US" altLang="zh-CN" sz="1800" dirty="0" smtClean="0">
              <a:latin typeface="微软雅黑" pitchFamily="34" charset="-122"/>
              <a:ea typeface="微软雅黑" pitchFamily="34"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君子无终食之间违仁，造次必于是，颠沛必于是。</a:t>
            </a:r>
            <a:endParaRPr lang="en-US" altLang="zh-CN" sz="2000" b="1" dirty="0" smtClean="0">
              <a:solidFill>
                <a:schemeClr val="accent6">
                  <a:lumMod val="75000"/>
                </a:schemeClr>
              </a:solidFill>
              <a:latin typeface="楷体" pitchFamily="49" charset="-122"/>
              <a:ea typeface="楷体" pitchFamily="49" charset="-122"/>
            </a:endParaRPr>
          </a:p>
        </p:txBody>
      </p:sp>
      <p:sp>
        <p:nvSpPr>
          <p:cNvPr id="4" name="标题 1"/>
          <p:cNvSpPr txBox="1">
            <a:spLocks noChangeAspect="1"/>
          </p:cNvSpPr>
          <p:nvPr/>
        </p:nvSpPr>
        <p:spPr>
          <a:xfrm>
            <a:off x="1214414" y="714356"/>
            <a:ext cx="4714908" cy="785818"/>
          </a:xfrm>
          <a:prstGeom prst="rect">
            <a:avLst/>
          </a:prstGeom>
        </p:spPr>
        <p:txBody>
          <a:bodyPr vert="horz" lIns="91440" tIns="45720" rIns="91440" bIns="45720" rtlCol="0" anchor="ct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从“士”到“君子”</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385186" y="1831995"/>
            <a:ext cx="6615838" cy="2954327"/>
          </a:xfrm>
        </p:spPr>
        <p:txBody>
          <a:bodyPr>
            <a:noAutofit/>
          </a:bodyPr>
          <a:lstStyle/>
          <a:p>
            <a:pPr marL="0" indent="0">
              <a:lnSpc>
                <a:spcPct val="150000"/>
              </a:lnSpc>
              <a:buNone/>
            </a:pPr>
            <a:r>
              <a:rPr lang="zh-CN" altLang="en-US" sz="1800" b="1" dirty="0" smtClean="0">
                <a:latin typeface="微软雅黑" pitchFamily="34" charset="-122"/>
                <a:ea typeface="微软雅黑" pitchFamily="34" charset="-122"/>
              </a:rPr>
              <a:t>同时，君子还要用礼来打磨自己。</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b="1" dirty="0" smtClean="0">
                <a:latin typeface="微软雅黑" pitchFamily="34" charset="-122"/>
                <a:ea typeface="微软雅黑" pitchFamily="34" charset="-122"/>
              </a:rPr>
              <a:t>仁是内在的质，礼是外在的文。文质彬彬，然后君子。</a:t>
            </a:r>
            <a:endParaRPr lang="en-US" altLang="zh-CN" sz="1800" b="1"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具有了这些品质，君子便能坦荡荡了，所以君子泰而不骄，小人骄而不泰。</a:t>
            </a:r>
            <a:endParaRPr lang="en-US" altLang="zh-CN" sz="1800" dirty="0" smtClean="0">
              <a:latin typeface="微软雅黑" pitchFamily="34" charset="-122"/>
              <a:ea typeface="微软雅黑" pitchFamily="34" charset="-122"/>
            </a:endParaRPr>
          </a:p>
        </p:txBody>
      </p:sp>
      <p:sp>
        <p:nvSpPr>
          <p:cNvPr id="4" name="标题 1"/>
          <p:cNvSpPr txBox="1">
            <a:spLocks noChangeAspect="1"/>
          </p:cNvSpPr>
          <p:nvPr/>
        </p:nvSpPr>
        <p:spPr>
          <a:xfrm>
            <a:off x="1357290" y="714356"/>
            <a:ext cx="4714908" cy="785818"/>
          </a:xfrm>
          <a:prstGeom prst="rect">
            <a:avLst/>
          </a:prstGeom>
        </p:spPr>
        <p:txBody>
          <a:bodyPr vert="horz" lIns="91440" tIns="45720" rIns="91440" bIns="45720" rtlCol="0" anchor="ct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从“士”到“君子”</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285852" y="1800440"/>
            <a:ext cx="7000924" cy="4057452"/>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君子内省，问心无愧，所以无忧无惧。</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君子追求不同意见的协调而不是完全的统一，小人追求完全的统一而不是协调。</a:t>
            </a:r>
            <a:endParaRPr lang="en-US" altLang="zh-CN" sz="1800" dirty="0" smtClean="0">
              <a:latin typeface="微软雅黑" pitchFamily="34" charset="-122"/>
              <a:ea typeface="微软雅黑" pitchFamily="34"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君子和而不同，小人同而不和</a:t>
            </a:r>
            <a:endParaRPr lang="en-US" altLang="zh-CN" sz="2000" b="1" dirty="0" smtClean="0">
              <a:solidFill>
                <a:schemeClr val="accent6">
                  <a:lumMod val="75000"/>
                </a:schemeClr>
              </a:solidFill>
              <a:latin typeface="楷体" pitchFamily="49" charset="-122"/>
              <a:ea typeface="楷体" pitchFamily="49"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君子庄矜而不争执，合群而不闹宗派。</a:t>
            </a:r>
            <a:endParaRPr lang="en-US" altLang="zh-CN" sz="1800" dirty="0" smtClean="0">
              <a:latin typeface="微软雅黑" pitchFamily="34" charset="-122"/>
              <a:ea typeface="微软雅黑" pitchFamily="34"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矜而不争，群而不党</a:t>
            </a:r>
            <a:endParaRPr lang="en-US" altLang="zh-CN" sz="2000" b="1" dirty="0" smtClean="0">
              <a:solidFill>
                <a:schemeClr val="accent6">
                  <a:lumMod val="75000"/>
                </a:schemeClr>
              </a:solidFill>
              <a:latin typeface="楷体" pitchFamily="49" charset="-122"/>
              <a:ea typeface="楷体" pitchFamily="49" charset="-122"/>
            </a:endParaRPr>
          </a:p>
        </p:txBody>
      </p:sp>
      <p:sp>
        <p:nvSpPr>
          <p:cNvPr id="4" name="标题 1"/>
          <p:cNvSpPr txBox="1">
            <a:spLocks noChangeAspect="1"/>
          </p:cNvSpPr>
          <p:nvPr/>
        </p:nvSpPr>
        <p:spPr>
          <a:xfrm>
            <a:off x="1357290" y="357166"/>
            <a:ext cx="4714908" cy="785818"/>
          </a:xfrm>
          <a:prstGeom prst="rect">
            <a:avLst/>
          </a:prstGeom>
        </p:spPr>
        <p:txBody>
          <a:bodyPr vert="horz" lIns="91440" tIns="45720" rIns="91440" bIns="45720" rtlCol="0" anchor="ctr">
            <a:normAutofit/>
          </a:bodyPr>
          <a:lstStyle/>
          <a:p>
            <a:pPr>
              <a:spcBef>
                <a:spcPct val="0"/>
              </a:spcBef>
            </a:pP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
        <p:nvSpPr>
          <p:cNvPr id="5" name="标题 1"/>
          <p:cNvSpPr txBox="1">
            <a:spLocks noChangeAspect="1"/>
          </p:cNvSpPr>
          <p:nvPr/>
        </p:nvSpPr>
        <p:spPr>
          <a:xfrm>
            <a:off x="1285852" y="928670"/>
            <a:ext cx="4357718" cy="714380"/>
          </a:xfrm>
          <a:prstGeom prst="rect">
            <a:avLst/>
          </a:prstGeom>
        </p:spPr>
        <p:txBody>
          <a:bodyPr vert="horz" lIns="91440" tIns="45720" rIns="91440" bIns="45720" rtlCol="0" anchor="ctr">
            <a:no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rPr>
              <a:t>真正的君子什么样</a:t>
            </a:r>
            <a:endParaRPr lang="zh-CN" altLang="en-US" sz="3600" b="1" dirty="0">
              <a:solidFill>
                <a:schemeClr val="accent6">
                  <a:lumMod val="75000"/>
                </a:schemeClr>
              </a:solidFill>
              <a:latin typeface="微软雅黑" pitchFamily="34" charset="-122"/>
              <a:ea typeface="微软雅黑" pitchFamily="3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373056" y="1457324"/>
            <a:ext cx="7215238" cy="4900634"/>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君子宽以待人，严于律己，对别人不求全责备。不因为人家一句话说得好就提拔他，也不因为他是坏人就鄙弃他正确的言论。</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君子犯了错误，不惧怕承认并自我改正。君子好学，爱惜名声，重视实际行动而轻空洞的言论。君子即便不为人家所了解，也不怨恨。</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b="1" dirty="0" smtClean="0">
                <a:latin typeface="微软雅黑" pitchFamily="34" charset="-122"/>
                <a:ea typeface="微软雅黑" pitchFamily="34" charset="-122"/>
              </a:rPr>
              <a:t>同时，君子也有厌恶和痛恨的事情：</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厌恶传播别人坏处的人，厌恶身居下位而毁谤在上者的人，厌恶勇敢却不懂礼节的人，厌恶果敢而不通事理的人。</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b="1" dirty="0" smtClean="0">
                <a:latin typeface="微软雅黑" pitchFamily="34" charset="-122"/>
                <a:ea typeface="微软雅黑" pitchFamily="34" charset="-122"/>
              </a:rPr>
              <a:t>这段要仔细读读，每一句都相当有信息量。在我们身边有着大量的范例啊！</a:t>
            </a:r>
            <a:endParaRPr lang="zh-CN" altLang="en-US" sz="1800" b="1" dirty="0">
              <a:latin typeface="微软雅黑" pitchFamily="34" charset="-122"/>
              <a:ea typeface="微软雅黑" pitchFamily="34" charset="-122"/>
            </a:endParaRPr>
          </a:p>
        </p:txBody>
      </p:sp>
      <p:sp>
        <p:nvSpPr>
          <p:cNvPr id="4" name="标题 1"/>
          <p:cNvSpPr txBox="1">
            <a:spLocks noChangeAspect="1"/>
          </p:cNvSpPr>
          <p:nvPr/>
        </p:nvSpPr>
        <p:spPr>
          <a:xfrm>
            <a:off x="1357290" y="714356"/>
            <a:ext cx="4714908" cy="785818"/>
          </a:xfrm>
          <a:prstGeom prst="rect">
            <a:avLst/>
          </a:prstGeom>
        </p:spPr>
        <p:txBody>
          <a:bodyPr vert="horz" lIns="91440" tIns="45720" rIns="91440" bIns="45720" rtlCol="0" anchor="ct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真正的君子什么样</a:t>
            </a:r>
            <a:r>
              <a:rPr lang="en-US" altLang="zh-CN" sz="3600" b="1" dirty="0" smtClean="0">
                <a:solidFill>
                  <a:schemeClr val="accent6">
                    <a:lumMod val="75000"/>
                  </a:schemeClr>
                </a:solidFill>
                <a:latin typeface="微软雅黑" pitchFamily="34" charset="-122"/>
                <a:ea typeface="微软雅黑" pitchFamily="34" charset="-122"/>
                <a:cs typeface="+mj-cs"/>
              </a:rPr>
              <a:t>?</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3"/>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571604" y="2243142"/>
            <a:ext cx="6657116" cy="3114684"/>
          </a:xfrm>
        </p:spPr>
        <p:txBody>
          <a:bodyPr>
            <a:noAutofit/>
          </a:bodyPr>
          <a:lstStyle/>
          <a:p>
            <a:pPr marL="0" indent="0">
              <a:lnSpc>
                <a:spcPct val="150000"/>
              </a:lnSpc>
              <a:buNone/>
            </a:pPr>
            <a:r>
              <a:rPr lang="zh-CN" altLang="en-US" sz="1800" dirty="0">
                <a:latin typeface="微软雅黑" pitchFamily="34" charset="-122"/>
                <a:ea typeface="微软雅黑" pitchFamily="34" charset="-122"/>
              </a:rPr>
              <a:t>有一</a:t>
            </a:r>
            <a:r>
              <a:rPr lang="zh-CN" altLang="en-US" sz="1800" dirty="0" smtClean="0">
                <a:latin typeface="微软雅黑" pitchFamily="34" charset="-122"/>
                <a:ea typeface="微软雅黑" pitchFamily="34" charset="-122"/>
              </a:rPr>
              <a:t>次颜回问：什么是小人？</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孔子答道：小人“诋毁别人的优点而以为自己能言善辩，狡诈欺骗而以为自己足智多谋，别人犯了错误就幸灾乐祸，自己不屑于用功学习却喜欢取笑别人不行。”</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毁人之善以为辩，狡吁怀诈以为智，</a:t>
            </a:r>
            <a:endParaRPr lang="en-US" altLang="zh-CN" sz="2000" b="1" dirty="0" smtClean="0">
              <a:solidFill>
                <a:schemeClr val="accent6">
                  <a:lumMod val="75000"/>
                </a:schemeClr>
              </a:solidFill>
              <a:latin typeface="楷体" pitchFamily="49" charset="-122"/>
              <a:ea typeface="楷体" pitchFamily="49"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幸人之有过，耻学而羞不能。</a:t>
            </a:r>
            <a:endParaRPr lang="zh-CN" altLang="en-US" sz="2000" b="1" dirty="0">
              <a:solidFill>
                <a:schemeClr val="accent6">
                  <a:lumMod val="75000"/>
                </a:schemeClr>
              </a:solidFill>
              <a:latin typeface="楷体" pitchFamily="49" charset="-122"/>
              <a:ea typeface="楷体" pitchFamily="49" charset="-122"/>
            </a:endParaRPr>
          </a:p>
        </p:txBody>
      </p:sp>
      <p:sp>
        <p:nvSpPr>
          <p:cNvPr id="4" name="标题 1"/>
          <p:cNvSpPr txBox="1">
            <a:spLocks noChangeAspect="1"/>
          </p:cNvSpPr>
          <p:nvPr/>
        </p:nvSpPr>
        <p:spPr>
          <a:xfrm>
            <a:off x="1584986" y="1117510"/>
            <a:ext cx="2643206" cy="785818"/>
          </a:xfrm>
          <a:prstGeom prst="rect">
            <a:avLst/>
          </a:prstGeom>
        </p:spPr>
        <p:txBody>
          <a:bodyPr vert="horz" lIns="91440" tIns="45720" rIns="91440" bIns="45720" rtlCol="0" anchor="ct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什么是小人</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3"/>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643042" y="2528894"/>
            <a:ext cx="6657116" cy="3114684"/>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君子因自己的不足而看到别人值得敬畏；小人因自己的不足而对别人不信任。所以君子使别人的长处得到发挥，而小人却靠压制别人的长处来取胜。</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君子以其所不能畏人，小人以其所不能不信人，</a:t>
            </a:r>
            <a:endParaRPr lang="en-US" altLang="zh-CN" sz="2000" b="1" dirty="0" smtClean="0">
              <a:solidFill>
                <a:schemeClr val="accent6">
                  <a:lumMod val="75000"/>
                </a:schemeClr>
              </a:solidFill>
              <a:latin typeface="楷体" pitchFamily="49" charset="-122"/>
              <a:ea typeface="楷体" pitchFamily="49"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故君子长人之才，小人抑人而取胜焉。</a:t>
            </a:r>
            <a:endParaRPr lang="zh-CN" altLang="en-US" sz="2000" b="1" dirty="0">
              <a:solidFill>
                <a:schemeClr val="accent6">
                  <a:lumMod val="75000"/>
                </a:schemeClr>
              </a:solidFill>
              <a:latin typeface="楷体" pitchFamily="49" charset="-122"/>
              <a:ea typeface="楷体" pitchFamily="49" charset="-122"/>
            </a:endParaRPr>
          </a:p>
        </p:txBody>
      </p:sp>
      <p:sp>
        <p:nvSpPr>
          <p:cNvPr id="4" name="标题 1"/>
          <p:cNvSpPr txBox="1">
            <a:spLocks noChangeAspect="1"/>
          </p:cNvSpPr>
          <p:nvPr/>
        </p:nvSpPr>
        <p:spPr>
          <a:xfrm>
            <a:off x="1656424" y="1357298"/>
            <a:ext cx="2643206" cy="785818"/>
          </a:xfrm>
          <a:prstGeom prst="rect">
            <a:avLst/>
          </a:prstGeom>
        </p:spPr>
        <p:txBody>
          <a:bodyPr vert="horz" lIns="91440" tIns="45720" rIns="91440" bIns="45720" rtlCol="0" anchor="ct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什么是小人</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371804" y="1500174"/>
            <a:ext cx="7072362" cy="4525963"/>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学习的最高境界是成为圣人。孔子说自己不是圣人，并遗憾他没有亲自见到过一个圣人。</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孔子眼中的圣人是：尧、舜、禹、文、武、周公。</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后人把孔子尊为圣人，认为他是“圣集大成”者。</a:t>
            </a:r>
            <a:endParaRPr lang="en-US" altLang="zh-CN" sz="1800" dirty="0" smtClean="0">
              <a:latin typeface="微软雅黑" pitchFamily="34" charset="-122"/>
              <a:ea typeface="微软雅黑" pitchFamily="34" charset="-122"/>
            </a:endParaRPr>
          </a:p>
          <a:p>
            <a:pPr marL="0" indent="0">
              <a:lnSpc>
                <a:spcPct val="150000"/>
              </a:lnSpc>
              <a:buNone/>
            </a:pPr>
            <a:r>
              <a:rPr lang="zh-CN" altLang="en-US" sz="2400" b="1" dirty="0">
                <a:latin typeface="微软雅黑" pitchFamily="34" charset="-122"/>
                <a:ea typeface="微软雅黑" pitchFamily="34" charset="-122"/>
              </a:rPr>
              <a:t>究竟</a:t>
            </a:r>
            <a:r>
              <a:rPr lang="zh-CN" altLang="en-US" sz="2400" b="1" dirty="0" smtClean="0">
                <a:latin typeface="微软雅黑" pitchFamily="34" charset="-122"/>
                <a:ea typeface="微软雅黑" pitchFamily="34" charset="-122"/>
              </a:rPr>
              <a:t>什么是圣人呢？</a:t>
            </a:r>
            <a:endParaRPr lang="en-US" altLang="zh-CN" sz="24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孟子说“大而化之之谓圣”。能够光大仁德，能够感化世人世风，能够弘道，这才是圣。</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圣人能知道平凡生活的意义，无论是日常生活还是重大事件，都能始终从容而恰当地应对。</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虽然成为圣人是一个崇高的理想，但孟子和荀子都说：人皆可为尧舜。</a:t>
            </a:r>
            <a:endParaRPr lang="zh-CN" altLang="en-US" sz="1800" dirty="0">
              <a:latin typeface="微软雅黑" pitchFamily="34" charset="-122"/>
              <a:ea typeface="微软雅黑" pitchFamily="34" charset="-122"/>
            </a:endParaRPr>
          </a:p>
        </p:txBody>
      </p:sp>
      <p:sp>
        <p:nvSpPr>
          <p:cNvPr id="4" name="标题 1"/>
          <p:cNvSpPr txBox="1">
            <a:spLocks noChangeAspect="1"/>
          </p:cNvSpPr>
          <p:nvPr/>
        </p:nvSpPr>
        <p:spPr>
          <a:xfrm>
            <a:off x="1357290" y="714356"/>
            <a:ext cx="4714908" cy="785818"/>
          </a:xfrm>
          <a:prstGeom prst="rect">
            <a:avLst/>
          </a:prstGeom>
        </p:spPr>
        <p:txBody>
          <a:bodyPr vert="horz" lIns="91440" tIns="45720" rIns="91440" bIns="45720" rtlCol="0" anchor="ct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从“君子”到“圣人”</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071538" y="2143116"/>
            <a:ext cx="7572428" cy="3811607"/>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由于一切自我转化都始于意识到自己的无知和不够完善，因此孔子再三强调学习的重要性。</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孔子说：</a:t>
            </a:r>
            <a:r>
              <a:rPr lang="zh-CN" altLang="en-US" sz="2000" b="1" dirty="0" smtClean="0">
                <a:solidFill>
                  <a:schemeClr val="accent6">
                    <a:lumMod val="75000"/>
                  </a:schemeClr>
                </a:solidFill>
                <a:latin typeface="楷体" pitchFamily="49" charset="-122"/>
                <a:ea typeface="楷体" pitchFamily="49" charset="-122"/>
              </a:rPr>
              <a:t>“生而知之者上也，学而知之者次也，困而学之，又其次也。困而不学，民斯为下矣。”</a:t>
            </a:r>
            <a:endParaRPr lang="en-US" altLang="zh-CN" sz="2000" b="1" dirty="0" smtClean="0">
              <a:solidFill>
                <a:schemeClr val="accent6">
                  <a:lumMod val="75000"/>
                </a:schemeClr>
              </a:solidFill>
              <a:latin typeface="楷体" pitchFamily="49" charset="-122"/>
              <a:ea typeface="楷体" pitchFamily="49"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孔子</a:t>
            </a:r>
            <a:r>
              <a:rPr lang="zh-CN" altLang="en-US" sz="1800" dirty="0">
                <a:latin typeface="微软雅黑" pitchFamily="34" charset="-122"/>
                <a:ea typeface="微软雅黑" pitchFamily="34" charset="-122"/>
              </a:rPr>
              <a:t>说</a:t>
            </a:r>
            <a:r>
              <a:rPr lang="zh-CN" altLang="en-US" sz="1800" dirty="0" smtClean="0">
                <a:latin typeface="微软雅黑" pitchFamily="34" charset="-122"/>
                <a:ea typeface="微软雅黑" pitchFamily="34" charset="-122"/>
              </a:rPr>
              <a:t>自己就不是生而知之的人，“好古，敏以求之者也。”</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孔子入太庙，每事问。就有人说：谁说鄹人之子知礼？入太庙，每事问。</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孔子听到这话，说：“是礼也！”（这正是礼啊！）</a:t>
            </a:r>
            <a:endParaRPr lang="en-US" altLang="zh-CN" sz="1800" dirty="0" smtClean="0">
              <a:latin typeface="微软雅黑" pitchFamily="34" charset="-122"/>
              <a:ea typeface="微软雅黑" pitchFamily="34" charset="-122"/>
            </a:endParaRPr>
          </a:p>
        </p:txBody>
      </p:sp>
      <p:sp>
        <p:nvSpPr>
          <p:cNvPr id="4" name="标题 1"/>
          <p:cNvSpPr txBox="1">
            <a:spLocks noChangeAspect="1"/>
          </p:cNvSpPr>
          <p:nvPr/>
        </p:nvSpPr>
        <p:spPr>
          <a:xfrm>
            <a:off x="1000100" y="928670"/>
            <a:ext cx="4143404" cy="785818"/>
          </a:xfrm>
          <a:prstGeom prst="rect">
            <a:avLst/>
          </a:prstGeom>
        </p:spPr>
        <p:txBody>
          <a:bodyPr vert="horz" lIns="91440" tIns="45720" rIns="91440" bIns="45720" rtlCol="0" anchor="ct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人为什么要学习</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pic>
        <p:nvPicPr>
          <p:cNvPr id="6" name="图片 5" descr="6.png"/>
          <p:cNvPicPr>
            <a:picLocks noChangeAspect="1"/>
          </p:cNvPicPr>
          <p:nvPr/>
        </p:nvPicPr>
        <p:blipFill>
          <a:blip r:embed="rId3" cstate="print"/>
          <a:srcRect r="-2138"/>
          <a:stretch>
            <a:fillRect/>
          </a:stretch>
        </p:blipFill>
        <p:spPr bwMode="auto">
          <a:xfrm>
            <a:off x="8001024" y="5616659"/>
            <a:ext cx="1173321" cy="1241339"/>
          </a:xfrm>
          <a:prstGeom prst="rect">
            <a:avLst/>
          </a:prstGeom>
          <a:noFill/>
          <a:ln w="9525">
            <a:noFill/>
            <a:miter lim="800000"/>
            <a:headEnd/>
            <a:tailEnd/>
          </a:ln>
        </p:spPr>
      </p:pic>
      <p:sp>
        <p:nvSpPr>
          <p:cNvPr id="2" name="标题 1"/>
          <p:cNvSpPr>
            <a:spLocks noGrp="1" noChangeAspect="1"/>
          </p:cNvSpPr>
          <p:nvPr>
            <p:ph type="ctrTitle"/>
          </p:nvPr>
        </p:nvSpPr>
        <p:spPr>
          <a:xfrm>
            <a:off x="4229800" y="2628192"/>
            <a:ext cx="4071966" cy="1500198"/>
          </a:xfrm>
        </p:spPr>
        <p:txBody>
          <a:bodyPr>
            <a:normAutofit/>
          </a:bodyPr>
          <a:lstStyle/>
          <a:p>
            <a:pPr algn="l">
              <a:defRPr/>
            </a:pPr>
            <a:r>
              <a:rPr lang="zh-CN" altLang="en-US" b="1" dirty="0" smtClean="0">
                <a:solidFill>
                  <a:schemeClr val="accent6">
                    <a:lumMod val="75000"/>
                  </a:schemeClr>
                </a:solidFill>
                <a:latin typeface="微软雅黑" pitchFamily="34" charset="-122"/>
                <a:ea typeface="微软雅黑" pitchFamily="34" charset="-122"/>
              </a:rPr>
              <a:t>孔子</a:t>
            </a:r>
            <a:r>
              <a:rPr lang="en-US" altLang="zh-CN" b="1" dirty="0" smtClean="0">
                <a:solidFill>
                  <a:schemeClr val="accent6">
                    <a:lumMod val="75000"/>
                  </a:schemeClr>
                </a:solidFill>
                <a:latin typeface="微软雅黑" pitchFamily="34" charset="-122"/>
                <a:ea typeface="微软雅黑" pitchFamily="34" charset="-122"/>
              </a:rPr>
              <a:t>——</a:t>
            </a:r>
            <a:br>
              <a:rPr lang="en-US" altLang="zh-CN" b="1" dirty="0" smtClean="0">
                <a:solidFill>
                  <a:schemeClr val="accent6">
                    <a:lumMod val="75000"/>
                  </a:schemeClr>
                </a:solidFill>
                <a:latin typeface="微软雅黑" pitchFamily="34" charset="-122"/>
                <a:ea typeface="微软雅黑" pitchFamily="34" charset="-122"/>
              </a:rPr>
            </a:br>
            <a:r>
              <a:rPr lang="zh-CN" altLang="en-US" b="1" dirty="0" smtClean="0">
                <a:solidFill>
                  <a:schemeClr val="accent6">
                    <a:lumMod val="75000"/>
                  </a:schemeClr>
                </a:solidFill>
                <a:latin typeface="微软雅黑" pitchFamily="34" charset="-122"/>
                <a:ea typeface="微软雅黑" pitchFamily="34" charset="-122"/>
              </a:rPr>
              <a:t>人能弘道（下）</a:t>
            </a:r>
            <a:endParaRPr lang="zh-CN" altLang="en-US" b="1" dirty="0">
              <a:solidFill>
                <a:schemeClr val="accent6">
                  <a:lumMod val="75000"/>
                </a:schemeClr>
              </a:solidFill>
              <a:latin typeface="微软雅黑" pitchFamily="34" charset="-122"/>
              <a:ea typeface="微软雅黑" pitchFamily="34" charset="-122"/>
            </a:endParaRPr>
          </a:p>
        </p:txBody>
      </p:sp>
      <p:sp>
        <p:nvSpPr>
          <p:cNvPr id="8" name="内容占位符 2"/>
          <p:cNvSpPr txBox="1">
            <a:spLocks/>
          </p:cNvSpPr>
          <p:nvPr/>
        </p:nvSpPr>
        <p:spPr>
          <a:xfrm>
            <a:off x="4301238" y="4056952"/>
            <a:ext cx="3786214" cy="642942"/>
          </a:xfrm>
          <a:prstGeom prst="rect">
            <a:avLst/>
          </a:prstGeom>
        </p:spPr>
        <p:txBody>
          <a:bodyPr vert="horz" lIns="91440" tIns="45720" rIns="91440" bIns="45720" rtlCol="0">
            <a:norm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zh-CN" altLang="en-US" sz="20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这是一本让你全面了解孔子的书</a:t>
            </a:r>
            <a:endParaRPr kumimoji="0" lang="zh-CN" altLang="en-US" sz="2000" b="0" i="0" u="none" strike="noStrike" kern="120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endParaRPr>
          </a:p>
        </p:txBody>
      </p:sp>
      <p:pic>
        <p:nvPicPr>
          <p:cNvPr id="9" name="Picture 2" descr="g:\PROGRA~1\360se6\USERDA~1\Temp\U_1899~1.JPG"/>
          <p:cNvPicPr>
            <a:picLocks noChangeAspect="1" noChangeArrowheads="1"/>
          </p:cNvPicPr>
          <p:nvPr/>
        </p:nvPicPr>
        <p:blipFill>
          <a:blip r:embed="rId4"/>
          <a:srcRect l="17241" r="17241"/>
          <a:stretch>
            <a:fillRect/>
          </a:stretch>
        </p:blipFill>
        <p:spPr bwMode="auto">
          <a:xfrm>
            <a:off x="1776065" y="1714488"/>
            <a:ext cx="2367307" cy="3613259"/>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285852" y="1600200"/>
            <a:ext cx="6858048" cy="4525963"/>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孔子另一个好学的重要特征，就是从不害怕承认自己的错误并自我改正。</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当有人指出孔子的错误时，孔子说：</a:t>
            </a:r>
            <a:endParaRPr lang="en-US" altLang="zh-CN" sz="1800" dirty="0" smtClean="0">
              <a:latin typeface="微软雅黑" pitchFamily="34" charset="-122"/>
              <a:ea typeface="微软雅黑" pitchFamily="34"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“丘也幸，苟有过 ，人必知之。”</a:t>
            </a:r>
            <a:endParaRPr lang="en-US" altLang="zh-CN" sz="2000" b="1" dirty="0" smtClean="0">
              <a:solidFill>
                <a:schemeClr val="accent6">
                  <a:lumMod val="75000"/>
                </a:schemeClr>
              </a:solidFill>
              <a:latin typeface="楷体" pitchFamily="49" charset="-122"/>
              <a:ea typeface="楷体" pitchFamily="49"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“过而不改，是谓过矣。”</a:t>
            </a:r>
            <a:endParaRPr lang="en-US" altLang="zh-CN" sz="2000" b="1" dirty="0" smtClean="0">
              <a:solidFill>
                <a:schemeClr val="accent6">
                  <a:lumMod val="75000"/>
                </a:schemeClr>
              </a:solidFill>
              <a:latin typeface="楷体" pitchFamily="49" charset="-122"/>
              <a:ea typeface="楷体" pitchFamily="49"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孔子说“我曾经整天不吃、整晚不睡地去思索，结果没有益处，不如去学习为好。”</a:t>
            </a:r>
            <a:endParaRPr lang="en-US" altLang="zh-CN" sz="1800" dirty="0" smtClean="0">
              <a:latin typeface="微软雅黑" pitchFamily="34" charset="-122"/>
              <a:ea typeface="微软雅黑" pitchFamily="34"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吾尝终日不食，终夜不寝，以思，无益，不如学也。</a:t>
            </a:r>
            <a:endParaRPr lang="zh-CN" altLang="en-US" sz="1800" dirty="0">
              <a:latin typeface="微软雅黑" pitchFamily="34" charset="-122"/>
              <a:ea typeface="微软雅黑" pitchFamily="34" charset="-122"/>
            </a:endParaRPr>
          </a:p>
        </p:txBody>
      </p:sp>
      <p:sp>
        <p:nvSpPr>
          <p:cNvPr id="4" name="标题 1"/>
          <p:cNvSpPr txBox="1">
            <a:spLocks noChangeAspect="1"/>
          </p:cNvSpPr>
          <p:nvPr/>
        </p:nvSpPr>
        <p:spPr>
          <a:xfrm>
            <a:off x="1285852" y="714356"/>
            <a:ext cx="4714908" cy="785818"/>
          </a:xfrm>
          <a:prstGeom prst="rect">
            <a:avLst/>
          </a:prstGeom>
        </p:spPr>
        <p:txBody>
          <a:bodyPr vert="horz" lIns="91440" tIns="45720" rIns="91440" bIns="45720" rtlCol="0" anchor="ct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人为什么要学习？</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285852" y="2972476"/>
            <a:ext cx="7143800" cy="3157786"/>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孔子授课的地方叫杏坛，孔子坐在杏坛之上，无拘无束，弟子们读书学习，他在一旁弹琴唱歌。</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孔子的授课更像学术座谈，没有正规的课程，没有既定的大纲，没有严格的学分制度。</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大部分时间，孔子只是和学生交谈。比如孔子和颜回、子路谈各自的志向，最后说自己希望“老者安之，朋友信之，少者怀之。”</a:t>
            </a:r>
            <a:endParaRPr lang="en-US" altLang="zh-CN" sz="1800" dirty="0" smtClean="0">
              <a:latin typeface="微软雅黑" pitchFamily="34" charset="-122"/>
              <a:ea typeface="微软雅黑" pitchFamily="34" charset="-122"/>
            </a:endParaRPr>
          </a:p>
        </p:txBody>
      </p:sp>
      <p:sp>
        <p:nvSpPr>
          <p:cNvPr id="5" name="矩形 4"/>
          <p:cNvSpPr/>
          <p:nvPr/>
        </p:nvSpPr>
        <p:spPr>
          <a:xfrm>
            <a:off x="2057156" y="1285860"/>
            <a:ext cx="6858048" cy="135732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224070" y="1452774"/>
            <a:ext cx="6858048" cy="1357322"/>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标题 1"/>
          <p:cNvSpPr txBox="1">
            <a:spLocks noChangeAspect="1"/>
          </p:cNvSpPr>
          <p:nvPr/>
        </p:nvSpPr>
        <p:spPr>
          <a:xfrm>
            <a:off x="2543840" y="1742384"/>
            <a:ext cx="4028424" cy="785818"/>
          </a:xfrm>
          <a:prstGeom prst="rect">
            <a:avLst/>
          </a:prstGeom>
        </p:spPr>
        <p:txBody>
          <a:bodyPr vert="horz" lIns="91440" tIns="45720" rIns="91440" bIns="45720" rtlCol="0" anchor="ctr">
            <a:normAutofit/>
          </a:bodyPr>
          <a:lstStyle/>
          <a:p>
            <a:pPr>
              <a:spcBef>
                <a:spcPct val="0"/>
              </a:spcBef>
            </a:pPr>
            <a:r>
              <a:rPr lang="zh-CN" altLang="en-US" sz="3600" b="1" dirty="0" smtClean="0">
                <a:solidFill>
                  <a:schemeClr val="bg1"/>
                </a:solidFill>
                <a:latin typeface="微软雅黑" pitchFamily="34" charset="-122"/>
                <a:ea typeface="微软雅黑" pitchFamily="34" charset="-122"/>
                <a:cs typeface="+mj-cs"/>
              </a:rPr>
              <a:t>孔子的教育方法</a:t>
            </a:r>
            <a:endParaRPr kumimoji="0" lang="zh-CN" altLang="en-US" sz="36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j-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214414" y="2700106"/>
            <a:ext cx="7643866" cy="3657852"/>
          </a:xfrm>
        </p:spPr>
        <p:txBody>
          <a:bodyPr>
            <a:noAutofit/>
          </a:bodyPr>
          <a:lstStyle/>
          <a:p>
            <a:pPr marL="0" indent="0">
              <a:lnSpc>
                <a:spcPct val="150000"/>
              </a:lnSpc>
              <a:buNone/>
            </a:pPr>
            <a:r>
              <a:rPr lang="zh-CN" altLang="en-US" sz="1800" b="1" dirty="0" smtClean="0">
                <a:latin typeface="微软雅黑" pitchFamily="34" charset="-122"/>
                <a:ea typeface="微软雅黑" pitchFamily="34" charset="-122"/>
              </a:rPr>
              <a:t>孔子因材施教，同样的问题，不同的人问，答案完全不同。</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一次，子路问“听到了就去做吗？”</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孔子说：“父兄在，怎能闻斯行诸？”</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后来另一个学生冉有问同一个问题，夫子说：“听了当然要去做。</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另一个弟子公西华迷惑了，夫子解释道：“冉有平日做事退缩，所以我鼓励他；子路胆量太大，所以我压压他。”</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b="1" dirty="0" smtClean="0">
                <a:solidFill>
                  <a:schemeClr val="accent6">
                    <a:lumMod val="75000"/>
                  </a:schemeClr>
                </a:solidFill>
                <a:latin typeface="微软雅黑" pitchFamily="34" charset="-122"/>
                <a:ea typeface="微软雅黑" pitchFamily="34" charset="-122"/>
              </a:rPr>
              <a:t>孔子所从事的是以学生为中心的启发式教育，不是简单地让学生自己把握该学什么，而是作为教师，从每一个学生的长处和短处出发，去因材施教。</a:t>
            </a:r>
            <a:endParaRPr lang="zh-CN" altLang="en-US" sz="1800" b="1" dirty="0">
              <a:solidFill>
                <a:schemeClr val="accent6">
                  <a:lumMod val="75000"/>
                </a:schemeClr>
              </a:solidFill>
              <a:latin typeface="微软雅黑" pitchFamily="34" charset="-122"/>
              <a:ea typeface="微软雅黑" pitchFamily="34" charset="-122"/>
            </a:endParaRPr>
          </a:p>
        </p:txBody>
      </p:sp>
      <p:sp>
        <p:nvSpPr>
          <p:cNvPr id="5" name="矩形 4"/>
          <p:cNvSpPr/>
          <p:nvPr/>
        </p:nvSpPr>
        <p:spPr>
          <a:xfrm>
            <a:off x="2057156" y="1142984"/>
            <a:ext cx="6858048" cy="135732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224070" y="1309898"/>
            <a:ext cx="6858048" cy="1357322"/>
          </a:xfrm>
          <a:prstGeom prst="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标题 1"/>
          <p:cNvSpPr txBox="1">
            <a:spLocks noChangeAspect="1"/>
          </p:cNvSpPr>
          <p:nvPr/>
        </p:nvSpPr>
        <p:spPr>
          <a:xfrm>
            <a:off x="2543840" y="1599508"/>
            <a:ext cx="4028424" cy="785818"/>
          </a:xfrm>
          <a:prstGeom prst="rect">
            <a:avLst/>
          </a:prstGeom>
        </p:spPr>
        <p:txBody>
          <a:bodyPr vert="horz" lIns="91440" tIns="45720" rIns="91440" bIns="45720" rtlCol="0" anchor="ctr">
            <a:normAutofit/>
          </a:bodyPr>
          <a:lstStyle/>
          <a:p>
            <a:pPr>
              <a:spcBef>
                <a:spcPct val="0"/>
              </a:spcBef>
            </a:pPr>
            <a:r>
              <a:rPr lang="zh-CN" altLang="en-US" sz="3600" b="1" dirty="0" smtClean="0">
                <a:solidFill>
                  <a:schemeClr val="bg1"/>
                </a:solidFill>
                <a:latin typeface="微软雅黑" pitchFamily="34" charset="-122"/>
                <a:ea typeface="微软雅黑" pitchFamily="34" charset="-122"/>
                <a:cs typeface="+mj-cs"/>
              </a:rPr>
              <a:t>孔子的教育方法</a:t>
            </a:r>
            <a:endParaRPr kumimoji="0" lang="zh-CN" altLang="en-US" sz="36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j-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214414" y="2786058"/>
            <a:ext cx="6786610" cy="928694"/>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孔子常常被形容成两个极端：一个是“至圣”，是儒家的偶像；另一个是保守、守旧、歧视女性的老顽固。</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p:txBody>
      </p:sp>
      <p:sp>
        <p:nvSpPr>
          <p:cNvPr id="4" name="矩形 3"/>
          <p:cNvSpPr/>
          <p:nvPr/>
        </p:nvSpPr>
        <p:spPr>
          <a:xfrm>
            <a:off x="3800696" y="1899773"/>
            <a:ext cx="1415772" cy="830997"/>
          </a:xfrm>
          <a:prstGeom prst="rect">
            <a:avLst/>
          </a:prstGeom>
          <a:solidFill>
            <a:schemeClr val="accent6">
              <a:lumMod val="75000"/>
            </a:schemeClr>
          </a:solidFill>
        </p:spPr>
        <p:txBody>
          <a:bodyPr wrap="none">
            <a:spAutoFit/>
          </a:bodyPr>
          <a:lstStyle/>
          <a:p>
            <a:r>
              <a:rPr lang="zh-CN" altLang="en-US" sz="4800" dirty="0" smtClean="0">
                <a:solidFill>
                  <a:schemeClr val="bg1"/>
                </a:solidFill>
                <a:latin typeface="微软雅黑" pitchFamily="34" charset="-122"/>
                <a:ea typeface="微软雅黑" pitchFamily="34" charset="-122"/>
                <a:cs typeface="+mj-cs"/>
              </a:rPr>
              <a:t>凡人</a:t>
            </a:r>
            <a:endParaRPr lang="zh-CN" altLang="en-US" sz="2000" dirty="0">
              <a:solidFill>
                <a:schemeClr val="bg1"/>
              </a:solidFill>
            </a:endParaRPr>
          </a:p>
        </p:txBody>
      </p:sp>
      <p:sp>
        <p:nvSpPr>
          <p:cNvPr id="5" name="矩形 4"/>
          <p:cNvSpPr/>
          <p:nvPr/>
        </p:nvSpPr>
        <p:spPr>
          <a:xfrm>
            <a:off x="2571736" y="2000240"/>
            <a:ext cx="4424609" cy="707886"/>
          </a:xfrm>
          <a:prstGeom prst="rect">
            <a:avLst/>
          </a:prstGeom>
        </p:spPr>
        <p:txBody>
          <a:bodyPr wrap="square">
            <a:spAutoFit/>
          </a:bodyPr>
          <a:lstStyle/>
          <a:p>
            <a:r>
              <a:rPr lang="zh-CN" altLang="en-US" sz="4000" dirty="0" smtClean="0">
                <a:solidFill>
                  <a:srgbClr val="F79646">
                    <a:lumMod val="75000"/>
                  </a:srgbClr>
                </a:solidFill>
                <a:latin typeface="微软雅黑" pitchFamily="34" charset="-122"/>
                <a:ea typeface="微软雅黑" pitchFamily="34" charset="-122"/>
                <a:cs typeface="+mj-cs"/>
              </a:rPr>
              <a:t>作为           的孔子</a:t>
            </a:r>
            <a:endParaRPr lang="zh-CN" altLang="en-US" sz="1600" dirty="0"/>
          </a:p>
        </p:txBody>
      </p:sp>
      <p:sp>
        <p:nvSpPr>
          <p:cNvPr id="7" name="矩形 6"/>
          <p:cNvSpPr/>
          <p:nvPr/>
        </p:nvSpPr>
        <p:spPr>
          <a:xfrm>
            <a:off x="1928794" y="4005868"/>
            <a:ext cx="6643734" cy="923330"/>
          </a:xfrm>
          <a:prstGeom prst="rect">
            <a:avLst/>
          </a:prstGeom>
        </p:spPr>
        <p:txBody>
          <a:bodyPr wrap="square">
            <a:spAutoFit/>
          </a:bodyPr>
          <a:lstStyle/>
          <a:p>
            <a:pPr lvl="0">
              <a:lnSpc>
                <a:spcPct val="150000"/>
              </a:lnSpc>
              <a:spcBef>
                <a:spcPct val="20000"/>
              </a:spcBef>
            </a:pPr>
            <a:r>
              <a:rPr lang="zh-CN" altLang="en-US" dirty="0" smtClean="0">
                <a:solidFill>
                  <a:prstClr val="black"/>
                </a:solidFill>
                <a:latin typeface="微软雅黑" pitchFamily="34" charset="-122"/>
                <a:ea typeface="微软雅黑" pitchFamily="34" charset="-122"/>
              </a:rPr>
              <a:t>这两个形象都不对，孔子其实就是一个活生生，有血有肉的人。在这个血肉之躯里，既蕴藏着他的伟大，也包含着他的局限。</a:t>
            </a:r>
            <a:endParaRPr lang="zh-CN" altLang="en-US" dirty="0">
              <a:solidFill>
                <a:prstClr val="black"/>
              </a:solidFill>
              <a:latin typeface="微软雅黑" pitchFamily="34" charset="-122"/>
              <a:ea typeface="微软雅黑" pitchFamily="34"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7" name="矩形 6"/>
          <p:cNvSpPr/>
          <p:nvPr/>
        </p:nvSpPr>
        <p:spPr>
          <a:xfrm>
            <a:off x="357158" y="1357298"/>
            <a:ext cx="8358246" cy="5072098"/>
          </a:xfrm>
          <a:prstGeom prst="rect">
            <a:avLst/>
          </a:prstGeom>
          <a:solidFill>
            <a:schemeClr val="accent4">
              <a:lumMod val="20000"/>
              <a:lumOff val="80000"/>
            </a:schemeClr>
          </a:solidFill>
          <a:ln w="19050">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1857356" y="337702"/>
            <a:ext cx="5484960" cy="868346"/>
          </a:xfrm>
        </p:spPr>
        <p:txBody>
          <a:bodyPr>
            <a:normAutofit/>
          </a:bodyPr>
          <a:lstStyle/>
          <a:p>
            <a:r>
              <a:rPr lang="zh-CN" altLang="en-US" dirty="0" smtClean="0">
                <a:solidFill>
                  <a:schemeClr val="accent6">
                    <a:lumMod val="75000"/>
                  </a:schemeClr>
                </a:solidFill>
                <a:latin typeface="微软雅黑" pitchFamily="34" charset="-122"/>
                <a:ea typeface="微软雅黑" pitchFamily="34" charset="-122"/>
              </a:rPr>
              <a:t>孔子的理想</a:t>
            </a:r>
            <a:endParaRPr lang="zh-CN" altLang="en-US" dirty="0">
              <a:solidFill>
                <a:schemeClr val="accent6">
                  <a:lumMod val="75000"/>
                </a:schemeClr>
              </a:solidFill>
              <a:latin typeface="微软雅黑" pitchFamily="34" charset="-122"/>
              <a:ea typeface="微软雅黑" pitchFamily="34" charset="-122"/>
            </a:endParaRPr>
          </a:p>
        </p:txBody>
      </p:sp>
      <p:sp>
        <p:nvSpPr>
          <p:cNvPr id="3" name="内容占位符 2"/>
          <p:cNvSpPr>
            <a:spLocks noGrp="1"/>
          </p:cNvSpPr>
          <p:nvPr>
            <p:ph idx="1"/>
          </p:nvPr>
        </p:nvSpPr>
        <p:spPr>
          <a:xfrm>
            <a:off x="500034" y="1331929"/>
            <a:ext cx="8072494" cy="5097467"/>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孔子和四个弟子子路、曾皙（点）、冉有和公西华在一起聊天，孔子问四个人各自的理想。</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2000" b="1" dirty="0" smtClean="0">
                <a:solidFill>
                  <a:schemeClr val="accent6">
                    <a:lumMod val="75000"/>
                  </a:schemeClr>
                </a:solidFill>
                <a:latin typeface="微软雅黑" pitchFamily="34" charset="-122"/>
                <a:ea typeface="微软雅黑" pitchFamily="34" charset="-122"/>
              </a:rPr>
              <a:t>子路 </a:t>
            </a:r>
            <a:r>
              <a:rPr lang="zh-CN" altLang="en-US" sz="1800" dirty="0" smtClean="0">
                <a:latin typeface="微软雅黑" pitchFamily="34" charset="-122"/>
                <a:ea typeface="微软雅黑" pitchFamily="34" charset="-122"/>
              </a:rPr>
              <a:t>说他志在挽救一个“千乘之国”于危难之时</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         后来他的确这样做，而且为此牺牲；</a:t>
            </a:r>
            <a:endParaRPr lang="en-US" altLang="zh-CN" sz="1800" dirty="0" smtClean="0">
              <a:latin typeface="微软雅黑" pitchFamily="34" charset="-122"/>
              <a:ea typeface="微软雅黑" pitchFamily="34" charset="-122"/>
            </a:endParaRPr>
          </a:p>
          <a:p>
            <a:pPr marL="0" indent="0">
              <a:lnSpc>
                <a:spcPct val="150000"/>
              </a:lnSpc>
              <a:buNone/>
            </a:pPr>
            <a:r>
              <a:rPr lang="zh-CN" altLang="en-US" sz="2000" b="1" dirty="0" smtClean="0">
                <a:solidFill>
                  <a:schemeClr val="accent6">
                    <a:lumMod val="75000"/>
                  </a:schemeClr>
                </a:solidFill>
                <a:latin typeface="微软雅黑" pitchFamily="34" charset="-122"/>
                <a:ea typeface="微软雅黑" pitchFamily="34" charset="-122"/>
              </a:rPr>
              <a:t>冉有 </a:t>
            </a:r>
            <a:r>
              <a:rPr lang="zh-CN" altLang="en-US" sz="1800" dirty="0" smtClean="0">
                <a:latin typeface="微软雅黑" pitchFamily="34" charset="-122"/>
                <a:ea typeface="微软雅黑" pitchFamily="34" charset="-122"/>
              </a:rPr>
              <a:t>说他希望治理一个方圆几十里的小国，通过三年努力让百姓富足；</a:t>
            </a:r>
            <a:endParaRPr lang="en-US" altLang="zh-CN" sz="1800" dirty="0" smtClean="0">
              <a:latin typeface="微软雅黑" pitchFamily="34" charset="-122"/>
              <a:ea typeface="微软雅黑" pitchFamily="34" charset="-122"/>
            </a:endParaRPr>
          </a:p>
          <a:p>
            <a:pPr marL="0" indent="0">
              <a:lnSpc>
                <a:spcPct val="150000"/>
              </a:lnSpc>
              <a:buNone/>
            </a:pPr>
            <a:r>
              <a:rPr lang="zh-CN" altLang="en-US" sz="2000" b="1" dirty="0" smtClean="0">
                <a:solidFill>
                  <a:schemeClr val="accent6">
                    <a:lumMod val="75000"/>
                  </a:schemeClr>
                </a:solidFill>
                <a:latin typeface="微软雅黑" pitchFamily="34" charset="-122"/>
                <a:ea typeface="微软雅黑" pitchFamily="34" charset="-122"/>
              </a:rPr>
              <a:t>公西华 </a:t>
            </a:r>
            <a:r>
              <a:rPr lang="zh-CN" altLang="en-US" sz="1800" dirty="0" smtClean="0">
                <a:latin typeface="微软雅黑" pitchFamily="34" charset="-122"/>
                <a:ea typeface="微软雅黑" pitchFamily="34" charset="-122"/>
              </a:rPr>
              <a:t>说他只想做个小司仪官。</a:t>
            </a:r>
            <a:endParaRPr lang="en-US" altLang="zh-CN" sz="1800" dirty="0" smtClean="0">
              <a:latin typeface="微软雅黑" pitchFamily="34" charset="-122"/>
              <a:ea typeface="微软雅黑" pitchFamily="34" charset="-122"/>
            </a:endParaRPr>
          </a:p>
          <a:p>
            <a:pPr marL="0" indent="0">
              <a:lnSpc>
                <a:spcPct val="150000"/>
              </a:lnSpc>
              <a:buNone/>
            </a:pPr>
            <a:r>
              <a:rPr lang="zh-CN" altLang="en-US" sz="2000" b="1" dirty="0" smtClean="0">
                <a:solidFill>
                  <a:schemeClr val="accent6">
                    <a:lumMod val="75000"/>
                  </a:schemeClr>
                </a:solidFill>
                <a:latin typeface="微软雅黑" pitchFamily="34" charset="-122"/>
                <a:ea typeface="微软雅黑" pitchFamily="34" charset="-122"/>
              </a:rPr>
              <a:t>曾点 </a:t>
            </a:r>
            <a:r>
              <a:rPr lang="zh-CN" altLang="en-US" sz="1800" dirty="0" smtClean="0">
                <a:latin typeface="微软雅黑" pitchFamily="34" charset="-122"/>
                <a:ea typeface="微软雅黑" pitchFamily="34" charset="-122"/>
              </a:rPr>
              <a:t>在大家谈话时一直弹琴，孔子催促他也说说，他弹完了最后一个音符，   </a:t>
            </a:r>
            <a:endParaRPr lang="en-US" altLang="zh-CN" sz="1800" dirty="0" smtClean="0">
              <a:latin typeface="微软雅黑" pitchFamily="34" charset="-122"/>
              <a:ea typeface="微软雅黑" pitchFamily="34" charset="-122"/>
            </a:endParaRPr>
          </a:p>
          <a:p>
            <a:pPr marL="0" indent="0">
              <a:lnSpc>
                <a:spcPct val="150000"/>
              </a:lnSpc>
              <a:buNone/>
            </a:pPr>
            <a:r>
              <a:rPr lang="en-US" altLang="zh-CN" sz="1800" dirty="0" smtClean="0">
                <a:latin typeface="微软雅黑" pitchFamily="34" charset="-122"/>
                <a:ea typeface="微软雅黑" pitchFamily="34" charset="-122"/>
              </a:rPr>
              <a:t>         </a:t>
            </a:r>
            <a:r>
              <a:rPr lang="zh-CN" altLang="en-US" sz="1800" dirty="0" smtClean="0">
                <a:latin typeface="微软雅黑" pitchFamily="34" charset="-122"/>
                <a:ea typeface="微软雅黑" pitchFamily="34" charset="-122"/>
              </a:rPr>
              <a:t>放下瑟，才说：我希望暮春时节，穿上春天的衣服，携五六个好友和六 </a:t>
            </a:r>
            <a:endParaRPr lang="en-US" altLang="zh-CN" sz="1800" dirty="0" smtClean="0">
              <a:latin typeface="微软雅黑" pitchFamily="34" charset="-122"/>
              <a:ea typeface="微软雅黑" pitchFamily="34" charset="-122"/>
            </a:endParaRPr>
          </a:p>
          <a:p>
            <a:pPr marL="0" indent="0">
              <a:lnSpc>
                <a:spcPct val="150000"/>
              </a:lnSpc>
              <a:buNone/>
            </a:pPr>
            <a:r>
              <a:rPr lang="en-US" altLang="zh-CN" sz="1800" dirty="0" smtClean="0">
                <a:latin typeface="微软雅黑" pitchFamily="34" charset="-122"/>
                <a:ea typeface="微软雅黑" pitchFamily="34" charset="-122"/>
              </a:rPr>
              <a:t>         </a:t>
            </a:r>
            <a:r>
              <a:rPr lang="zh-CN" altLang="en-US" sz="1800" dirty="0" smtClean="0">
                <a:latin typeface="微软雅黑" pitchFamily="34" charset="-122"/>
                <a:ea typeface="微软雅黑" pitchFamily="34" charset="-122"/>
              </a:rPr>
              <a:t>七个童子，到沂河里戏水，在舞雩台上吹吹风，然后一路唱着歌回家。</a:t>
            </a:r>
            <a:endParaRPr lang="zh-CN" altLang="en-US" sz="1800" dirty="0">
              <a:latin typeface="微软雅黑" pitchFamily="34" charset="-122"/>
              <a:ea typeface="微软雅黑" pitchFamily="34" charset="-122"/>
            </a:endParaRPr>
          </a:p>
        </p:txBody>
      </p:sp>
      <p:sp>
        <p:nvSpPr>
          <p:cNvPr id="4" name="矩形 3"/>
          <p:cNvSpPr/>
          <p:nvPr/>
        </p:nvSpPr>
        <p:spPr>
          <a:xfrm>
            <a:off x="1841590" y="1158750"/>
            <a:ext cx="5572164" cy="457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5" name="矩形 4"/>
          <p:cNvSpPr/>
          <p:nvPr/>
        </p:nvSpPr>
        <p:spPr>
          <a:xfrm>
            <a:off x="372924" y="1627284"/>
            <a:ext cx="8358246" cy="4071966"/>
          </a:xfrm>
          <a:prstGeom prst="rect">
            <a:avLst/>
          </a:prstGeom>
          <a:solidFill>
            <a:schemeClr val="accent4">
              <a:lumMod val="20000"/>
              <a:lumOff val="80000"/>
            </a:schemeClr>
          </a:solidFill>
          <a:ln w="19050">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1857356" y="337702"/>
            <a:ext cx="5484960" cy="868346"/>
          </a:xfrm>
        </p:spPr>
        <p:txBody>
          <a:bodyPr>
            <a:normAutofit/>
          </a:bodyPr>
          <a:lstStyle/>
          <a:p>
            <a:r>
              <a:rPr lang="zh-CN" altLang="en-US" dirty="0" smtClean="0">
                <a:solidFill>
                  <a:schemeClr val="accent6">
                    <a:lumMod val="75000"/>
                  </a:schemeClr>
                </a:solidFill>
                <a:latin typeface="微软雅黑" pitchFamily="34" charset="-122"/>
                <a:ea typeface="微软雅黑" pitchFamily="34" charset="-122"/>
              </a:rPr>
              <a:t>孔子的理想</a:t>
            </a:r>
            <a:endParaRPr lang="zh-CN" altLang="en-US" dirty="0">
              <a:solidFill>
                <a:schemeClr val="accent6">
                  <a:lumMod val="75000"/>
                </a:schemeClr>
              </a:solidFill>
              <a:latin typeface="微软雅黑" pitchFamily="34" charset="-122"/>
              <a:ea typeface="微软雅黑" pitchFamily="34" charset="-122"/>
            </a:endParaRPr>
          </a:p>
        </p:txBody>
      </p:sp>
      <p:sp>
        <p:nvSpPr>
          <p:cNvPr id="3" name="内容占位符 2"/>
          <p:cNvSpPr>
            <a:spLocks noGrp="1"/>
          </p:cNvSpPr>
          <p:nvPr>
            <p:ph idx="1"/>
          </p:nvPr>
        </p:nvSpPr>
        <p:spPr>
          <a:xfrm>
            <a:off x="1015866" y="1984474"/>
            <a:ext cx="7215238" cy="3857652"/>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四个学生都期待看看老师的评价。</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孔夫子叹了口气，说了句名言“吾与点也！”</a:t>
            </a:r>
            <a:endParaRPr lang="en-US" altLang="zh-CN" sz="1800" dirty="0" smtClean="0">
              <a:latin typeface="微软雅黑" pitchFamily="34" charset="-122"/>
              <a:ea typeface="微软雅黑" pitchFamily="34" charset="-122"/>
            </a:endParaRPr>
          </a:p>
          <a:p>
            <a:pPr marL="0" indent="0">
              <a:lnSpc>
                <a:spcPct val="150000"/>
              </a:lnSpc>
              <a:buNone/>
            </a:pP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我和曾点的想法一样啊！</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孔子也有普通人的普通追求，但生逢一个礼崩乐坏的乱世，孔子只能行所当行。</a:t>
            </a:r>
            <a:endParaRPr lang="zh-CN" altLang="en-US" sz="1800" dirty="0">
              <a:latin typeface="微软雅黑" pitchFamily="34" charset="-122"/>
              <a:ea typeface="微软雅黑" pitchFamily="34" charset="-122"/>
            </a:endParaRPr>
          </a:p>
        </p:txBody>
      </p:sp>
      <p:sp>
        <p:nvSpPr>
          <p:cNvPr id="4" name="矩形 3"/>
          <p:cNvSpPr/>
          <p:nvPr/>
        </p:nvSpPr>
        <p:spPr>
          <a:xfrm>
            <a:off x="1841590" y="1158750"/>
            <a:ext cx="5572164" cy="457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未标题-1-02.jpg"/>
          <p:cNvPicPr>
            <a:picLocks noChangeAspect="1"/>
          </p:cNvPicPr>
          <p:nvPr/>
        </p:nvPicPr>
        <p:blipFill>
          <a:blip r:embed="rId2">
            <a:extLst>
              <a:ext uri="{28A0092B-C50C-407E-A947-70E740481C1C}">
                <a14:useLocalDpi xmlns:a14="http://schemas.microsoft.com/office/drawing/2010/main" val="0"/>
              </a:ext>
            </a:extLst>
          </a:blip>
          <a:srcRect b="77083"/>
          <a:stretch>
            <a:fillRect/>
          </a:stretch>
        </p:blipFill>
        <p:spPr>
          <a:xfrm>
            <a:off x="0" y="0"/>
            <a:ext cx="9144000" cy="6858000"/>
          </a:xfrm>
          <a:prstGeom prst="rect">
            <a:avLst/>
          </a:prstGeom>
        </p:spPr>
      </p:pic>
      <p:sp>
        <p:nvSpPr>
          <p:cNvPr id="6" name="矩形 5"/>
          <p:cNvSpPr/>
          <p:nvPr/>
        </p:nvSpPr>
        <p:spPr>
          <a:xfrm>
            <a:off x="0" y="714356"/>
            <a:ext cx="9144000" cy="7858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0" y="642918"/>
            <a:ext cx="4400552" cy="939784"/>
          </a:xfrm>
        </p:spPr>
        <p:txBody>
          <a:bodyPr/>
          <a:lstStyle/>
          <a:p>
            <a:r>
              <a:rPr lang="zh-CN" altLang="en-US" dirty="0">
                <a:solidFill>
                  <a:schemeClr val="accent2">
                    <a:lumMod val="75000"/>
                  </a:schemeClr>
                </a:solidFill>
                <a:latin typeface="微软雅黑" pitchFamily="34" charset="-122"/>
                <a:ea typeface="微软雅黑" pitchFamily="34" charset="-122"/>
              </a:rPr>
              <a:t>我的读后感</a:t>
            </a:r>
          </a:p>
        </p:txBody>
      </p:sp>
      <p:sp>
        <p:nvSpPr>
          <p:cNvPr id="3" name="内容占位符 2"/>
          <p:cNvSpPr>
            <a:spLocks noGrp="1"/>
          </p:cNvSpPr>
          <p:nvPr>
            <p:ph idx="1"/>
          </p:nvPr>
        </p:nvSpPr>
        <p:spPr>
          <a:xfrm>
            <a:off x="785786" y="1714488"/>
            <a:ext cx="7786742" cy="4400567"/>
          </a:xfrm>
        </p:spPr>
        <p:txBody>
          <a:bodyPr>
            <a:noAutofit/>
          </a:bodyPr>
          <a:lstStyle/>
          <a:p>
            <a:pPr marL="0" indent="0">
              <a:lnSpc>
                <a:spcPct val="150000"/>
              </a:lnSpc>
              <a:buNone/>
            </a:pPr>
            <a:r>
              <a:rPr lang="zh-CN" altLang="en-US" sz="1800" dirty="0" smtClean="0">
                <a:solidFill>
                  <a:schemeClr val="tx1">
                    <a:lumMod val="85000"/>
                    <a:lumOff val="15000"/>
                  </a:schemeClr>
                </a:solidFill>
                <a:latin typeface="微软雅黑" pitchFamily="34" charset="-122"/>
                <a:ea typeface="微软雅黑" pitchFamily="34" charset="-122"/>
              </a:rPr>
              <a:t>非常感谢</a:t>
            </a:r>
            <a:r>
              <a:rPr lang="en-US" altLang="zh-CN" sz="1800" dirty="0" smtClean="0">
                <a:solidFill>
                  <a:schemeClr val="tx1">
                    <a:lumMod val="85000"/>
                    <a:lumOff val="15000"/>
                  </a:schemeClr>
                </a:solidFill>
                <a:latin typeface="微软雅黑" pitchFamily="34" charset="-122"/>
                <a:ea typeface="微软雅黑" pitchFamily="34" charset="-122"/>
              </a:rPr>
              <a:t>《</a:t>
            </a:r>
            <a:r>
              <a:rPr lang="zh-CN" altLang="en-US" sz="1800" dirty="0" smtClean="0">
                <a:solidFill>
                  <a:schemeClr val="tx1">
                    <a:lumMod val="85000"/>
                    <a:lumOff val="15000"/>
                  </a:schemeClr>
                </a:solidFill>
                <a:latin typeface="微软雅黑" pitchFamily="34" charset="-122"/>
                <a:ea typeface="微软雅黑" pitchFamily="34" charset="-122"/>
              </a:rPr>
              <a:t>论语</a:t>
            </a:r>
            <a:r>
              <a:rPr lang="en-US" altLang="zh-CN" sz="1800" dirty="0" smtClean="0">
                <a:solidFill>
                  <a:schemeClr val="tx1">
                    <a:lumMod val="85000"/>
                    <a:lumOff val="15000"/>
                  </a:schemeClr>
                </a:solidFill>
                <a:latin typeface="微软雅黑" pitchFamily="34" charset="-122"/>
                <a:ea typeface="微软雅黑" pitchFamily="34" charset="-122"/>
              </a:rPr>
              <a:t>》</a:t>
            </a:r>
            <a:r>
              <a:rPr lang="zh-CN" altLang="en-US" sz="1800" dirty="0" smtClean="0">
                <a:solidFill>
                  <a:schemeClr val="tx1">
                    <a:lumMod val="85000"/>
                    <a:lumOff val="15000"/>
                  </a:schemeClr>
                </a:solidFill>
                <a:latin typeface="微软雅黑" pitchFamily="34" charset="-122"/>
                <a:ea typeface="微软雅黑" pitchFamily="34" charset="-122"/>
              </a:rPr>
              <a:t>的编撰者，为我们呈现了一副群英图。除了孔子之外，他的弟子们同样值得我们学习和钦佩。</a:t>
            </a:r>
            <a:endParaRPr lang="en-US" altLang="zh-CN" sz="1800" dirty="0" smtClean="0">
              <a:solidFill>
                <a:schemeClr val="tx1">
                  <a:lumMod val="85000"/>
                  <a:lumOff val="15000"/>
                </a:schemeClr>
              </a:solidFill>
              <a:latin typeface="微软雅黑" pitchFamily="34" charset="-122"/>
              <a:ea typeface="微软雅黑" pitchFamily="34" charset="-122"/>
            </a:endParaRPr>
          </a:p>
          <a:p>
            <a:pPr marL="0" indent="0">
              <a:lnSpc>
                <a:spcPct val="150000"/>
              </a:lnSpc>
              <a:buNone/>
            </a:pPr>
            <a:r>
              <a:rPr lang="zh-CN" altLang="en-US" sz="1800" dirty="0" smtClean="0">
                <a:solidFill>
                  <a:schemeClr val="tx1">
                    <a:lumMod val="85000"/>
                    <a:lumOff val="15000"/>
                  </a:schemeClr>
                </a:solidFill>
                <a:latin typeface="微软雅黑" pitchFamily="34" charset="-122"/>
                <a:ea typeface="微软雅黑" pitchFamily="34" charset="-122"/>
              </a:rPr>
              <a:t>颜回敏而好学；子路率直勇敢，子贡谦虚精明，冉有城府深厚，曾参老实勤奋，宰予大大咧咧，樊迟老实忠厚</a:t>
            </a:r>
            <a:r>
              <a:rPr lang="en-US" altLang="zh-CN" sz="1800" dirty="0" smtClean="0">
                <a:solidFill>
                  <a:schemeClr val="tx1">
                    <a:lumMod val="85000"/>
                    <a:lumOff val="15000"/>
                  </a:schemeClr>
                </a:solidFill>
                <a:latin typeface="微软雅黑" pitchFamily="34" charset="-122"/>
                <a:ea typeface="微软雅黑" pitchFamily="34" charset="-122"/>
              </a:rPr>
              <a:t>……</a:t>
            </a:r>
            <a:r>
              <a:rPr lang="zh-CN" altLang="en-US" sz="1800" dirty="0" smtClean="0">
                <a:solidFill>
                  <a:schemeClr val="tx1">
                    <a:lumMod val="85000"/>
                    <a:lumOff val="15000"/>
                  </a:schemeClr>
                </a:solidFill>
                <a:latin typeface="微软雅黑" pitchFamily="34" charset="-122"/>
                <a:ea typeface="微软雅黑" pitchFamily="34" charset="-122"/>
              </a:rPr>
              <a:t>这些人为了追求一个共同的理想人格聚集在孔子身边，同甘共苦，颠沛流离。</a:t>
            </a:r>
            <a:endParaRPr lang="en-US" altLang="zh-CN" sz="1800" dirty="0" smtClean="0">
              <a:solidFill>
                <a:schemeClr val="tx1">
                  <a:lumMod val="85000"/>
                  <a:lumOff val="15000"/>
                </a:schemeClr>
              </a:solidFill>
              <a:latin typeface="微软雅黑" pitchFamily="34" charset="-122"/>
              <a:ea typeface="微软雅黑" pitchFamily="34" charset="-122"/>
            </a:endParaRPr>
          </a:p>
          <a:p>
            <a:pPr marL="0" indent="0">
              <a:lnSpc>
                <a:spcPct val="150000"/>
              </a:lnSpc>
              <a:buNone/>
            </a:pPr>
            <a:endParaRPr lang="en-US" altLang="zh-CN" sz="1800" dirty="0" smtClean="0">
              <a:solidFill>
                <a:schemeClr val="tx1">
                  <a:lumMod val="85000"/>
                  <a:lumOff val="15000"/>
                </a:schemeClr>
              </a:solidFill>
              <a:latin typeface="微软雅黑" pitchFamily="34" charset="-122"/>
              <a:ea typeface="微软雅黑" pitchFamily="34" charset="-122"/>
            </a:endParaRPr>
          </a:p>
          <a:p>
            <a:pPr marL="0" indent="0">
              <a:lnSpc>
                <a:spcPct val="150000"/>
              </a:lnSpc>
              <a:buNone/>
            </a:pPr>
            <a:r>
              <a:rPr lang="zh-CN" altLang="en-US" sz="1800" dirty="0" smtClean="0">
                <a:solidFill>
                  <a:schemeClr val="tx1">
                    <a:lumMod val="85000"/>
                    <a:lumOff val="15000"/>
                  </a:schemeClr>
                </a:solidFill>
                <a:latin typeface="微软雅黑" pitchFamily="34" charset="-122"/>
                <a:ea typeface="微软雅黑" pitchFamily="34" charset="-122"/>
              </a:rPr>
              <a:t>孔子</a:t>
            </a:r>
            <a:r>
              <a:rPr lang="zh-CN" altLang="en-US" sz="1800" dirty="0">
                <a:solidFill>
                  <a:schemeClr val="tx1">
                    <a:lumMod val="85000"/>
                    <a:lumOff val="15000"/>
                  </a:schemeClr>
                </a:solidFill>
                <a:latin typeface="微软雅黑" pitchFamily="34" charset="-122"/>
                <a:ea typeface="微软雅黑" pitchFamily="34" charset="-122"/>
              </a:rPr>
              <a:t>的</a:t>
            </a:r>
            <a:r>
              <a:rPr lang="zh-CN" altLang="en-US" sz="1800" dirty="0" smtClean="0">
                <a:solidFill>
                  <a:schemeClr val="tx1">
                    <a:lumMod val="85000"/>
                    <a:lumOff val="15000"/>
                  </a:schemeClr>
                </a:solidFill>
                <a:latin typeface="微软雅黑" pitchFamily="34" charset="-122"/>
                <a:ea typeface="微软雅黑" pitchFamily="34" charset="-122"/>
              </a:rPr>
              <a:t>伟大，在于他为我们思考了几乎所有人生的苦恼和问题，给了我们尽量恰当的答案。不走极端，而是中庸。中庸到极致，也就是合适到极致。追求仁，是每个人应有的追求，也是让自己更幸福的追求。做到最后，当你和仁合二为一的时候，就能做到孔子的“从心所欲不逾矩！”</a:t>
            </a:r>
            <a:endParaRPr lang="zh-CN" altLang="en-US" sz="1800" dirty="0">
              <a:solidFill>
                <a:schemeClr val="tx1">
                  <a:lumMod val="85000"/>
                  <a:lumOff val="15000"/>
                </a:schemeClr>
              </a:solidFill>
              <a:latin typeface="微软雅黑" pitchFamily="34" charset="-122"/>
              <a:ea typeface="微软雅黑" pitchFamily="34"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3"/>
          <a:srcRect/>
          <a:stretch>
            <a:fillRect/>
          </a:stretch>
        </p:blipFill>
        <p:spPr bwMode="auto">
          <a:xfrm>
            <a:off x="1588" y="0"/>
            <a:ext cx="9140825" cy="6858000"/>
          </a:xfrm>
          <a:prstGeom prst="rect">
            <a:avLst/>
          </a:prstGeom>
          <a:noFill/>
          <a:ln w="9525">
            <a:noFill/>
            <a:miter lim="800000"/>
            <a:headEnd/>
            <a:tailEnd/>
          </a:ln>
        </p:spPr>
      </p:pic>
      <p:sp>
        <p:nvSpPr>
          <p:cNvPr id="4" name="Rectangle 2"/>
          <p:cNvSpPr txBox="1">
            <a:spLocks noChangeArrowheads="1"/>
          </p:cNvSpPr>
          <p:nvPr/>
        </p:nvSpPr>
        <p:spPr>
          <a:xfrm>
            <a:off x="442913" y="43180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sz="4000" dirty="0" smtClean="0">
                <a:latin typeface="微软雅黑" panose="020B0503020204020204" pitchFamily="34" charset="-122"/>
                <a:ea typeface="微软雅黑" panose="020B0503020204020204" pitchFamily="34" charset="-122"/>
              </a:rPr>
              <a:t>关于樊登读书会</a:t>
            </a:r>
          </a:p>
        </p:txBody>
      </p:sp>
      <p:sp>
        <p:nvSpPr>
          <p:cNvPr id="6" name="内容占位符 2"/>
          <p:cNvSpPr txBox="1">
            <a:spLocks/>
          </p:cNvSpPr>
          <p:nvPr/>
        </p:nvSpPr>
        <p:spPr>
          <a:xfrm>
            <a:off x="1611313" y="1423317"/>
            <a:ext cx="6448425" cy="4525963"/>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FontTx/>
              <a:buNone/>
              <a:defRPr/>
            </a:pPr>
            <a:r>
              <a:rPr lang="zh-CN" altLang="en-US" sz="2000" dirty="0" smtClean="0">
                <a:solidFill>
                  <a:schemeClr val="tx1">
                    <a:lumMod val="75000"/>
                    <a:lumOff val="25000"/>
                  </a:schemeClr>
                </a:solidFill>
                <a:latin typeface="微软雅黑"/>
                <a:ea typeface="微软雅黑"/>
                <a:cs typeface="微软雅黑"/>
              </a:rPr>
              <a:t>在微信公众平台中搜索“樊登读书会”或者扫描二维码进行关注；</a:t>
            </a:r>
            <a:endParaRPr lang="en-US" altLang="zh-CN" sz="2000" dirty="0" smtClean="0">
              <a:solidFill>
                <a:schemeClr val="tx1">
                  <a:lumMod val="75000"/>
                  <a:lumOff val="25000"/>
                </a:schemeClr>
              </a:solidFill>
              <a:latin typeface="微软雅黑"/>
              <a:ea typeface="微软雅黑"/>
              <a:cs typeface="微软雅黑"/>
            </a:endParaRPr>
          </a:p>
          <a:p>
            <a:pPr marL="0" indent="0">
              <a:lnSpc>
                <a:spcPct val="150000"/>
              </a:lnSpc>
              <a:buFontTx/>
              <a:buNone/>
              <a:defRPr/>
            </a:pPr>
            <a:r>
              <a:rPr lang="zh-CN" altLang="en-US" sz="2000" dirty="0" smtClean="0">
                <a:solidFill>
                  <a:schemeClr val="tx1">
                    <a:lumMod val="75000"/>
                    <a:lumOff val="25000"/>
                  </a:schemeClr>
                </a:solidFill>
                <a:latin typeface="微软雅黑"/>
                <a:ea typeface="微软雅黑"/>
                <a:cs typeface="微软雅黑"/>
              </a:rPr>
              <a:t>非会员可以试读部分读书笔记内容，注册成为会员，第一时间获取全部读书笔记；</a:t>
            </a:r>
            <a:endParaRPr lang="en-US" altLang="zh-CN" sz="2000" dirty="0" smtClean="0">
              <a:solidFill>
                <a:schemeClr val="tx1">
                  <a:lumMod val="75000"/>
                  <a:lumOff val="25000"/>
                </a:schemeClr>
              </a:solidFill>
              <a:latin typeface="微软雅黑"/>
              <a:ea typeface="微软雅黑"/>
              <a:cs typeface="微软雅黑"/>
            </a:endParaRPr>
          </a:p>
          <a:p>
            <a:pPr marL="0" indent="0">
              <a:lnSpc>
                <a:spcPct val="150000"/>
              </a:lnSpc>
              <a:buFontTx/>
              <a:buNone/>
              <a:defRPr/>
            </a:pPr>
            <a:r>
              <a:rPr lang="zh-CN" altLang="en-US" sz="2000" dirty="0" smtClean="0">
                <a:solidFill>
                  <a:schemeClr val="tx1">
                    <a:lumMod val="75000"/>
                    <a:lumOff val="25000"/>
                  </a:schemeClr>
                </a:solidFill>
                <a:latin typeface="微软雅黑"/>
                <a:ea typeface="微软雅黑"/>
                <a:cs typeface="微软雅黑"/>
              </a:rPr>
              <a:t>会员拥有近距离交流的微信会员群，可以随时方便的交流读书心得，有任何读书的疑问都可以在会员群或讨论区中提出。</a:t>
            </a:r>
          </a:p>
          <a:p>
            <a:pPr marL="0" indent="0">
              <a:lnSpc>
                <a:spcPct val="150000"/>
              </a:lnSpc>
              <a:buFontTx/>
              <a:buNone/>
              <a:defRPr/>
            </a:pPr>
            <a:endParaRPr lang="zh-CN" altLang="en-US" sz="1800" dirty="0">
              <a:solidFill>
                <a:schemeClr val="tx1">
                  <a:lumMod val="75000"/>
                  <a:lumOff val="25000"/>
                </a:schemeClr>
              </a:solidFill>
              <a:latin typeface="微软雅黑"/>
              <a:ea typeface="微软雅黑"/>
              <a:cs typeface="微软雅黑"/>
            </a:endParaRPr>
          </a:p>
        </p:txBody>
      </p:sp>
      <p:sp>
        <p:nvSpPr>
          <p:cNvPr id="7" name="矩形 6"/>
          <p:cNvSpPr/>
          <p:nvPr/>
        </p:nvSpPr>
        <p:spPr>
          <a:xfrm>
            <a:off x="2843808" y="5084763"/>
            <a:ext cx="5465763" cy="1296987"/>
          </a:xfrm>
          <a:prstGeom prst="rect">
            <a:avLst/>
          </a:prstGeom>
          <a:solidFill>
            <a:srgbClr val="EEECE1">
              <a:lumMod val="50000"/>
            </a:srgbClr>
          </a:solidFill>
          <a:ln w="25400" cap="flat" cmpd="sng" algn="ctr">
            <a:solidFill>
              <a:srgbClr val="EEECE1">
                <a:lumMod val="50000"/>
              </a:srgbClr>
            </a:solidFill>
            <a:prstDash val="solid"/>
          </a:ln>
          <a:effectLst/>
        </p:spPr>
        <p:txBody>
          <a:bodyPr anchor="ctr"/>
          <a:lstStyle/>
          <a:p>
            <a:pPr algn="ctr" eaLnBrk="1" fontAlgn="auto" hangingPunct="1">
              <a:spcBef>
                <a:spcPts val="0"/>
              </a:spcBef>
              <a:spcAft>
                <a:spcPts val="0"/>
              </a:spcAft>
              <a:defRPr/>
            </a:pPr>
            <a:endParaRPr lang="zh-CN" altLang="en-US" kern="0">
              <a:solidFill>
                <a:sysClr val="windowText" lastClr="000000"/>
              </a:solidFill>
              <a:latin typeface="Calibri"/>
              <a:ea typeface="宋体"/>
            </a:endParaRPr>
          </a:p>
        </p:txBody>
      </p:sp>
      <p:sp>
        <p:nvSpPr>
          <p:cNvPr id="8" name="内容占位符 2"/>
          <p:cNvSpPr txBox="1">
            <a:spLocks/>
          </p:cNvSpPr>
          <p:nvPr/>
        </p:nvSpPr>
        <p:spPr>
          <a:xfrm>
            <a:off x="3059832" y="5111750"/>
            <a:ext cx="5903913" cy="1630363"/>
          </a:xfrm>
          <a:prstGeom prst="rect">
            <a:avLst/>
          </a:prstGeom>
        </p:spPr>
        <p:txBody>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buFontTx/>
              <a:buNone/>
            </a:pPr>
            <a:r>
              <a:rPr kumimoji="0" lang="zh-CN" altLang="en-US" sz="1800" dirty="0">
                <a:solidFill>
                  <a:schemeClr val="bg1"/>
                </a:solidFill>
                <a:latin typeface="微软雅黑" panose="020B0503020204020204" pitchFamily="34" charset="-122"/>
                <a:ea typeface="微软雅黑" panose="020B0503020204020204" pitchFamily="34" charset="-122"/>
              </a:rPr>
              <a:t>这里是读书人的社区，是思想碰撞和交流的舞台。</a:t>
            </a:r>
            <a:endParaRPr kumimoji="0" lang="en-US" altLang="zh-CN" sz="1800" dirty="0">
              <a:solidFill>
                <a:schemeClr val="bg1"/>
              </a:solidFill>
              <a:latin typeface="微软雅黑" panose="020B0503020204020204" pitchFamily="34" charset="-122"/>
              <a:ea typeface="微软雅黑" panose="020B0503020204020204" pitchFamily="34" charset="-122"/>
            </a:endParaRPr>
          </a:p>
          <a:p>
            <a:pPr eaLnBrk="1" hangingPunct="1">
              <a:lnSpc>
                <a:spcPct val="150000"/>
              </a:lnSpc>
              <a:buFontTx/>
              <a:buNone/>
            </a:pPr>
            <a:r>
              <a:rPr kumimoji="0" lang="en-US" altLang="zh-CN" sz="1800" dirty="0">
                <a:solidFill>
                  <a:schemeClr val="bg1"/>
                </a:solidFill>
                <a:latin typeface="微软雅黑" panose="020B0503020204020204" pitchFamily="34" charset="-122"/>
                <a:ea typeface="微软雅黑" panose="020B0503020204020204" pitchFamily="34" charset="-122"/>
              </a:rPr>
              <a:t>                                    </a:t>
            </a:r>
            <a:r>
              <a:rPr kumimoji="0" lang="zh-CN" altLang="en-US" sz="1800" dirty="0">
                <a:solidFill>
                  <a:schemeClr val="bg1"/>
                </a:solidFill>
                <a:latin typeface="微软雅黑" panose="020B0503020204020204" pitchFamily="34" charset="-122"/>
                <a:ea typeface="微软雅黑" panose="020B0503020204020204" pitchFamily="34" charset="-122"/>
              </a:rPr>
              <a:t>欢迎爱读书的你！</a:t>
            </a:r>
            <a:endParaRPr kumimoji="0" lang="en-US" altLang="zh-CN" sz="1800" dirty="0">
              <a:solidFill>
                <a:schemeClr val="bg1"/>
              </a:solidFill>
              <a:latin typeface="微软雅黑" panose="020B0503020204020204" pitchFamily="34" charset="-122"/>
              <a:ea typeface="微软雅黑" panose="020B0503020204020204" pitchFamily="34" charset="-122"/>
            </a:endParaRPr>
          </a:p>
          <a:p>
            <a:pPr eaLnBrk="1" hangingPunct="1">
              <a:lnSpc>
                <a:spcPct val="150000"/>
              </a:lnSpc>
              <a:buFontTx/>
              <a:buNone/>
            </a:pPr>
            <a:endParaRPr kumimoji="0" lang="zh-CN" altLang="en-US" sz="1800" dirty="0">
              <a:solidFill>
                <a:srgbClr val="404040"/>
              </a:solidFill>
              <a:latin typeface="微软雅黑" panose="020B0503020204020204" pitchFamily="34" charset="-122"/>
              <a:ea typeface="微软雅黑" panose="020B0503020204020204" pitchFamily="34" charset="-122"/>
            </a:endParaRPr>
          </a:p>
        </p:txBody>
      </p:sp>
      <p:grpSp>
        <p:nvGrpSpPr>
          <p:cNvPr id="9" name="组合 102"/>
          <p:cNvGrpSpPr>
            <a:grpSpLocks/>
          </p:cNvGrpSpPr>
          <p:nvPr/>
        </p:nvGrpSpPr>
        <p:grpSpPr bwMode="auto">
          <a:xfrm>
            <a:off x="3100884" y="5551488"/>
            <a:ext cx="2335212" cy="614362"/>
            <a:chOff x="1987790" y="2143125"/>
            <a:chExt cx="2551315" cy="665852"/>
          </a:xfrm>
        </p:grpSpPr>
        <p:sp>
          <p:nvSpPr>
            <p:cNvPr id="10" name="圆角矩形 9"/>
            <p:cNvSpPr/>
            <p:nvPr/>
          </p:nvSpPr>
          <p:spPr>
            <a:xfrm>
              <a:off x="1987790" y="2143125"/>
              <a:ext cx="2551315" cy="665852"/>
            </a:xfrm>
            <a:prstGeom prst="roundRect">
              <a:avLst/>
            </a:prstGeom>
            <a:solidFill>
              <a:srgbClr val="EEECE1"/>
            </a:solidFill>
            <a:ln w="25400" cap="flat" cmpd="sng" algn="ctr">
              <a:noFill/>
              <a:prstDash val="solid"/>
            </a:ln>
            <a:effectLst/>
          </p:spPr>
          <p:txBody>
            <a:bodyPr anchor="ctr"/>
            <a:lstStyle/>
            <a:p>
              <a:pPr algn="ctr" eaLnBrk="1" fontAlgn="auto" hangingPunct="1">
                <a:spcBef>
                  <a:spcPts val="0"/>
                </a:spcBef>
                <a:spcAft>
                  <a:spcPts val="0"/>
                </a:spcAft>
                <a:defRPr/>
              </a:pPr>
              <a:endParaRPr lang="zh-CN" altLang="en-US" kern="0">
                <a:solidFill>
                  <a:sysClr val="window" lastClr="FFFFFF"/>
                </a:solidFill>
                <a:latin typeface="Calibri"/>
                <a:ea typeface="宋体"/>
              </a:endParaRPr>
            </a:p>
          </p:txBody>
        </p:sp>
        <p:sp>
          <p:nvSpPr>
            <p:cNvPr id="11" name="矩形 94"/>
            <p:cNvSpPr>
              <a:spLocks noChangeArrowheads="1"/>
            </p:cNvSpPr>
            <p:nvPr/>
          </p:nvSpPr>
          <p:spPr bwMode="auto">
            <a:xfrm>
              <a:off x="2126543" y="2268725"/>
              <a:ext cx="286177" cy="285611"/>
            </a:xfrm>
            <a:custGeom>
              <a:avLst/>
              <a:gdLst>
                <a:gd name="T0" fmla="*/ 237101 w 284521"/>
                <a:gd name="T1" fmla="*/ 0 h 286856"/>
                <a:gd name="T2" fmla="*/ 284521 w 284521"/>
                <a:gd name="T3" fmla="*/ 0 h 286856"/>
                <a:gd name="T4" fmla="*/ 284521 w 284521"/>
                <a:gd name="T5" fmla="*/ 286856 h 286856"/>
                <a:gd name="T6" fmla="*/ 237101 w 284521"/>
                <a:gd name="T7" fmla="*/ 286856 h 286856"/>
                <a:gd name="T8" fmla="*/ 0 w 284521"/>
                <a:gd name="T9" fmla="*/ 286856 h 286856"/>
                <a:gd name="T10" fmla="*/ 0 w 284521"/>
                <a:gd name="T11" fmla="*/ 236156 h 286856"/>
                <a:gd name="T12" fmla="*/ 206982 w 284521"/>
                <a:gd name="T13" fmla="*/ 236156 h 286856"/>
                <a:gd name="T14" fmla="*/ 42129 w 284521"/>
                <a:gd name="T15" fmla="*/ 62333 h 286856"/>
                <a:gd name="T16" fmla="*/ 76800 w 284521"/>
                <a:gd name="T17" fmla="*/ 29451 h 286856"/>
                <a:gd name="T18" fmla="*/ 237101 w 284521"/>
                <a:gd name="T19" fmla="*/ 198474 h 286856"/>
                <a:gd name="T20" fmla="*/ 237101 w 284521"/>
                <a:gd name="T21" fmla="*/ 0 h 286856"/>
                <a:gd name="T22" fmla="*/ 0 w 284521"/>
                <a:gd name="T23" fmla="*/ 0 h 286856"/>
                <a:gd name="T24" fmla="*/ 284521 w 284521"/>
                <a:gd name="T25" fmla="*/ 286856 h 286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T22" t="T23" r="T24" b="T25"/>
              <a:pathLst>
                <a:path w="284521" h="286856">
                  <a:moveTo>
                    <a:pt x="237101" y="0"/>
                  </a:moveTo>
                  <a:lnTo>
                    <a:pt x="284521" y="0"/>
                  </a:lnTo>
                  <a:lnTo>
                    <a:pt x="284521" y="286856"/>
                  </a:lnTo>
                  <a:lnTo>
                    <a:pt x="237101" y="286856"/>
                  </a:lnTo>
                  <a:lnTo>
                    <a:pt x="0" y="286856"/>
                  </a:lnTo>
                  <a:lnTo>
                    <a:pt x="0" y="236156"/>
                  </a:lnTo>
                  <a:lnTo>
                    <a:pt x="206982" y="236156"/>
                  </a:lnTo>
                  <a:lnTo>
                    <a:pt x="42129" y="62333"/>
                  </a:lnTo>
                  <a:lnTo>
                    <a:pt x="76800" y="29451"/>
                  </a:lnTo>
                  <a:lnTo>
                    <a:pt x="237101" y="198474"/>
                  </a:lnTo>
                  <a:lnTo>
                    <a:pt x="237101" y="0"/>
                  </a:lnTo>
                  <a:close/>
                </a:path>
              </a:pathLst>
            </a:custGeom>
            <a:solidFill>
              <a:srgbClr val="C00000"/>
            </a:solidFill>
            <a:ln>
              <a:noFill/>
            </a:ln>
            <a:effectLst>
              <a:outerShdw blurRad="63500" dist="38100" dir="5400000" algn="t" rotWithShape="0">
                <a:srgbClr val="000000">
                  <a:alpha val="31998"/>
                </a:srgbClr>
              </a:outerShdw>
            </a:effectLst>
            <a:extLst>
              <a:ext uri="{91240B29-F687-4F45-9708-019B960494DF}">
                <a14:hiddenLine xmlns:a14="http://schemas.microsoft.com/office/drawing/2010/main" w="3175">
                  <a:solidFill>
                    <a:srgbClr val="000000"/>
                  </a:solidFill>
                  <a:miter lim="800000"/>
                  <a:headEnd/>
                  <a:tailEnd/>
                </a14:hiddenLine>
              </a:ext>
            </a:extLst>
          </p:spPr>
          <p:txBody>
            <a:bodyPr anchor="ctr"/>
            <a:lstStyle/>
            <a:p>
              <a:pPr eaLnBrk="1" hangingPunct="1">
                <a:defRPr/>
              </a:pPr>
              <a:endParaRPr lang="zh-CN" altLang="en-US"/>
            </a:p>
          </p:txBody>
        </p:sp>
        <p:cxnSp>
          <p:nvCxnSpPr>
            <p:cNvPr id="12" name="直接连接符 89"/>
            <p:cNvCxnSpPr>
              <a:cxnSpLocks noChangeShapeType="1"/>
            </p:cNvCxnSpPr>
            <p:nvPr/>
          </p:nvCxnSpPr>
          <p:spPr bwMode="auto">
            <a:xfrm>
              <a:off x="2257626" y="2694559"/>
              <a:ext cx="2051642" cy="14203"/>
            </a:xfrm>
            <a:prstGeom prst="line">
              <a:avLst/>
            </a:prstGeom>
            <a:noFill/>
            <a:ln w="6350">
              <a:solidFill>
                <a:srgbClr val="CD1B2B"/>
              </a:solidFill>
              <a:round/>
              <a:headEnd/>
              <a:tailEnd/>
            </a:ln>
            <a:extLst>
              <a:ext uri="{909E8E84-426E-40DD-AFC4-6F175D3DCCD1}">
                <a14:hiddenFill xmlns:a14="http://schemas.microsoft.com/office/drawing/2010/main">
                  <a:noFill/>
                </a14:hiddenFill>
              </a:ext>
            </a:extLst>
          </p:spPr>
        </p:cxnSp>
      </p:grpSp>
      <p:sp>
        <p:nvSpPr>
          <p:cNvPr id="13" name="矩形 81"/>
          <p:cNvSpPr>
            <a:spLocks noChangeArrowheads="1"/>
          </p:cNvSpPr>
          <p:nvPr/>
        </p:nvSpPr>
        <p:spPr bwMode="auto">
          <a:xfrm>
            <a:off x="3635896" y="5602288"/>
            <a:ext cx="17367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0" lang="zh-CN" altLang="en-US" sz="2400" b="1" dirty="0">
                <a:solidFill>
                  <a:srgbClr val="FF0000"/>
                </a:solidFill>
                <a:latin typeface="微软雅黑" panose="020B0503020204020204" pitchFamily="34" charset="-122"/>
                <a:ea typeface="微软雅黑" panose="020B0503020204020204" pitchFamily="34" charset="-122"/>
              </a:rPr>
              <a:t>樊登读书会</a:t>
            </a:r>
            <a:endParaRPr kumimoji="0" lang="zh-CN" altLang="en-US" sz="1800" dirty="0">
              <a:solidFill>
                <a:srgbClr val="FF0000"/>
              </a:solidFill>
              <a:ea typeface="微软雅黑" panose="020B0503020204020204" pitchFamily="34" charset="-122"/>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4466" y="1574800"/>
            <a:ext cx="223041" cy="305536"/>
          </a:xfrm>
          <a:prstGeom prst="rect">
            <a:avLst/>
          </a:prstGeom>
        </p:spPr>
      </p:pic>
      <p:pic>
        <p:nvPicPr>
          <p:cNvPr id="14" name="图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4466" y="2537721"/>
            <a:ext cx="223041" cy="305536"/>
          </a:xfrm>
          <a:prstGeom prst="rect">
            <a:avLst/>
          </a:prstGeom>
        </p:spPr>
      </p:pic>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4465" y="3520375"/>
            <a:ext cx="223041" cy="305536"/>
          </a:xfrm>
          <a:prstGeom prst="rect">
            <a:avLst/>
          </a:prstGeom>
        </p:spPr>
      </p:pic>
    </p:spTree>
    <p:extLst>
      <p:ext uri="{BB962C8B-B14F-4D97-AF65-F5344CB8AC3E}">
        <p14:creationId xmlns:p14="http://schemas.microsoft.com/office/powerpoint/2010/main" val="35016490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pic>
        <p:nvPicPr>
          <p:cNvPr id="8" name="图片 5" descr="6.png"/>
          <p:cNvPicPr>
            <a:picLocks noChangeAspect="1"/>
          </p:cNvPicPr>
          <p:nvPr/>
        </p:nvPicPr>
        <p:blipFill>
          <a:blip r:embed="rId3" cstate="print"/>
          <a:srcRect r="-2138"/>
          <a:stretch>
            <a:fillRect/>
          </a:stretch>
        </p:blipFill>
        <p:spPr bwMode="auto">
          <a:xfrm>
            <a:off x="8001024" y="5616659"/>
            <a:ext cx="1173321" cy="1241339"/>
          </a:xfrm>
          <a:prstGeom prst="rect">
            <a:avLst/>
          </a:prstGeom>
          <a:noFill/>
          <a:ln w="9525">
            <a:noFill/>
            <a:miter lim="800000"/>
            <a:headEnd/>
            <a:tailEnd/>
          </a:ln>
        </p:spPr>
      </p:pic>
      <p:pic>
        <p:nvPicPr>
          <p:cNvPr id="4" name="Picture 2" descr="g:\PROGRA~1\360se6\USERDA~1\Temp\U_1899~1.JPG"/>
          <p:cNvPicPr>
            <a:picLocks noChangeAspect="1" noChangeArrowheads="1"/>
          </p:cNvPicPr>
          <p:nvPr/>
        </p:nvPicPr>
        <p:blipFill>
          <a:blip r:embed="rId4"/>
          <a:srcRect l="17241" r="17241"/>
          <a:stretch>
            <a:fillRect/>
          </a:stretch>
        </p:blipFill>
        <p:spPr bwMode="auto">
          <a:xfrm>
            <a:off x="6084228" y="1964065"/>
            <a:ext cx="2808252" cy="4286280"/>
          </a:xfrm>
          <a:prstGeom prst="rect">
            <a:avLst/>
          </a:prstGeom>
          <a:noFill/>
        </p:spPr>
      </p:pic>
      <p:sp>
        <p:nvSpPr>
          <p:cNvPr id="7" name="矩形 6"/>
          <p:cNvSpPr/>
          <p:nvPr/>
        </p:nvSpPr>
        <p:spPr>
          <a:xfrm>
            <a:off x="546398" y="3213100"/>
            <a:ext cx="5465762" cy="2027238"/>
          </a:xfrm>
          <a:prstGeom prst="rect">
            <a:avLst/>
          </a:prstGeom>
          <a:solidFill>
            <a:srgbClr val="EEECE1">
              <a:lumMod val="50000"/>
            </a:srgbClr>
          </a:solidFill>
          <a:ln w="25400" cap="flat" cmpd="sng" algn="ctr">
            <a:solidFill>
              <a:srgbClr val="EEECE1">
                <a:lumMod val="50000"/>
              </a:srgbClr>
            </a:solidFill>
            <a:prstDash val="solid"/>
          </a:ln>
          <a:effectLst/>
        </p:spPr>
        <p:txBody>
          <a:bodyPr anchor="ctr"/>
          <a:lstStyle/>
          <a:p>
            <a:pPr algn="ctr" eaLnBrk="1" fontAlgn="auto" hangingPunct="1">
              <a:spcBef>
                <a:spcPts val="0"/>
              </a:spcBef>
              <a:spcAft>
                <a:spcPts val="0"/>
              </a:spcAft>
              <a:defRPr/>
            </a:pPr>
            <a:endParaRPr lang="zh-CN" altLang="en-US" kern="0">
              <a:solidFill>
                <a:sysClr val="windowText" lastClr="000000"/>
              </a:solidFill>
              <a:latin typeface="Calibri"/>
              <a:ea typeface="宋体"/>
            </a:endParaRPr>
          </a:p>
        </p:txBody>
      </p:sp>
      <p:sp>
        <p:nvSpPr>
          <p:cNvPr id="9" name="内容占位符 2"/>
          <p:cNvSpPr txBox="1">
            <a:spLocks/>
          </p:cNvSpPr>
          <p:nvPr/>
        </p:nvSpPr>
        <p:spPr bwMode="auto">
          <a:xfrm>
            <a:off x="1049338" y="3363913"/>
            <a:ext cx="4868862"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buFontTx/>
              <a:buNone/>
            </a:pPr>
            <a:r>
              <a:rPr kumimoji="0" lang="zh-CN" altLang="en-US" sz="2000" dirty="0">
                <a:solidFill>
                  <a:srgbClr val="FFFFFF"/>
                </a:solidFill>
                <a:latin typeface="微软雅黑" panose="020B0503020204020204" pitchFamily="34" charset="-122"/>
                <a:ea typeface="微软雅黑" panose="020B0503020204020204" pitchFamily="34" charset="-122"/>
              </a:rPr>
              <a:t>如果您觉得有所收获，欢迎邀请您的朋友</a:t>
            </a:r>
            <a:endParaRPr kumimoji="0" lang="en-US" altLang="zh-CN" sz="2000" dirty="0">
              <a:solidFill>
                <a:srgbClr val="FFFFFF"/>
              </a:solidFill>
              <a:latin typeface="微软雅黑" panose="020B0503020204020204" pitchFamily="34" charset="-122"/>
              <a:ea typeface="微软雅黑" panose="020B0503020204020204" pitchFamily="34" charset="-122"/>
            </a:endParaRPr>
          </a:p>
          <a:p>
            <a:pPr eaLnBrk="1" hangingPunct="1">
              <a:lnSpc>
                <a:spcPct val="150000"/>
              </a:lnSpc>
              <a:buFontTx/>
              <a:buNone/>
            </a:pPr>
            <a:r>
              <a:rPr kumimoji="0" lang="zh-CN" altLang="en-US" sz="2000" dirty="0">
                <a:solidFill>
                  <a:srgbClr val="FFFFFF"/>
                </a:solidFill>
                <a:latin typeface="微软雅黑" panose="020B0503020204020204" pitchFamily="34" charset="-122"/>
                <a:ea typeface="微软雅黑" panose="020B0503020204020204" pitchFamily="34" charset="-122"/>
              </a:rPr>
              <a:t>加入</a:t>
            </a:r>
            <a:endParaRPr kumimoji="0" lang="en-US" altLang="zh-CN" sz="2000" dirty="0">
              <a:solidFill>
                <a:srgbClr val="FFFFFF"/>
              </a:solidFill>
              <a:latin typeface="微软雅黑" panose="020B0503020204020204" pitchFamily="34" charset="-122"/>
              <a:ea typeface="微软雅黑" panose="020B0503020204020204" pitchFamily="34" charset="-122"/>
            </a:endParaRPr>
          </a:p>
          <a:p>
            <a:pPr eaLnBrk="1" hangingPunct="1">
              <a:lnSpc>
                <a:spcPct val="150000"/>
              </a:lnSpc>
              <a:buFontTx/>
              <a:buNone/>
            </a:pPr>
            <a:r>
              <a:rPr kumimoji="0" lang="zh-CN" altLang="en-US" sz="2000" dirty="0">
                <a:solidFill>
                  <a:srgbClr val="FFFFFF"/>
                </a:solidFill>
                <a:latin typeface="微软雅黑" panose="020B0503020204020204" pitchFamily="34" charset="-122"/>
                <a:ea typeface="微软雅黑" panose="020B0503020204020204" pitchFamily="34" charset="-122"/>
              </a:rPr>
              <a:t>共同分享读书的喜悦！</a:t>
            </a:r>
            <a:endParaRPr kumimoji="0" lang="zh-CN" altLang="en-US" sz="1800" dirty="0">
              <a:solidFill>
                <a:srgbClr val="FFFFFF"/>
              </a:solidFill>
              <a:latin typeface="微软雅黑" panose="020B0503020204020204" pitchFamily="34" charset="-122"/>
              <a:ea typeface="微软雅黑" panose="020B0503020204020204" pitchFamily="34" charset="-122"/>
            </a:endParaRPr>
          </a:p>
        </p:txBody>
      </p:sp>
      <p:grpSp>
        <p:nvGrpSpPr>
          <p:cNvPr id="10" name="组合 102"/>
          <p:cNvGrpSpPr>
            <a:grpSpLocks/>
          </p:cNvGrpSpPr>
          <p:nvPr/>
        </p:nvGrpSpPr>
        <p:grpSpPr bwMode="auto">
          <a:xfrm>
            <a:off x="1797050" y="3916363"/>
            <a:ext cx="2335213" cy="614362"/>
            <a:chOff x="1987790" y="2143125"/>
            <a:chExt cx="2551315" cy="665852"/>
          </a:xfrm>
        </p:grpSpPr>
        <p:sp>
          <p:nvSpPr>
            <p:cNvPr id="11" name="圆角矩形 10"/>
            <p:cNvSpPr/>
            <p:nvPr/>
          </p:nvSpPr>
          <p:spPr>
            <a:xfrm>
              <a:off x="1987790" y="2143125"/>
              <a:ext cx="2551315" cy="665852"/>
            </a:xfrm>
            <a:prstGeom prst="roundRect">
              <a:avLst/>
            </a:prstGeom>
            <a:solidFill>
              <a:srgbClr val="EEECE1"/>
            </a:solidFill>
            <a:ln w="25400" cap="flat" cmpd="sng" algn="ctr">
              <a:noFill/>
              <a:prstDash val="solid"/>
            </a:ln>
            <a:effectLst/>
          </p:spPr>
          <p:txBody>
            <a:bodyPr anchor="ctr"/>
            <a:lstStyle/>
            <a:p>
              <a:pPr algn="ctr" eaLnBrk="1" fontAlgn="auto" hangingPunct="1">
                <a:spcBef>
                  <a:spcPts val="0"/>
                </a:spcBef>
                <a:spcAft>
                  <a:spcPts val="0"/>
                </a:spcAft>
                <a:defRPr/>
              </a:pPr>
              <a:endParaRPr lang="zh-CN" altLang="en-US" kern="0">
                <a:solidFill>
                  <a:sysClr val="window" lastClr="FFFFFF"/>
                </a:solidFill>
                <a:latin typeface="Calibri"/>
                <a:ea typeface="宋体"/>
              </a:endParaRPr>
            </a:p>
          </p:txBody>
        </p:sp>
        <p:sp>
          <p:nvSpPr>
            <p:cNvPr id="12" name="矩形 94"/>
            <p:cNvSpPr>
              <a:spLocks noChangeArrowheads="1"/>
            </p:cNvSpPr>
            <p:nvPr/>
          </p:nvSpPr>
          <p:spPr bwMode="auto">
            <a:xfrm>
              <a:off x="2126543" y="2268725"/>
              <a:ext cx="286178" cy="285611"/>
            </a:xfrm>
            <a:custGeom>
              <a:avLst/>
              <a:gdLst>
                <a:gd name="T0" fmla="*/ 237101 w 284521"/>
                <a:gd name="T1" fmla="*/ 0 h 286856"/>
                <a:gd name="T2" fmla="*/ 284521 w 284521"/>
                <a:gd name="T3" fmla="*/ 0 h 286856"/>
                <a:gd name="T4" fmla="*/ 284521 w 284521"/>
                <a:gd name="T5" fmla="*/ 286856 h 286856"/>
                <a:gd name="T6" fmla="*/ 237101 w 284521"/>
                <a:gd name="T7" fmla="*/ 286856 h 286856"/>
                <a:gd name="T8" fmla="*/ 0 w 284521"/>
                <a:gd name="T9" fmla="*/ 286856 h 286856"/>
                <a:gd name="T10" fmla="*/ 0 w 284521"/>
                <a:gd name="T11" fmla="*/ 236156 h 286856"/>
                <a:gd name="T12" fmla="*/ 206982 w 284521"/>
                <a:gd name="T13" fmla="*/ 236156 h 286856"/>
                <a:gd name="T14" fmla="*/ 42129 w 284521"/>
                <a:gd name="T15" fmla="*/ 62333 h 286856"/>
                <a:gd name="T16" fmla="*/ 76800 w 284521"/>
                <a:gd name="T17" fmla="*/ 29451 h 286856"/>
                <a:gd name="T18" fmla="*/ 237101 w 284521"/>
                <a:gd name="T19" fmla="*/ 198474 h 286856"/>
                <a:gd name="T20" fmla="*/ 237101 w 284521"/>
                <a:gd name="T21" fmla="*/ 0 h 286856"/>
                <a:gd name="T22" fmla="*/ 0 w 284521"/>
                <a:gd name="T23" fmla="*/ 0 h 286856"/>
                <a:gd name="T24" fmla="*/ 284521 w 284521"/>
                <a:gd name="T25" fmla="*/ 286856 h 286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T22" t="T23" r="T24" b="T25"/>
              <a:pathLst>
                <a:path w="284521" h="286856">
                  <a:moveTo>
                    <a:pt x="237101" y="0"/>
                  </a:moveTo>
                  <a:lnTo>
                    <a:pt x="284521" y="0"/>
                  </a:lnTo>
                  <a:lnTo>
                    <a:pt x="284521" y="286856"/>
                  </a:lnTo>
                  <a:lnTo>
                    <a:pt x="237101" y="286856"/>
                  </a:lnTo>
                  <a:lnTo>
                    <a:pt x="0" y="286856"/>
                  </a:lnTo>
                  <a:lnTo>
                    <a:pt x="0" y="236156"/>
                  </a:lnTo>
                  <a:lnTo>
                    <a:pt x="206982" y="236156"/>
                  </a:lnTo>
                  <a:lnTo>
                    <a:pt x="42129" y="62333"/>
                  </a:lnTo>
                  <a:lnTo>
                    <a:pt x="76800" y="29451"/>
                  </a:lnTo>
                  <a:lnTo>
                    <a:pt x="237101" y="198474"/>
                  </a:lnTo>
                  <a:lnTo>
                    <a:pt x="237101" y="0"/>
                  </a:lnTo>
                  <a:close/>
                </a:path>
              </a:pathLst>
            </a:custGeom>
            <a:solidFill>
              <a:srgbClr val="C00000"/>
            </a:solidFill>
            <a:ln>
              <a:noFill/>
            </a:ln>
            <a:effectLst>
              <a:outerShdw blurRad="63500" dist="38100" dir="5400000" algn="t" rotWithShape="0">
                <a:srgbClr val="000000">
                  <a:alpha val="31998"/>
                </a:srgbClr>
              </a:outerShdw>
            </a:effectLst>
            <a:extLst>
              <a:ext uri="{91240B29-F687-4F45-9708-019B960494DF}">
                <a14:hiddenLine xmlns:a14="http://schemas.microsoft.com/office/drawing/2010/main" w="3175">
                  <a:solidFill>
                    <a:srgbClr val="000000"/>
                  </a:solidFill>
                  <a:miter lim="800000"/>
                  <a:headEnd/>
                  <a:tailEnd/>
                </a14:hiddenLine>
              </a:ext>
            </a:extLst>
          </p:spPr>
          <p:txBody>
            <a:bodyPr anchor="ctr"/>
            <a:lstStyle/>
            <a:p>
              <a:pPr eaLnBrk="1" hangingPunct="1">
                <a:defRPr/>
              </a:pPr>
              <a:endParaRPr lang="zh-CN" altLang="en-US"/>
            </a:p>
          </p:txBody>
        </p:sp>
        <p:cxnSp>
          <p:nvCxnSpPr>
            <p:cNvPr id="13" name="直接连接符 89"/>
            <p:cNvCxnSpPr>
              <a:cxnSpLocks noChangeShapeType="1"/>
            </p:cNvCxnSpPr>
            <p:nvPr/>
          </p:nvCxnSpPr>
          <p:spPr bwMode="auto">
            <a:xfrm>
              <a:off x="2127471" y="2694559"/>
              <a:ext cx="2051642" cy="14203"/>
            </a:xfrm>
            <a:prstGeom prst="line">
              <a:avLst/>
            </a:prstGeom>
            <a:noFill/>
            <a:ln w="6350">
              <a:solidFill>
                <a:srgbClr val="CD1B2B"/>
              </a:solidFill>
              <a:round/>
              <a:headEnd/>
              <a:tailEnd/>
            </a:ln>
            <a:extLst>
              <a:ext uri="{909E8E84-426E-40DD-AFC4-6F175D3DCCD1}">
                <a14:hiddenFill xmlns:a14="http://schemas.microsoft.com/office/drawing/2010/main">
                  <a:noFill/>
                </a14:hiddenFill>
              </a:ext>
            </a:extLst>
          </p:spPr>
        </p:cxnSp>
      </p:grpSp>
      <p:sp>
        <p:nvSpPr>
          <p:cNvPr id="14" name="矩形 81"/>
          <p:cNvSpPr>
            <a:spLocks noChangeArrowheads="1"/>
          </p:cNvSpPr>
          <p:nvPr/>
        </p:nvSpPr>
        <p:spPr bwMode="auto">
          <a:xfrm>
            <a:off x="2317750" y="3940175"/>
            <a:ext cx="17367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0" lang="zh-CN" altLang="en-US" sz="2400" b="1" dirty="0">
                <a:solidFill>
                  <a:srgbClr val="FF0000"/>
                </a:solidFill>
                <a:latin typeface="微软雅黑" panose="020B0503020204020204" pitchFamily="34" charset="-122"/>
                <a:ea typeface="微软雅黑" panose="020B0503020204020204" pitchFamily="34" charset="-122"/>
              </a:rPr>
              <a:t>樊登读书会</a:t>
            </a:r>
            <a:endParaRPr kumimoji="0" lang="zh-CN" altLang="en-US" sz="1800" dirty="0">
              <a:solidFill>
                <a:srgbClr val="FF0000"/>
              </a:solidFill>
              <a:ea typeface="微软雅黑" panose="020B0503020204020204" pitchFamily="34" charset="-122"/>
            </a:endParaRPr>
          </a:p>
        </p:txBody>
      </p:sp>
    </p:spTree>
    <p:extLst>
      <p:ext uri="{BB962C8B-B14F-4D97-AF65-F5344CB8AC3E}">
        <p14:creationId xmlns:p14="http://schemas.microsoft.com/office/powerpoint/2010/main" val="2888629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2" presetClass="entr" presetSubtype="2"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fill="hold"/>
                                        <p:tgtEl>
                                          <p:spTgt spid="8"/>
                                        </p:tgtEl>
                                        <p:attrNameLst>
                                          <p:attrName>ppt_x</p:attrName>
                                        </p:attrNameLst>
                                      </p:cBhvr>
                                      <p:tavLst>
                                        <p:tav tm="0">
                                          <p:val>
                                            <p:strVal val="1+#ppt_w/2"/>
                                          </p:val>
                                        </p:tav>
                                        <p:tav tm="100000">
                                          <p:val>
                                            <p:strVal val="#ppt_x"/>
                                          </p:val>
                                        </p:tav>
                                      </p:tavLst>
                                    </p:anim>
                                    <p:anim calcmode="lin" valueType="num">
                                      <p:cBhvr additive="base">
                                        <p:cTn id="11"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未标题-1-02.jpg"/>
          <p:cNvPicPr>
            <a:picLocks noChangeAspect="1"/>
          </p:cNvPicPr>
          <p:nvPr/>
        </p:nvPicPr>
        <p:blipFill>
          <a:blip r:embed="rId2">
            <a:extLst>
              <a:ext uri="{28A0092B-C50C-407E-A947-70E740481C1C}">
                <a14:useLocalDpi xmlns:a14="http://schemas.microsoft.com/office/drawing/2010/main" val="0"/>
              </a:ext>
            </a:extLst>
          </a:blip>
          <a:srcRect b="77083"/>
          <a:stretch>
            <a:fillRect/>
          </a:stretch>
        </p:blipFill>
        <p:spPr>
          <a:xfrm>
            <a:off x="0" y="0"/>
            <a:ext cx="9144000" cy="6858000"/>
          </a:xfrm>
          <a:prstGeom prst="rect">
            <a:avLst/>
          </a:prstGeom>
        </p:spPr>
      </p:pic>
      <p:sp>
        <p:nvSpPr>
          <p:cNvPr id="5" name="矩形 4"/>
          <p:cNvSpPr/>
          <p:nvPr/>
        </p:nvSpPr>
        <p:spPr>
          <a:xfrm>
            <a:off x="2357422" y="2285992"/>
            <a:ext cx="4572032" cy="23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Picture 2" descr="G:\孑子 朋友们\田君琦\樊登读书会\樊登读书会二维码.jpg"/>
          <p:cNvPicPr>
            <a:picLocks noChangeAspect="1" noChangeArrowheads="1"/>
          </p:cNvPicPr>
          <p:nvPr/>
        </p:nvPicPr>
        <p:blipFill>
          <a:blip r:embed="rId3"/>
          <a:srcRect/>
          <a:stretch>
            <a:fillRect/>
          </a:stretch>
        </p:blipFill>
        <p:spPr bwMode="auto">
          <a:xfrm>
            <a:off x="4615542" y="2285992"/>
            <a:ext cx="2357454" cy="2357454"/>
          </a:xfrm>
          <a:prstGeom prst="rect">
            <a:avLst/>
          </a:prstGeom>
          <a:noFill/>
        </p:spPr>
      </p:pic>
      <p:pic>
        <p:nvPicPr>
          <p:cNvPr id="7" name="Picture 2" descr="G:\孑子 朋友们\田君琦\樊登读书会\图片设计\logo-格式.png"/>
          <p:cNvPicPr>
            <a:picLocks noChangeAspect="1" noChangeArrowheads="1"/>
          </p:cNvPicPr>
          <p:nvPr/>
        </p:nvPicPr>
        <p:blipFill>
          <a:blip r:embed="rId4" cstate="print"/>
          <a:srcRect l="26506" t="24087" r="26506" b="26134"/>
          <a:stretch>
            <a:fillRect/>
          </a:stretch>
        </p:blipFill>
        <p:spPr bwMode="auto">
          <a:xfrm>
            <a:off x="2576344" y="2529334"/>
            <a:ext cx="2067094" cy="1643074"/>
          </a:xfrm>
          <a:prstGeom prst="rect">
            <a:avLst/>
          </a:prstGeom>
          <a:noFill/>
        </p:spPr>
      </p:pic>
      <p:sp>
        <p:nvSpPr>
          <p:cNvPr id="8" name="TextBox 7"/>
          <p:cNvSpPr txBox="1"/>
          <p:nvPr/>
        </p:nvSpPr>
        <p:spPr>
          <a:xfrm>
            <a:off x="2773800" y="3971476"/>
            <a:ext cx="1785950" cy="357190"/>
          </a:xfrm>
          <a:prstGeom prst="rect">
            <a:avLst/>
          </a:prstGeom>
        </p:spPr>
        <p:txBody>
          <a:bodyPr vert="horz" wrap="square" lIns="91440" tIns="45720" rIns="91440" bIns="45720"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kumimoji="0" lang="zh-CN" altLang="en-US" i="0" u="none" strike="noStrike" kern="1200" cap="none" spc="0" normalizeH="0" baseline="0" noProof="0" dirty="0" smtClean="0">
                <a:ln>
                  <a:noFill/>
                </a:ln>
                <a:solidFill>
                  <a:schemeClr val="accent6">
                    <a:lumMod val="50000"/>
                  </a:schemeClr>
                </a:solidFill>
                <a:effectLst/>
                <a:uLnTx/>
                <a:uFillTx/>
                <a:latin typeface="迷你简北魏楷书" pitchFamily="65" charset="-122"/>
                <a:ea typeface="迷你简北魏楷书" pitchFamily="65" charset="-122"/>
                <a:cs typeface="+mj-cs"/>
              </a:rPr>
              <a:t>欢迎关注</a:t>
            </a:r>
          </a:p>
        </p:txBody>
      </p:sp>
      <p:sp>
        <p:nvSpPr>
          <p:cNvPr id="9" name="文本框 1"/>
          <p:cNvSpPr txBox="1"/>
          <p:nvPr/>
        </p:nvSpPr>
        <p:spPr>
          <a:xfrm>
            <a:off x="3059895" y="5091635"/>
            <a:ext cx="3539752" cy="400110"/>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lgn="ctr"/>
            <a:r>
              <a:rPr lang="zh-CN" altLang="en-US" sz="2000" b="1" dirty="0" smtClean="0">
                <a:latin typeface="隶书" panose="02010509060101010101" pitchFamily="49" charset="-122"/>
                <a:ea typeface="隶书" panose="02010509060101010101" pitchFamily="49" charset="-122"/>
              </a:rPr>
              <a:t>上海科必达信息科技有限公司</a:t>
            </a:r>
            <a:endParaRPr lang="en-US" altLang="zh-CN" sz="2000" b="1" dirty="0" smtClean="0">
              <a:latin typeface="隶书" panose="02010509060101010101" pitchFamily="49" charset="-122"/>
              <a:ea typeface="隶书" panose="02010509060101010101" pitchFamily="49" charset="-122"/>
            </a:endParaRPr>
          </a:p>
        </p:txBody>
      </p:sp>
      <p:sp>
        <p:nvSpPr>
          <p:cNvPr id="10" name="文本框 2"/>
          <p:cNvSpPr txBox="1"/>
          <p:nvPr/>
        </p:nvSpPr>
        <p:spPr>
          <a:xfrm>
            <a:off x="3616464" y="5576503"/>
            <a:ext cx="2236510" cy="707886"/>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r>
              <a:rPr lang="zh-CN" altLang="en-US" sz="4000" dirty="0" smtClean="0">
                <a:solidFill>
                  <a:srgbClr val="C00000"/>
                </a:solidFill>
                <a:latin typeface="华文行楷" panose="02010800040101010101" pitchFamily="2" charset="-122"/>
                <a:ea typeface="华文行楷" panose="02010800040101010101" pitchFamily="2" charset="-122"/>
              </a:rPr>
              <a:t>荣誉出品</a:t>
            </a:r>
            <a:endParaRPr lang="zh-CN" altLang="en-US" sz="4000" dirty="0">
              <a:solidFill>
                <a:srgbClr val="C00000"/>
              </a:solidFill>
              <a:latin typeface="华文行楷" panose="02010800040101010101" pitchFamily="2" charset="-122"/>
              <a:ea typeface="华文行楷" panose="02010800040101010101" pitchFamily="2"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6" name="标题 1"/>
          <p:cNvSpPr>
            <a:spLocks noGrp="1"/>
          </p:cNvSpPr>
          <p:nvPr>
            <p:ph type="title"/>
          </p:nvPr>
        </p:nvSpPr>
        <p:spPr>
          <a:xfrm>
            <a:off x="628680" y="2943448"/>
            <a:ext cx="8229600" cy="785818"/>
          </a:xfrm>
        </p:spPr>
        <p:txBody>
          <a:bodyPr>
            <a:noAutofit/>
          </a:bodyPr>
          <a:lstStyle/>
          <a:p>
            <a:r>
              <a:rPr lang="zh-CN" altLang="en-US" sz="4000" dirty="0" smtClean="0">
                <a:solidFill>
                  <a:schemeClr val="tx1">
                    <a:lumMod val="65000"/>
                    <a:lumOff val="35000"/>
                  </a:schemeClr>
                </a:solidFill>
                <a:latin typeface="微软雅黑" pitchFamily="34" charset="-122"/>
                <a:ea typeface="微软雅黑" pitchFamily="34" charset="-122"/>
              </a:rPr>
              <a:t>作为</a:t>
            </a:r>
            <a:r>
              <a:rPr lang="zh-CN" altLang="en-US" sz="5400" dirty="0" smtClean="0">
                <a:solidFill>
                  <a:schemeClr val="accent6">
                    <a:lumMod val="75000"/>
                  </a:schemeClr>
                </a:solidFill>
                <a:latin typeface="微软雅黑" pitchFamily="34" charset="-122"/>
                <a:ea typeface="微软雅黑" pitchFamily="34" charset="-122"/>
              </a:rPr>
              <a:t>教育家</a:t>
            </a:r>
            <a:r>
              <a:rPr lang="zh-CN" altLang="en-US" sz="4000" dirty="0" smtClean="0">
                <a:solidFill>
                  <a:schemeClr val="tx1">
                    <a:lumMod val="65000"/>
                    <a:lumOff val="35000"/>
                  </a:schemeClr>
                </a:solidFill>
                <a:latin typeface="微软雅黑" pitchFamily="34" charset="-122"/>
                <a:ea typeface="微软雅黑" pitchFamily="34" charset="-122"/>
              </a:rPr>
              <a:t>的孔子</a:t>
            </a:r>
            <a:endParaRPr lang="zh-CN" altLang="en-US" sz="4000" dirty="0">
              <a:solidFill>
                <a:schemeClr val="tx1">
                  <a:lumMod val="65000"/>
                  <a:lumOff val="35000"/>
                </a:schemeClr>
              </a:solidFill>
              <a:latin typeface="微软雅黑" pitchFamily="34" charset="-122"/>
              <a:ea typeface="微软雅黑" pitchFamily="34" charset="-122"/>
            </a:endParaRPr>
          </a:p>
        </p:txBody>
      </p:sp>
      <p:pic>
        <p:nvPicPr>
          <p:cNvPr id="7" name="图片 5" descr="6.png"/>
          <p:cNvPicPr>
            <a:picLocks noChangeAspect="1"/>
          </p:cNvPicPr>
          <p:nvPr/>
        </p:nvPicPr>
        <p:blipFill>
          <a:blip r:embed="rId3" cstate="print"/>
          <a:srcRect r="-2138"/>
          <a:stretch>
            <a:fillRect/>
          </a:stretch>
        </p:blipFill>
        <p:spPr bwMode="auto">
          <a:xfrm>
            <a:off x="8001024" y="5616659"/>
            <a:ext cx="1173321" cy="1241339"/>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386318" y="1872570"/>
            <a:ext cx="6686144" cy="3771008"/>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孔子是“至圣先师”，他的生日</a:t>
            </a:r>
            <a:r>
              <a:rPr lang="en-US" altLang="zh-CN" sz="1800" dirty="0" smtClean="0">
                <a:latin typeface="微软雅黑" pitchFamily="34" charset="-122"/>
                <a:ea typeface="微软雅黑" pitchFamily="34" charset="-122"/>
              </a:rPr>
              <a:t>9</a:t>
            </a:r>
            <a:r>
              <a:rPr lang="zh-CN" altLang="en-US" sz="1800" dirty="0" smtClean="0">
                <a:latin typeface="微软雅黑" pitchFamily="34" charset="-122"/>
                <a:ea typeface="微软雅黑" pitchFamily="34" charset="-122"/>
              </a:rPr>
              <a:t>月</a:t>
            </a:r>
            <a:r>
              <a:rPr lang="en-US" altLang="zh-CN" sz="1800" dirty="0" smtClean="0">
                <a:latin typeface="微软雅黑" pitchFamily="34" charset="-122"/>
                <a:ea typeface="微软雅黑" pitchFamily="34" charset="-122"/>
              </a:rPr>
              <a:t>28</a:t>
            </a:r>
            <a:r>
              <a:rPr lang="zh-CN" altLang="en-US" sz="1800" dirty="0" smtClean="0">
                <a:latin typeface="微软雅黑" pitchFamily="34" charset="-122"/>
                <a:ea typeface="微软雅黑" pitchFamily="34" charset="-122"/>
              </a:rPr>
              <a:t>日在民国时期被定为中国的教师节。</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b="1" dirty="0" smtClean="0">
                <a:latin typeface="微软雅黑" pitchFamily="34" charset="-122"/>
                <a:ea typeface="微软雅黑" pitchFamily="34" charset="-122"/>
              </a:rPr>
              <a:t>但他的基本教育理念却被忽视，学说被断章取义。</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b="1" dirty="0" smtClean="0">
                <a:latin typeface="微软雅黑" pitchFamily="34" charset="-122"/>
                <a:ea typeface="微软雅黑" pitchFamily="34" charset="-122"/>
              </a:rPr>
              <a:t>在</a:t>
            </a:r>
            <a:r>
              <a:rPr lang="en-US" altLang="zh-CN" sz="1800" b="1" dirty="0" smtClean="0">
                <a:latin typeface="微软雅黑" pitchFamily="34" charset="-122"/>
                <a:ea typeface="微软雅黑" pitchFamily="34" charset="-122"/>
              </a:rPr>
              <a:t>20</a:t>
            </a:r>
            <a:r>
              <a:rPr lang="zh-CN" altLang="en-US" sz="1800" b="1" dirty="0" smtClean="0">
                <a:latin typeface="微软雅黑" pitchFamily="34" charset="-122"/>
                <a:ea typeface="微软雅黑" pitchFamily="34" charset="-122"/>
              </a:rPr>
              <a:t>世纪初期，“儒学”变成了“书呆子”的同义词。</a:t>
            </a:r>
            <a:endParaRPr lang="en-US" altLang="zh-CN" sz="1800" b="1"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这源于科举制度和宋明理学家对孔子不遗余力地解读和夸张。死记硬背和墨守成规的教育方法与孔子所倡导的活泼生动的教育理念相去甚远。</a:t>
            </a:r>
            <a:endParaRPr lang="zh-CN" altLang="en-US" sz="1800" dirty="0">
              <a:latin typeface="微软雅黑" pitchFamily="34" charset="-122"/>
              <a:ea typeface="微软雅黑" pitchFamily="34" charset="-122"/>
            </a:endParaRPr>
          </a:p>
        </p:txBody>
      </p:sp>
      <p:sp>
        <p:nvSpPr>
          <p:cNvPr id="4" name="标题 1"/>
          <p:cNvSpPr txBox="1">
            <a:spLocks noChangeAspect="1"/>
          </p:cNvSpPr>
          <p:nvPr/>
        </p:nvSpPr>
        <p:spPr>
          <a:xfrm>
            <a:off x="1357290" y="714356"/>
            <a:ext cx="4714908" cy="785818"/>
          </a:xfrm>
          <a:prstGeom prst="rect">
            <a:avLst/>
          </a:prstGeom>
        </p:spPr>
        <p:txBody>
          <a:bodyPr vert="horz" lIns="91440" tIns="45720" rIns="91440" bIns="45720" rtlCol="0" anchor="ct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作为教育家的孔子</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174508" y="1658816"/>
            <a:ext cx="7429552" cy="4128890"/>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孔子去世后，有一次有个叫做叔孙武叔的人在朝庭上对人说：子贡其实比孔子还要优秀。</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子贡一听，立刻回应道：</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楷体" pitchFamily="49" charset="-122"/>
                <a:ea typeface="楷体" pitchFamily="49" charset="-122"/>
              </a:rPr>
              <a:t>拿房屋的围墙来比喻吧，我家的围墙只有肩膀高，谁都可以看到房屋的美好。我老师孔夫子的门墙却有几丈高，那些找不到大门进去的人就看不到他那宗庙的雄伟、房舍的多种多样。能找到大门的人可能不多吧。</a:t>
            </a:r>
            <a:endParaRPr lang="en-US" altLang="zh-CN" sz="1800" dirty="0" smtClean="0">
              <a:latin typeface="楷体" pitchFamily="49" charset="-122"/>
              <a:ea typeface="楷体" pitchFamily="49"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像叔孙武叔这样的人就属于找不到大门的。他这样说也就不奇怪了。</a:t>
            </a:r>
            <a:endParaRPr lang="en-US" altLang="zh-CN" sz="1800" dirty="0" smtClean="0">
              <a:latin typeface="微软雅黑" pitchFamily="34" charset="-122"/>
              <a:ea typeface="微软雅黑" pitchFamily="34" charset="-122"/>
            </a:endParaRPr>
          </a:p>
        </p:txBody>
      </p:sp>
      <p:sp>
        <p:nvSpPr>
          <p:cNvPr id="4" name="标题 1"/>
          <p:cNvSpPr txBox="1">
            <a:spLocks noChangeAspect="1"/>
          </p:cNvSpPr>
          <p:nvPr/>
        </p:nvSpPr>
        <p:spPr>
          <a:xfrm>
            <a:off x="1142976" y="714356"/>
            <a:ext cx="4714908" cy="785818"/>
          </a:xfrm>
          <a:prstGeom prst="rect">
            <a:avLst/>
          </a:prstGeom>
        </p:spPr>
        <p:txBody>
          <a:bodyPr vert="horz" lIns="91440" tIns="45720" rIns="91440" bIns="45720" rtlCol="0" anchor="ct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子贡谈孔子</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182850" y="1936194"/>
            <a:ext cx="6858080" cy="3525831"/>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孔子死后，弟子普遍结庐服丧三年，三年期满，洒泪而别。</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子贡一个人留在墓前，又服丧三年。</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b="1" dirty="0" smtClean="0">
                <a:latin typeface="微软雅黑" pitchFamily="34" charset="-122"/>
                <a:ea typeface="微软雅黑" pitchFamily="34" charset="-122"/>
              </a:rPr>
              <a:t>这简直难以置信，一群风华正茂的男子，放弃事业，为了一个不是双亲、不是神，甚至不是一个很有社会地位的人守墓。</a:t>
            </a:r>
            <a:endParaRPr lang="en-US" altLang="zh-CN" sz="1800" b="1"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的确，在孔子死后，他的弟子们就突然消失在了历史的记载中。</a:t>
            </a:r>
            <a:endParaRPr lang="zh-CN" altLang="en-US" sz="1800" dirty="0">
              <a:latin typeface="微软雅黑" pitchFamily="34" charset="-122"/>
              <a:ea typeface="微软雅黑" pitchFamily="34" charset="-122"/>
            </a:endParaRPr>
          </a:p>
        </p:txBody>
      </p:sp>
      <p:sp>
        <p:nvSpPr>
          <p:cNvPr id="7" name="标题 1"/>
          <p:cNvSpPr txBox="1">
            <a:spLocks noChangeAspect="1"/>
          </p:cNvSpPr>
          <p:nvPr/>
        </p:nvSpPr>
        <p:spPr>
          <a:xfrm>
            <a:off x="1142976" y="714356"/>
            <a:ext cx="4714908" cy="785818"/>
          </a:xfrm>
          <a:prstGeom prst="rect">
            <a:avLst/>
          </a:prstGeom>
        </p:spPr>
        <p:txBody>
          <a:bodyPr vert="horz" lIns="91440" tIns="45720" rIns="91440" bIns="45720" rtlCol="0" anchor="ct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子贡谈孔子</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371804" y="1760557"/>
            <a:ext cx="6786610" cy="3097203"/>
          </a:xfrm>
        </p:spPr>
        <p:txBody>
          <a:bodyPr/>
          <a:lstStyle/>
          <a:p>
            <a:pPr marL="0" indent="0">
              <a:lnSpc>
                <a:spcPct val="150000"/>
              </a:lnSpc>
              <a:buNone/>
            </a:pPr>
            <a:r>
              <a:rPr lang="zh-CN" altLang="en-US" sz="1800" dirty="0" smtClean="0">
                <a:latin typeface="微软雅黑" pitchFamily="34" charset="-122"/>
                <a:ea typeface="微软雅黑" pitchFamily="34" charset="-122"/>
              </a:rPr>
              <a:t>孔子所提供的教育不同于以往的培训各种手艺的学校。他的学生来自社会各个阶层，而不只是贵族家庭。</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2000" b="1" dirty="0" smtClean="0">
                <a:solidFill>
                  <a:schemeClr val="accent6">
                    <a:lumMod val="75000"/>
                  </a:schemeClr>
                </a:solidFill>
                <a:latin typeface="微软雅黑" pitchFamily="34" charset="-122"/>
                <a:ea typeface="微软雅黑" pitchFamily="34" charset="-122"/>
              </a:rPr>
              <a:t>孔子教育的宗旨是育人</a:t>
            </a:r>
            <a:endParaRPr lang="en-US" altLang="zh-CN" sz="2000" b="1" dirty="0" smtClean="0">
              <a:solidFill>
                <a:schemeClr val="accent6">
                  <a:lumMod val="75000"/>
                </a:schemeClr>
              </a:solidFill>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即帮助一个人转化成一个有文化教养的人，从而可以有美好的人生，并能成为改善社会的有用之才。</a:t>
            </a:r>
            <a:endParaRPr lang="en-US" altLang="zh-CN" sz="1800" dirty="0" smtClean="0">
              <a:latin typeface="微软雅黑" pitchFamily="34" charset="-122"/>
              <a:ea typeface="微软雅黑" pitchFamily="34" charset="-122"/>
            </a:endParaRPr>
          </a:p>
          <a:p>
            <a:pPr>
              <a:buNone/>
            </a:pPr>
            <a:endParaRPr lang="zh-CN" altLang="en-US" dirty="0"/>
          </a:p>
        </p:txBody>
      </p:sp>
      <p:sp>
        <p:nvSpPr>
          <p:cNvPr id="4" name="标题 1"/>
          <p:cNvSpPr txBox="1">
            <a:spLocks noChangeAspect="1"/>
          </p:cNvSpPr>
          <p:nvPr/>
        </p:nvSpPr>
        <p:spPr>
          <a:xfrm>
            <a:off x="1357290" y="714356"/>
            <a:ext cx="4714908" cy="785818"/>
          </a:xfrm>
          <a:prstGeom prst="rect">
            <a:avLst/>
          </a:prstGeom>
        </p:spPr>
        <p:txBody>
          <a:bodyPr vert="horz" lIns="91440" tIns="45720" rIns="91440" bIns="45720" rtlCol="0" anchor="ct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孔子的人文教育</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5" name="椭圆 4"/>
          <p:cNvSpPr/>
          <p:nvPr/>
        </p:nvSpPr>
        <p:spPr>
          <a:xfrm>
            <a:off x="3286116" y="1571612"/>
            <a:ext cx="2143140" cy="214314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3500430" y="1714488"/>
            <a:ext cx="2143140" cy="2143140"/>
          </a:xfrm>
          <a:prstGeom prst="ellipse">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内容占位符 2"/>
          <p:cNvSpPr>
            <a:spLocks noGrp="1"/>
          </p:cNvSpPr>
          <p:nvPr>
            <p:ph idx="1"/>
          </p:nvPr>
        </p:nvSpPr>
        <p:spPr>
          <a:xfrm>
            <a:off x="1928794" y="3857628"/>
            <a:ext cx="6072230" cy="1114420"/>
          </a:xfrm>
        </p:spPr>
        <p:txBody>
          <a:bodyPr>
            <a:noAutofit/>
          </a:bodyPr>
          <a:lstStyle/>
          <a:p>
            <a:pPr marL="0" indent="0" algn="ctr">
              <a:lnSpc>
                <a:spcPct val="150000"/>
              </a:lnSpc>
              <a:buNone/>
            </a:pPr>
            <a:r>
              <a:rPr lang="zh-CN" altLang="en-US" sz="2400" b="1" dirty="0" smtClean="0">
                <a:solidFill>
                  <a:schemeClr val="tx1">
                    <a:lumMod val="65000"/>
                    <a:lumOff val="35000"/>
                  </a:schemeClr>
                </a:solidFill>
                <a:latin typeface="微软雅黑" pitchFamily="34" charset="-122"/>
                <a:ea typeface="微软雅黑" pitchFamily="34" charset="-122"/>
              </a:rPr>
              <a:t>孔子最重要的教育原则是“有教无类”。</a:t>
            </a:r>
            <a:endParaRPr lang="en-US" altLang="zh-CN" sz="2400" b="1" dirty="0" smtClean="0">
              <a:solidFill>
                <a:schemeClr val="tx1">
                  <a:lumMod val="65000"/>
                  <a:lumOff val="35000"/>
                </a:schemeClr>
              </a:solidFill>
              <a:latin typeface="微软雅黑" pitchFamily="34" charset="-122"/>
              <a:ea typeface="微软雅黑" pitchFamily="34" charset="-122"/>
            </a:endParaRPr>
          </a:p>
          <a:p>
            <a:pPr marL="0" indent="0" algn="ctr">
              <a:lnSpc>
                <a:spcPct val="150000"/>
              </a:lnSpc>
              <a:buNone/>
            </a:pPr>
            <a:r>
              <a:rPr lang="zh-CN" altLang="en-US" sz="2400" b="1" dirty="0" smtClean="0">
                <a:solidFill>
                  <a:schemeClr val="tx1">
                    <a:lumMod val="65000"/>
                    <a:lumOff val="35000"/>
                  </a:schemeClr>
                </a:solidFill>
                <a:latin typeface="微软雅黑" pitchFamily="34" charset="-122"/>
                <a:ea typeface="微软雅黑" pitchFamily="34" charset="-122"/>
              </a:rPr>
              <a:t>通过提供公平的教育，消除人和人的鸿沟。</a:t>
            </a:r>
            <a:endParaRPr lang="en-US" altLang="zh-CN" sz="2400" b="1" dirty="0" smtClean="0">
              <a:solidFill>
                <a:schemeClr val="tx1">
                  <a:lumMod val="65000"/>
                  <a:lumOff val="35000"/>
                </a:schemeClr>
              </a:solidFill>
              <a:latin typeface="微软雅黑" pitchFamily="34" charset="-122"/>
              <a:ea typeface="微软雅黑" pitchFamily="34" charset="-122"/>
            </a:endParaRPr>
          </a:p>
          <a:p>
            <a:pPr marL="0" indent="0">
              <a:lnSpc>
                <a:spcPct val="150000"/>
              </a:lnSpc>
              <a:buNone/>
            </a:pPr>
            <a:endParaRPr lang="en-US" altLang="zh-CN" sz="2400" b="1" dirty="0" smtClean="0">
              <a:solidFill>
                <a:schemeClr val="accent6">
                  <a:lumMod val="75000"/>
                </a:schemeClr>
              </a:solidFill>
              <a:latin typeface="微软雅黑" pitchFamily="34" charset="-122"/>
              <a:ea typeface="微软雅黑" pitchFamily="34" charset="-122"/>
            </a:endParaRPr>
          </a:p>
        </p:txBody>
      </p:sp>
      <p:sp>
        <p:nvSpPr>
          <p:cNvPr id="4" name="标题 1"/>
          <p:cNvSpPr txBox="1">
            <a:spLocks noChangeAspect="1"/>
          </p:cNvSpPr>
          <p:nvPr/>
        </p:nvSpPr>
        <p:spPr>
          <a:xfrm>
            <a:off x="3444638" y="2144248"/>
            <a:ext cx="2214578" cy="1357322"/>
          </a:xfrm>
          <a:prstGeom prst="rect">
            <a:avLst/>
          </a:prstGeom>
        </p:spPr>
        <p:txBody>
          <a:bodyPr vert="horz" lIns="91440" tIns="45720" rIns="91440" bIns="45720" rtlCol="0" anchor="ctr">
            <a:noAutofit/>
          </a:bodyPr>
          <a:lstStyle/>
          <a:p>
            <a:pPr algn="ctr">
              <a:spcBef>
                <a:spcPct val="0"/>
              </a:spcBef>
            </a:pPr>
            <a:r>
              <a:rPr lang="zh-CN" altLang="en-US" sz="4400" b="1" dirty="0" smtClean="0">
                <a:solidFill>
                  <a:schemeClr val="bg1"/>
                </a:solidFill>
                <a:latin typeface="微软雅黑" pitchFamily="34" charset="-122"/>
                <a:ea typeface="微软雅黑" pitchFamily="34" charset="-122"/>
                <a:cs typeface="+mj-cs"/>
              </a:rPr>
              <a:t>有教</a:t>
            </a:r>
            <a:endParaRPr lang="en-US" altLang="zh-CN" sz="4400" b="1" dirty="0" smtClean="0">
              <a:solidFill>
                <a:schemeClr val="bg1"/>
              </a:solidFill>
              <a:latin typeface="微软雅黑" pitchFamily="34" charset="-122"/>
              <a:ea typeface="微软雅黑" pitchFamily="34" charset="-122"/>
              <a:cs typeface="+mj-cs"/>
            </a:endParaRPr>
          </a:p>
          <a:p>
            <a:pPr algn="ctr">
              <a:spcBef>
                <a:spcPct val="0"/>
              </a:spcBef>
            </a:pPr>
            <a:r>
              <a:rPr lang="zh-CN" altLang="en-US" sz="4400" b="1" dirty="0" smtClean="0">
                <a:solidFill>
                  <a:schemeClr val="bg1"/>
                </a:solidFill>
                <a:latin typeface="微软雅黑" pitchFamily="34" charset="-122"/>
                <a:ea typeface="微软雅黑" pitchFamily="34" charset="-122"/>
                <a:cs typeface="+mj-cs"/>
              </a:rPr>
              <a:t>无类</a:t>
            </a:r>
            <a:endParaRPr kumimoji="0" lang="zh-CN" altLang="en-US" sz="44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j-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357290" y="1600200"/>
            <a:ext cx="6929486" cy="4525963"/>
          </a:xfrm>
        </p:spPr>
        <p:txBody>
          <a:bodyPr>
            <a:noAutofit/>
          </a:bodyPr>
          <a:lstStyle/>
          <a:p>
            <a:pPr marL="0" indent="0">
              <a:lnSpc>
                <a:spcPct val="150000"/>
              </a:lnSpc>
              <a:buNone/>
            </a:pPr>
            <a:r>
              <a:rPr lang="zh-CN" altLang="en-US" sz="1800" b="1" dirty="0" smtClean="0">
                <a:latin typeface="微软雅黑" pitchFamily="34" charset="-122"/>
                <a:ea typeface="微软雅黑" pitchFamily="34" charset="-122"/>
              </a:rPr>
              <a:t>这和今天我们这个社会的所谓</a:t>
            </a:r>
            <a:r>
              <a:rPr lang="en-US" altLang="zh-CN" sz="1800" b="1" dirty="0" smtClean="0">
                <a:latin typeface="微软雅黑" pitchFamily="34" charset="-122"/>
                <a:ea typeface="微软雅黑" pitchFamily="34" charset="-122"/>
              </a:rPr>
              <a:t>985</a:t>
            </a:r>
            <a:r>
              <a:rPr lang="zh-CN" altLang="en-US" sz="1800" b="1" dirty="0" smtClean="0">
                <a:latin typeface="微软雅黑" pitchFamily="34" charset="-122"/>
                <a:ea typeface="微软雅黑" pitchFamily="34" charset="-122"/>
              </a:rPr>
              <a:t>院校形成了鲜明对比。</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农村的孩子今天想进入著名大学基本是不可能的，比</a:t>
            </a:r>
            <a:r>
              <a:rPr lang="en-US" altLang="zh-CN" sz="1800" dirty="0" smtClean="0">
                <a:latin typeface="微软雅黑" pitchFamily="34" charset="-122"/>
                <a:ea typeface="微软雅黑" pitchFamily="34" charset="-122"/>
              </a:rPr>
              <a:t>20</a:t>
            </a:r>
            <a:r>
              <a:rPr lang="zh-CN" altLang="en-US" sz="1800" dirty="0" smtClean="0">
                <a:latin typeface="微软雅黑" pitchFamily="34" charset="-122"/>
                <a:ea typeface="微软雅黑" pitchFamily="34" charset="-122"/>
              </a:rPr>
              <a:t>年前更渺茫。</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孔子的学生中有贵族成员孟懿子、司马牛；</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也有最底层的贱民冉雍和子张；</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有成功的商人子贡，也有贫困的颜回；</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有来自北方的子夏，也有南方的子游；</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有比孔子小</a:t>
            </a:r>
            <a:r>
              <a:rPr lang="en-US" altLang="zh-CN" sz="1800" dirty="0" smtClean="0">
                <a:latin typeface="微软雅黑" pitchFamily="34" charset="-122"/>
                <a:ea typeface="微软雅黑" pitchFamily="34" charset="-122"/>
              </a:rPr>
              <a:t>50</a:t>
            </a:r>
            <a:r>
              <a:rPr lang="zh-CN" altLang="en-US" sz="1800" dirty="0" smtClean="0">
                <a:latin typeface="微软雅黑" pitchFamily="34" charset="-122"/>
                <a:ea typeface="微软雅黑" pitchFamily="34" charset="-122"/>
              </a:rPr>
              <a:t>岁的叔仲会和公孙龙，</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也有仅比孔子小四岁的秦商和小九岁的子路。</a:t>
            </a:r>
            <a:endParaRPr lang="zh-CN" altLang="en-US" sz="1800" dirty="0">
              <a:latin typeface="微软雅黑" pitchFamily="34" charset="-122"/>
              <a:ea typeface="微软雅黑" pitchFamily="34" charset="-122"/>
            </a:endParaRPr>
          </a:p>
        </p:txBody>
      </p:sp>
      <p:sp>
        <p:nvSpPr>
          <p:cNvPr id="4" name="标题 1"/>
          <p:cNvSpPr txBox="1">
            <a:spLocks noChangeAspect="1"/>
          </p:cNvSpPr>
          <p:nvPr/>
        </p:nvSpPr>
        <p:spPr>
          <a:xfrm>
            <a:off x="1357290" y="714356"/>
            <a:ext cx="4714908" cy="785818"/>
          </a:xfrm>
          <a:prstGeom prst="rect">
            <a:avLst/>
          </a:prstGeom>
        </p:spPr>
        <p:txBody>
          <a:bodyPr vert="horz" lIns="91440" tIns="45720" rIns="91440" bIns="45720" rtlCol="0" anchor="ct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有教无类</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3557</TotalTime>
  <Words>2450</Words>
  <Application>Microsoft Office PowerPoint</Application>
  <PresentationFormat>全屏显示(4:3)</PresentationFormat>
  <Paragraphs>173</Paragraphs>
  <Slides>29</Slides>
  <Notes>3</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29</vt:i4>
      </vt:variant>
    </vt:vector>
  </HeadingPairs>
  <TitlesOfParts>
    <vt:vector size="38" baseType="lpstr">
      <vt:lpstr>华文行楷</vt:lpstr>
      <vt:lpstr>宋体</vt:lpstr>
      <vt:lpstr>微软雅黑</vt:lpstr>
      <vt:lpstr>楷体</vt:lpstr>
      <vt:lpstr>迷你简北魏楷书</vt:lpstr>
      <vt:lpstr>隶书</vt:lpstr>
      <vt:lpstr>Arial</vt:lpstr>
      <vt:lpstr>Calibri</vt:lpstr>
      <vt:lpstr>Office 主题</vt:lpstr>
      <vt:lpstr>PowerPoint 演示文稿</vt:lpstr>
      <vt:lpstr>孔子—— 人能弘道（下）</vt:lpstr>
      <vt:lpstr>作为教育家的孔子</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孔子的理想</vt:lpstr>
      <vt:lpstr>孔子的理想</vt:lpstr>
      <vt:lpstr>我的读后感</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孔子——人能弘道（下）</dc:title>
  <dc:creator>User</dc:creator>
  <cp:lastModifiedBy>Junqi Tian</cp:lastModifiedBy>
  <cp:revision>43</cp:revision>
  <dcterms:created xsi:type="dcterms:W3CDTF">2014-01-20T07:30:58Z</dcterms:created>
  <dcterms:modified xsi:type="dcterms:W3CDTF">2014-10-08T03:55:42Z</dcterms:modified>
</cp:coreProperties>
</file>