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57" r:id="rId4"/>
    <p:sldId id="259" r:id="rId5"/>
    <p:sldId id="260" r:id="rId6"/>
    <p:sldId id="261" r:id="rId7"/>
    <p:sldId id="285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1" r:id="rId27"/>
    <p:sldId id="280" r:id="rId28"/>
    <p:sldId id="282" r:id="rId29"/>
    <p:sldId id="289" r:id="rId30"/>
    <p:sldId id="290" r:id="rId31"/>
    <p:sldId id="288" r:id="rId32"/>
    <p:sldId id="284" r:id="rId3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27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32" y="0"/>
            <a:ext cx="9144000" cy="54808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5572140"/>
            <a:ext cx="9144000" cy="12858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1285851" y="1844824"/>
            <a:ext cx="2865871" cy="2757132"/>
            <a:chOff x="3204700" y="1559046"/>
            <a:chExt cx="3224688" cy="3114901"/>
          </a:xfrm>
          <a:solidFill>
            <a:schemeClr val="bg1">
              <a:alpha val="66000"/>
            </a:schemeClr>
          </a:solidFill>
        </p:grpSpPr>
        <p:sp>
          <p:nvSpPr>
            <p:cNvPr id="16" name="矩形 15"/>
            <p:cNvSpPr/>
            <p:nvPr/>
          </p:nvSpPr>
          <p:spPr>
            <a:xfrm>
              <a:off x="3428992" y="1571612"/>
              <a:ext cx="3000396" cy="30003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 rot="20802641">
              <a:off x="3204700" y="1653028"/>
              <a:ext cx="3000396" cy="30003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 rot="19824570">
              <a:off x="3255615" y="1673551"/>
              <a:ext cx="3000396" cy="30003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 rot="18522685">
              <a:off x="3391859" y="1578589"/>
              <a:ext cx="3000396" cy="30003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 rot="17583297">
              <a:off x="3389943" y="1559046"/>
              <a:ext cx="3000396" cy="30003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 rot="16910049">
              <a:off x="3419014" y="1607359"/>
              <a:ext cx="3000396" cy="30003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751752" y="3874955"/>
            <a:ext cx="2028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一起读书  一起成长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2" name="图片 21" descr="logo-37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49" y="1601114"/>
            <a:ext cx="3411274" cy="2691982"/>
          </a:xfrm>
          <a:prstGeom prst="rect">
            <a:avLst/>
          </a:prstGeom>
        </p:spPr>
      </p:pic>
      <p:cxnSp>
        <p:nvCxnSpPr>
          <p:cNvPr id="23" name="直接连接符 22"/>
          <p:cNvCxnSpPr/>
          <p:nvPr/>
        </p:nvCxnSpPr>
        <p:spPr>
          <a:xfrm>
            <a:off x="1691680" y="3861048"/>
            <a:ext cx="21602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23528" y="2643182"/>
            <a:ext cx="1071570" cy="9286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785918" y="4655440"/>
            <a:ext cx="7358082" cy="285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475656" y="2000240"/>
            <a:ext cx="364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稻盛和夫的一个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45577" y="3571876"/>
            <a:ext cx="6786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即使在苦难中，只要拼命工作，就能带来不可思议的好运。</a:t>
            </a:r>
          </a:p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很多看起来是不幸的经历，其实是人生的幸事。</a:t>
            </a:r>
          </a:p>
        </p:txBody>
      </p:sp>
      <p:sp>
        <p:nvSpPr>
          <p:cNvPr id="6" name="矩形 5"/>
          <p:cNvSpPr/>
          <p:nvPr/>
        </p:nvSpPr>
        <p:spPr>
          <a:xfrm>
            <a:off x="1476796" y="2643182"/>
            <a:ext cx="142876" cy="9286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689353" y="2643182"/>
            <a:ext cx="2954655" cy="923330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zh-CN" altLang="en-US" sz="5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重要领悟</a:t>
            </a:r>
            <a:endParaRPr lang="zh-CN" altLang="en-US" sz="5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10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42910" y="4143380"/>
            <a:ext cx="7786742" cy="1285884"/>
          </a:xfrm>
          <a:prstGeom prst="rect">
            <a:avLst/>
          </a:pr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工作不仅仅是为了赚钱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348" y="1714488"/>
            <a:ext cx="6000792" cy="73866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假设你中了彩票，足够你玩乐一辈子。</a:t>
            </a:r>
            <a:endParaRPr lang="zh-CN" altLang="en-US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42910" y="2499881"/>
            <a:ext cx="778674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你没有目标，不做工作，每天吃喝玩乐，如果长期持续这种无聊的生活，你不但不会成长，而且会丧失自己人性中那些美好的东西。长此以往，你与家庭、朋友的关系就会恶化，你将找不到人生和工作的意义。</a:t>
            </a: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京瓷上市时，稻盛和夫所持有的原始股一股未抛，而发行新股所获的利润全部归公司所有，当时他还不到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40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岁，但他考虑的是趁上市的机会“从今以后得更加努力地工作”。</a:t>
            </a: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11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785786" y="3429000"/>
            <a:ext cx="7572428" cy="1500198"/>
          </a:xfrm>
          <a:prstGeom prst="rect">
            <a:avLst/>
          </a:pr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工作不仅仅是为了赚钱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348" y="2357430"/>
            <a:ext cx="5572164" cy="73866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人生总是被“贪嗔痴”三毒所控制</a:t>
            </a:r>
            <a:endParaRPr lang="zh-CN" altLang="en-US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85786" y="3500438"/>
            <a:ext cx="750099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要想减少这三毒，最好的方法就是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“愚直地、认真地、专业地、诚实地”投身于自己的工作</a:t>
            </a:r>
            <a:endParaRPr lang="en-US" altLang="zh-CN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长此以往，人就能很自然的抑制自身的欲望。</a:t>
            </a: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12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让自己喜欢上自己的工作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786" y="5715016"/>
            <a:ext cx="8358214" cy="5078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恋爱中的人再辛苦也不觉得苦，要学会和工作谈恋爱，你的良性循环就开始了。</a:t>
            </a: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85786" y="1500174"/>
            <a:ext cx="750099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一开始稻盛对陶瓷也没有什么兴趣，这和很多年轻人的抱怨差不多。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稻盛告诉自己“即使做不到很快就热爱工作，但至少‘厌恶工作’这种负面情绪必须从心中排除。随着不断深入地研究和实验，“或许全世界只有我一个人在钻研这项研究吧”。这样一想，枯燥的研究也就变得越来越有趣了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要把“被分配的工作”当成自己的天职，抱有这种心境非常重要。</a:t>
            </a:r>
            <a:endParaRPr lang="en-US" altLang="zh-CN" dirty="0" smtClean="0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如果你还不肯抛弃“工作是别人要我做的”这种不恰当的意识，就无法从工作的“苦难”中解脱出来。</a:t>
            </a: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13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怎样才算和工作谈恋爱？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57224" y="1785926"/>
            <a:ext cx="7500990" cy="458908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稻盛为了一个实验数据的正确，一下子高兴地跳了起来。</a:t>
            </a:r>
            <a:endParaRPr lang="en-US" altLang="zh-CN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57224" y="2500306"/>
            <a:ext cx="750099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一个年轻人教训他：</a:t>
            </a:r>
            <a:endParaRPr lang="en-US" altLang="zh-CN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“一个男子汉，为了一个数据就这样蹦蹦跳跳，真是轻薄！”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稻盛立即反驳：</a:t>
            </a:r>
            <a:endParaRPr lang="en-US" altLang="zh-CN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“你说什么？因为小小的成功就能感到喜悦和感动，这样多好！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……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这种喜悦和感动能给我们的工作注入新的动力。”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两年后，那个年轻人悄然离开了公司。</a:t>
            </a: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14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怎样才算和工作谈恋爱？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57224" y="2000240"/>
            <a:ext cx="75009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稻盛为了研究如何让“水冷复式水管”整体均匀干燥而不发生裂痕，晚上在炉窑附近躺下，把水管小心翼翼地抱在胸前，整个通宵都慢慢转动着水管，用这种方法干燥，同时防止水管变形。</a:t>
            </a: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稻盛声称他能够听得出产品的哭泣声。只要产品稍有瑕疵，他就能立刻感觉到。有一次，他坐在车上突然觉得车有问题，司机检查很久都没发现问题。但他坚持听到了汽车机器的哭泣声。于是拉到店里检查，果然是轴承缺了一颗弹子。</a:t>
            </a: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15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怎样才能爱上自己的工作？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071538" y="3486991"/>
            <a:ext cx="642942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  第一种是点火就着的“可燃型”的人；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  第二种是点火也烧不起来的“不然型”的人；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  第三种是自己就能熊熊燃烧的“自燃型”的人。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00100" y="3500438"/>
            <a:ext cx="7500990" cy="1357322"/>
          </a:xfrm>
          <a:prstGeom prst="rect">
            <a:avLst/>
          </a:prstGeom>
          <a:noFill/>
          <a:ln w="9525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55556" y="2098572"/>
            <a:ext cx="700092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物质有“可燃型”、“不燃型”和“自燃型”三种。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同样，人也可以分为三种：</a:t>
            </a:r>
            <a:endParaRPr lang="zh-CN" altLang="en-US" dirty="0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16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848818" y="4219020"/>
            <a:ext cx="7572428" cy="1853185"/>
          </a:xfrm>
          <a:prstGeom prst="rect">
            <a:avLst/>
          </a:pr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怎样才能爱上自己的工作？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48818" y="2285992"/>
            <a:ext cx="750099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“不燃型”的人大可不必留下；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“自燃型”的人要勇于提出问题解决问题，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      这样才能永远工作在“漩涡中心”，也就是公司的关键问题解决中。</a:t>
            </a:r>
          </a:p>
        </p:txBody>
      </p:sp>
      <p:sp>
        <p:nvSpPr>
          <p:cNvPr id="7" name="矩形 6"/>
          <p:cNvSpPr/>
          <p:nvPr/>
        </p:nvSpPr>
        <p:spPr>
          <a:xfrm>
            <a:off x="785786" y="1785926"/>
            <a:ext cx="1800493" cy="4589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稻盛认为公司里</a:t>
            </a:r>
            <a:endParaRPr lang="en-US" altLang="zh-CN" b="1" dirty="0" smtClean="0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48818" y="2317089"/>
            <a:ext cx="7500990" cy="1357322"/>
          </a:xfrm>
          <a:prstGeom prst="rect">
            <a:avLst/>
          </a:prstGeom>
          <a:noFill/>
          <a:ln w="9525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848818" y="4303906"/>
            <a:ext cx="75724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在稻盛接手日航的第一天，一下飞机，他就对日航的高管说：“从今天起，日航的每一个管理者，必须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24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小时都思考关于日航的问题，我们才有希望。”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这就是要求所有人成为“自燃型”。</a:t>
            </a:r>
          </a:p>
        </p:txBody>
      </p:sp>
      <p:sp>
        <p:nvSpPr>
          <p:cNvPr id="15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17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工作要不断树立“高目标”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857224" y="1785926"/>
            <a:ext cx="750099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京瓷创业时只有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28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名员工，但只要一有机会，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稻盛就会对员工说：“我们要成为西京原町第一的企业！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达到西京原町第一以后，就要瞄准中京区第一；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达到中京区第一以后，就要争取京都第一；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达到京都第一以后，就要争取日本第一，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再然后，当然就是要达到世界第一。”</a:t>
            </a:r>
          </a:p>
        </p:txBody>
      </p:sp>
      <p:sp>
        <p:nvSpPr>
          <p:cNvPr id="15" name="矩形 14"/>
          <p:cNvSpPr/>
          <p:nvPr/>
        </p:nvSpPr>
        <p:spPr>
          <a:xfrm>
            <a:off x="928662" y="4572008"/>
            <a:ext cx="7500990" cy="1338828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你首先要敢于想，如果连想都不敢想，要做到就更不可能了。</a:t>
            </a:r>
            <a:endParaRPr lang="en-US" altLang="zh-CN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只有不断地坚信，这种愿望就会成为愿力，会成为你的潜意识。机会就会降临。</a:t>
            </a:r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18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你向神祈祷了吗？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785786" y="1500174"/>
            <a:ext cx="750099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京瓷创建不到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年的时候，接到了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IBM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的一批精密陶瓷产品的订单。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但对于产品性能要求之高超乎常规。京瓷倾尽全力做的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20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万个产品全部被判不合格，退货。公司里弥漫着失败的氛围。一位年轻技术人员在炉前双肩发抖，流泪哭泣。已经想尽了一切办法，却无可奈何。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稻盛突然对这个年轻人说“你向神祈祷了吗？”当稻盛把这句话连续嘟囔了几遍后，他终于说“我明白了，让我从头开始，再次努力试一试吧！”</a:t>
            </a: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最终他们完成了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2000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万个合格的优等品。只有在“尽人事”之后，我们才会听天由命，等候神的帮助。但问题是“你真的尽人事了吗？”只有在你竭尽全力的时候，神才会愿意向你伸出援手。</a:t>
            </a: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所以，付出不亚于任何人的努力，乃是自然的机理。</a:t>
            </a: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19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una\appdata\roaming\360se6\USERDA~1\Temp\5710EB~1.JP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955113" y="4653995"/>
            <a:ext cx="5286412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干法</a:t>
            </a:r>
            <a:r>
              <a:rPr lang="en-US" altLang="zh-CN" sz="3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》—— 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稻盛和夫</a:t>
            </a:r>
            <a:endParaRPr lang="zh-CN" altLang="en-US" sz="3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55113" y="5274246"/>
            <a:ext cx="528641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这是一本让你读完之后对工作充满干劲的书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2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45380" y="3000372"/>
            <a:ext cx="8715435" cy="15001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牛比豹子更容易成功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857224" y="1798630"/>
            <a:ext cx="75009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大量的经营者都看重“聪明伶俐”“才华横溢”的人才，公司里也会有一些“笨人”，反应迟钝，理解事情缓慢，可取之处只有忠厚老实。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稻盛认为</a:t>
            </a:r>
            <a:endParaRPr lang="en-US" altLang="zh-CN" b="1" dirty="0" smtClean="0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那些“聪明人”大多会觉得自己大材小用，很快会辞职离去。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而那些“笨人”会因为不断坚持，刻苦勤奋而留在公司里成为中坚力量。</a:t>
            </a: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这就好像豹子和牛，豹子的速度很快，但创业比拼的是牛最擅长的耐力。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20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每天进步，才能把不可能变成可能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928662" y="1643050"/>
            <a:ext cx="7500990" cy="458908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京瓷创立至今从来不建立长期的经营计划，因为未来变化太多，难以预测。</a:t>
            </a:r>
          </a:p>
        </p:txBody>
      </p:sp>
      <p:sp>
        <p:nvSpPr>
          <p:cNvPr id="7" name="矩形 6"/>
          <p:cNvSpPr/>
          <p:nvPr/>
        </p:nvSpPr>
        <p:spPr>
          <a:xfrm>
            <a:off x="928678" y="2214554"/>
            <a:ext cx="757241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稻盛最看重年度经营计划，然后细化到每个月，甚至每一天的具体目标，然后千方百计努力达成。</a:t>
            </a: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要更关注未来的能力，而不是眼下的能力。眼下做不到的，未来可以做到。京瓷在创业之初根本拿不到简单的订单，因为别人能做的订单都有人在做了。于是他们只好打出“我们可以制造新型陶瓷绝缘产品”的宣传。于是他们拿到的机会都是“这个，你们能做吗？”的新型产品。别的厂做不了，京瓷也不会。但这时，稻盛立即回答“行，我们能做。”然后就是艰苦卓绝的研发过程。只有成功，才能生存。就这样，锻炼了京瓷的技术和服务。</a:t>
            </a: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21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214282" y="3500438"/>
            <a:ext cx="8715435" cy="10001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松下的严酷锻炼了京瓷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85786" y="1928802"/>
            <a:ext cx="757241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松下是京瓷最早也是最大的客户，但不久之后，在产品质量、价格、交货期等各个方面，松下的要求都越来越苛刻。特别是价格，松下每年都要求大幅度降价。这个政策不只是针对京瓷，各零部件厂商都和松下争吵不休。</a:t>
            </a: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而稻盛认为松下“这是在锻炼我们，考验我们！如果克服不了，我们就只能停留在二三流的水平。”</a:t>
            </a:r>
            <a:endParaRPr lang="en-US" altLang="zh-CN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于是，凡是松下的要求，京瓷二话不说，照单全收。然后自己想办法从根本上削减成本提高质量。就这样，当京瓷开始面向全球市场的时候，几乎没有对手。而当年不断抱怨的供应商，就逐渐被历史淘汰了。</a:t>
            </a: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22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出色的工作产生于完美主义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85786" y="3460624"/>
            <a:ext cx="75724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如果真出了问题，哪怕是延期一两天交货，我们的销售员就会遭到客户的严厉训斥。一个大男人，遭到如此责骂，哭着鼻子狼狈而归。这样的事情真的发生过。</a:t>
            </a: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85786" y="2381714"/>
            <a:ext cx="7715304" cy="92333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在制造产品的过程中，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哪怕</a:t>
            </a:r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99%</a:t>
            </a: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都很顺利，只要最后</a:t>
            </a:r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1%</a:t>
            </a: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出了问题，前面的努力就都会前功尽弃。</a:t>
            </a:r>
            <a:endParaRPr lang="en-US" altLang="zh-CN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85786" y="4821760"/>
            <a:ext cx="7715304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785786" y="3357562"/>
            <a:ext cx="7715304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23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出色的工作产生于完美主义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85786" y="3364902"/>
            <a:ext cx="7572412" cy="12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不是“最佳”而是“完美”。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“最佳”是和别人比较，因此，在水平低的市场中也会有“最佳”。所以，我们要追求的是“完美”，“完美”是绝对性的，不用和别人比较，没有人能超越“完美”。</a:t>
            </a:r>
          </a:p>
        </p:txBody>
      </p:sp>
      <p:sp>
        <p:nvSpPr>
          <p:cNvPr id="10" name="矩形 9"/>
          <p:cNvSpPr/>
          <p:nvPr/>
        </p:nvSpPr>
        <p:spPr>
          <a:xfrm>
            <a:off x="785786" y="2428868"/>
            <a:ext cx="7715304" cy="87440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工作中要训练“有意注意”，将意识高度集中。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只有每个环节都高度集中注意力地工作，才有可能生产出完美的产品。</a:t>
            </a:r>
          </a:p>
        </p:txBody>
      </p:sp>
      <p:sp>
        <p:nvSpPr>
          <p:cNvPr id="8" name="矩形 7"/>
          <p:cNvSpPr/>
          <p:nvPr/>
        </p:nvSpPr>
        <p:spPr>
          <a:xfrm>
            <a:off x="785786" y="4821760"/>
            <a:ext cx="7715304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785786" y="3357562"/>
            <a:ext cx="7715304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24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要学会创造性的工作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85786" y="2928934"/>
            <a:ext cx="75724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比如，打扫车间总是用扫帚从右向左扫。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那么，今天从四周向中间扫试试会怎样？或者，光用扫帚打扫不干净，用拖把试试怎样？用拖把效果不好，向上司建议，花点钱买台吸尘器如何？再进一步，自己改良一下吸尘器，让它扫地又快又干净，如何？</a:t>
            </a: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这就是创造性的工作。这样的事不只限于扫地。对工作和人生也完全一样。</a:t>
            </a:r>
          </a:p>
        </p:txBody>
      </p:sp>
      <p:sp>
        <p:nvSpPr>
          <p:cNvPr id="10" name="矩形 9"/>
          <p:cNvSpPr/>
          <p:nvPr/>
        </p:nvSpPr>
        <p:spPr>
          <a:xfrm>
            <a:off x="785786" y="2086576"/>
            <a:ext cx="7715304" cy="458908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每天哪怕很少一点，也要在“创造性的工作”上下功夫。</a:t>
            </a:r>
            <a:endParaRPr lang="zh-CN" altLang="en-US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85786" y="2586642"/>
            <a:ext cx="7715304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25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动机至善、私心了无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85786" y="1643050"/>
            <a:ext cx="7572412" cy="2120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稻盛和夫在决心创建第二电电时，为了考量自己的愿望是否高尚而纯粹，他用“动机至善、私心了无”这句话严格的逼问自己。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在对照这八个字连续几个月不停地自问自答之后，他确认自己“没有任何私心”，才决心踏上第二电电的创业之路。</a:t>
            </a:r>
          </a:p>
        </p:txBody>
      </p:sp>
      <p:sp>
        <p:nvSpPr>
          <p:cNvPr id="10" name="矩形 9"/>
          <p:cNvSpPr/>
          <p:nvPr/>
        </p:nvSpPr>
        <p:spPr>
          <a:xfrm>
            <a:off x="785786" y="3806275"/>
            <a:ext cx="7715304" cy="458908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zh-CN" altLang="en-US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85786" y="4306341"/>
            <a:ext cx="7715304" cy="2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928662" y="4485217"/>
            <a:ext cx="7500990" cy="1405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“只要抱着纯粹的，美好的，强烈的愿望，付出不亚于任何人的努力，那么，任何困难的目标都一定能够实现。”</a:t>
            </a:r>
            <a:endParaRPr lang="en-US" altLang="zh-CN" sz="2000" dirty="0" smtClean="0">
              <a:latin typeface="楷体" pitchFamily="49" charset="-122"/>
              <a:ea typeface="楷体" pitchFamily="49" charset="-122"/>
            </a:endParaRPr>
          </a:p>
          <a:p>
            <a:pPr algn="r">
              <a:lnSpc>
                <a:spcPct val="150000"/>
              </a:lnSpc>
              <a:buNone/>
            </a:pP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2000" dirty="0" smtClean="0">
                <a:latin typeface="楷体" pitchFamily="49" charset="-122"/>
                <a:ea typeface="楷体" pitchFamily="49" charset="-122"/>
              </a:rPr>
              <a:t>稻盛和夫</a:t>
            </a:r>
            <a:endParaRPr lang="zh-CN" altLang="en-US" sz="2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85786" y="6043406"/>
            <a:ext cx="7715304" cy="2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26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稻盛和夫的人生公式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14364" y="2734457"/>
            <a:ext cx="75724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能力从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0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分到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100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分；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热情也就是努力程度，从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0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分到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100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分；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思维方式从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-100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分到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100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分。</a:t>
            </a: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14348" y="2702833"/>
            <a:ext cx="7715304" cy="2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714348" y="4060155"/>
            <a:ext cx="7715304" cy="2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714348" y="4197667"/>
            <a:ext cx="7786742" cy="87440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一个人的思维方式如果错误的话，哪怕只有</a:t>
            </a:r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-1</a:t>
            </a: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分，再多的努力和能力都只会让自己更加失败。只有持有正面的思维方式，才能拥有美好的人生。</a:t>
            </a:r>
          </a:p>
        </p:txBody>
      </p:sp>
      <p:sp>
        <p:nvSpPr>
          <p:cNvPr id="17" name="矩形 16"/>
          <p:cNvSpPr/>
          <p:nvPr/>
        </p:nvSpPr>
        <p:spPr>
          <a:xfrm>
            <a:off x="642910" y="1968841"/>
            <a:ext cx="6455613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800" dirty="0" smtClean="0">
                <a:solidFill>
                  <a:srgbClr val="DA1F28"/>
                </a:solidFill>
                <a:latin typeface="微软雅黑" pitchFamily="34" charset="-122"/>
                <a:ea typeface="微软雅黑" pitchFamily="34" charset="-122"/>
              </a:rPr>
              <a:t>人生</a:t>
            </a:r>
            <a:r>
              <a:rPr lang="en-US" altLang="zh-CN" sz="2800" dirty="0" smtClean="0">
                <a:solidFill>
                  <a:srgbClr val="DA1F28"/>
                </a:solidFill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2800" dirty="0" smtClean="0">
                <a:solidFill>
                  <a:srgbClr val="DA1F28"/>
                </a:solidFill>
                <a:latin typeface="微软雅黑" pitchFamily="34" charset="-122"/>
                <a:ea typeface="微软雅黑" pitchFamily="34" charset="-122"/>
              </a:rPr>
              <a:t>工作的结果</a:t>
            </a:r>
            <a:r>
              <a:rPr lang="en-US" altLang="zh-CN" sz="2800" dirty="0" smtClean="0">
                <a:solidFill>
                  <a:srgbClr val="DA1F28"/>
                </a:solidFill>
                <a:latin typeface="微软雅黑" pitchFamily="34" charset="-122"/>
                <a:ea typeface="微软雅黑" pitchFamily="34" charset="-122"/>
              </a:rPr>
              <a:t>=</a:t>
            </a:r>
            <a:r>
              <a:rPr lang="zh-CN" altLang="en-US" sz="2800" dirty="0" smtClean="0">
                <a:solidFill>
                  <a:srgbClr val="DA1F28"/>
                </a:solidFill>
                <a:latin typeface="微软雅黑" pitchFamily="34" charset="-122"/>
                <a:ea typeface="微软雅黑" pitchFamily="34" charset="-122"/>
              </a:rPr>
              <a:t>思维方式</a:t>
            </a:r>
            <a:r>
              <a:rPr lang="en-US" altLang="zh-CN" sz="2800" dirty="0" smtClean="0">
                <a:solidFill>
                  <a:srgbClr val="DA1F28"/>
                </a:solidFill>
                <a:latin typeface="微软雅黑" pitchFamily="34" charset="-122"/>
                <a:ea typeface="微软雅黑" pitchFamily="34" charset="-122"/>
              </a:rPr>
              <a:t>×</a:t>
            </a:r>
            <a:r>
              <a:rPr lang="zh-CN" altLang="en-US" sz="2800" dirty="0" smtClean="0">
                <a:solidFill>
                  <a:srgbClr val="DA1F28"/>
                </a:solidFill>
                <a:latin typeface="微软雅黑" pitchFamily="34" charset="-122"/>
                <a:ea typeface="微软雅黑" pitchFamily="34" charset="-122"/>
              </a:rPr>
              <a:t>热情</a:t>
            </a:r>
            <a:r>
              <a:rPr lang="en-US" altLang="zh-CN" sz="2800" dirty="0" smtClean="0">
                <a:solidFill>
                  <a:srgbClr val="DA1F28"/>
                </a:solidFill>
                <a:latin typeface="微软雅黑" pitchFamily="34" charset="-122"/>
                <a:ea typeface="微软雅黑" pitchFamily="34" charset="-122"/>
              </a:rPr>
              <a:t>×</a:t>
            </a:r>
            <a:r>
              <a:rPr lang="zh-CN" altLang="en-US" sz="2800" dirty="0" smtClean="0">
                <a:solidFill>
                  <a:srgbClr val="DA1F28"/>
                </a:solidFill>
                <a:latin typeface="微软雅黑" pitchFamily="34" charset="-122"/>
                <a:ea typeface="微软雅黑" pitchFamily="34" charset="-122"/>
              </a:rPr>
              <a:t>能力</a:t>
            </a:r>
          </a:p>
        </p:txBody>
      </p:sp>
      <p:sp>
        <p:nvSpPr>
          <p:cNvPr id="1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27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142976" y="1285860"/>
            <a:ext cx="7215237" cy="50720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正确的思维方式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428728" y="1285860"/>
            <a:ext cx="45720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积极向上、具有建设性；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善于与人共事，有协调性；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性格开朗，对事物持肯定态度；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充满善意；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能同情他人、宽厚待人；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诚实、正直；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谦虚谨慎；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勤奋努力；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不自私，无贪欲；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有感恩心，懂得知足；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能克制自己的欲望；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……</a:t>
            </a:r>
          </a:p>
        </p:txBody>
      </p:sp>
      <p:sp>
        <p:nvSpPr>
          <p:cNvPr id="1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28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32078" y="2248995"/>
            <a:ext cx="1071570" cy="1107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785918" y="4655440"/>
            <a:ext cx="7358082" cy="285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476796" y="2248996"/>
            <a:ext cx="142876" cy="11079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29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691680" y="2248996"/>
            <a:ext cx="6891630" cy="1107996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过好每一天   就是成功之道</a:t>
            </a:r>
          </a:p>
        </p:txBody>
      </p:sp>
      <p:sp>
        <p:nvSpPr>
          <p:cNvPr id="15" name="矩形 14"/>
          <p:cNvSpPr/>
          <p:nvPr/>
        </p:nvSpPr>
        <p:spPr>
          <a:xfrm>
            <a:off x="1691680" y="3513782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我想，如果你能拥有以上思维方式，你的人生即便不会像稻盛和夫一样拥有财富和地位，至少也会生活的充实和幸福。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5150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稻盛和夫为什么值得学习？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7224" y="1571612"/>
            <a:ext cx="77153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  他是日本经营四圣中唯一健在的一位。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其他三位分别是松下幸之助、盛田昭夫（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SONY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）和本田宗一郎。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  他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27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岁创办京瓷，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52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岁创办第二电电（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KDDI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），这两家公司都成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为世界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500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强，其中京瓷还成为日本市值最高的公司。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  他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2010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年以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78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岁高龄，接掌了面临破产的日航，他只用了短短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个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月，让日航扭亏为盈。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  最重要的是，他热爱工作，视人生如修炼，而工作是最好的修炼方式。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9396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3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403648" y="618316"/>
            <a:ext cx="6480720" cy="1107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31739" y="603131"/>
            <a:ext cx="482453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关于樊登读书会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4294967295"/>
          </p:nvPr>
        </p:nvSpPr>
        <p:spPr>
          <a:xfrm>
            <a:off x="1611313" y="1783357"/>
            <a:ext cx="6448425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在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微信公众平台中搜索“樊登读书会”或者扫描二维码进行关注；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非会员可以试读部分读书笔记内容，注册成为会员，第一时间获取全部读书笔记；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会员拥有近距离交流的微信会员群，可以随时方便的交流读书心得，有任何读书的疑问都可以在会员群或讨论区中提出。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8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963" y="1979439"/>
            <a:ext cx="147637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963" y="2915543"/>
            <a:ext cx="147637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963" y="3923655"/>
            <a:ext cx="147637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/>
          <p:cNvSpPr/>
          <p:nvPr/>
        </p:nvSpPr>
        <p:spPr>
          <a:xfrm>
            <a:off x="2843808" y="5301208"/>
            <a:ext cx="5256584" cy="11079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内容占位符 2"/>
          <p:cNvSpPr txBox="1">
            <a:spLocks/>
          </p:cNvSpPr>
          <p:nvPr/>
        </p:nvSpPr>
        <p:spPr>
          <a:xfrm>
            <a:off x="2897357" y="5227637"/>
            <a:ext cx="5435600" cy="1630363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这里是读书人的社区，是思想碰撞和交流的舞台。</a:t>
            </a:r>
            <a:endParaRPr kumimoji="0" lang="en-US" altLang="zh-CN" sz="1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kumimoji="0" lang="en-US" altLang="zh-CN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</a:t>
            </a:r>
            <a:r>
              <a:rPr kumimoji="0"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欢迎爱读书的你！</a:t>
            </a:r>
            <a:endParaRPr kumimoji="0" lang="en-US" altLang="zh-CN" sz="1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Tx/>
              <a:buNone/>
            </a:pPr>
            <a:endParaRPr kumimoji="0" lang="zh-CN" altLang="en-US" sz="18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102"/>
          <p:cNvGrpSpPr>
            <a:grpSpLocks/>
          </p:cNvGrpSpPr>
          <p:nvPr/>
        </p:nvGrpSpPr>
        <p:grpSpPr bwMode="auto">
          <a:xfrm>
            <a:off x="2953565" y="5678767"/>
            <a:ext cx="2335212" cy="614362"/>
            <a:chOff x="1987790" y="2143125"/>
            <a:chExt cx="2551315" cy="665852"/>
          </a:xfrm>
        </p:grpSpPr>
        <p:sp>
          <p:nvSpPr>
            <p:cNvPr id="15" name="圆角矩形 14"/>
            <p:cNvSpPr/>
            <p:nvPr/>
          </p:nvSpPr>
          <p:spPr>
            <a:xfrm>
              <a:off x="1987790" y="2143125"/>
              <a:ext cx="2551315" cy="665852"/>
            </a:xfrm>
            <a:prstGeom prst="roundRect">
              <a:avLst/>
            </a:prstGeom>
            <a:solidFill>
              <a:srgbClr val="EEECE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  <p:sp>
          <p:nvSpPr>
            <p:cNvPr id="16" name="矩形 94"/>
            <p:cNvSpPr>
              <a:spLocks noChangeArrowheads="1"/>
            </p:cNvSpPr>
            <p:nvPr/>
          </p:nvSpPr>
          <p:spPr bwMode="auto">
            <a:xfrm>
              <a:off x="2126543" y="2268725"/>
              <a:ext cx="286177" cy="285611"/>
            </a:xfrm>
            <a:custGeom>
              <a:avLst/>
              <a:gdLst>
                <a:gd name="T0" fmla="*/ 237101 w 284521"/>
                <a:gd name="T1" fmla="*/ 0 h 286856"/>
                <a:gd name="T2" fmla="*/ 284521 w 284521"/>
                <a:gd name="T3" fmla="*/ 0 h 286856"/>
                <a:gd name="T4" fmla="*/ 284521 w 284521"/>
                <a:gd name="T5" fmla="*/ 286856 h 286856"/>
                <a:gd name="T6" fmla="*/ 237101 w 284521"/>
                <a:gd name="T7" fmla="*/ 286856 h 286856"/>
                <a:gd name="T8" fmla="*/ 0 w 284521"/>
                <a:gd name="T9" fmla="*/ 286856 h 286856"/>
                <a:gd name="T10" fmla="*/ 0 w 284521"/>
                <a:gd name="T11" fmla="*/ 236156 h 286856"/>
                <a:gd name="T12" fmla="*/ 206982 w 284521"/>
                <a:gd name="T13" fmla="*/ 236156 h 286856"/>
                <a:gd name="T14" fmla="*/ 42129 w 284521"/>
                <a:gd name="T15" fmla="*/ 62333 h 286856"/>
                <a:gd name="T16" fmla="*/ 76800 w 284521"/>
                <a:gd name="T17" fmla="*/ 29451 h 286856"/>
                <a:gd name="T18" fmla="*/ 237101 w 284521"/>
                <a:gd name="T19" fmla="*/ 198474 h 286856"/>
                <a:gd name="T20" fmla="*/ 237101 w 284521"/>
                <a:gd name="T21" fmla="*/ 0 h 286856"/>
                <a:gd name="T22" fmla="*/ 0 w 284521"/>
                <a:gd name="T23" fmla="*/ 0 h 286856"/>
                <a:gd name="T24" fmla="*/ 284521 w 284521"/>
                <a:gd name="T25" fmla="*/ 286856 h 286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T22" t="T23" r="T24" b="T25"/>
              <a:pathLst>
                <a:path w="284521" h="286856">
                  <a:moveTo>
                    <a:pt x="237101" y="0"/>
                  </a:moveTo>
                  <a:lnTo>
                    <a:pt x="284521" y="0"/>
                  </a:lnTo>
                  <a:lnTo>
                    <a:pt x="284521" y="286856"/>
                  </a:lnTo>
                  <a:lnTo>
                    <a:pt x="237101" y="286856"/>
                  </a:lnTo>
                  <a:lnTo>
                    <a:pt x="0" y="286856"/>
                  </a:lnTo>
                  <a:lnTo>
                    <a:pt x="0" y="236156"/>
                  </a:lnTo>
                  <a:lnTo>
                    <a:pt x="206982" y="236156"/>
                  </a:lnTo>
                  <a:lnTo>
                    <a:pt x="42129" y="62333"/>
                  </a:lnTo>
                  <a:lnTo>
                    <a:pt x="76800" y="29451"/>
                  </a:lnTo>
                  <a:lnTo>
                    <a:pt x="237101" y="198474"/>
                  </a:lnTo>
                  <a:lnTo>
                    <a:pt x="237101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ffectLst>
              <a:outerShdw blurRad="63500" dist="38100" dir="5400000" algn="t" rotWithShape="0">
                <a:srgbClr val="000000">
                  <a:alpha val="31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eaLnBrk="1" hangingPunct="1">
                <a:defRPr/>
              </a:pPr>
              <a:endParaRPr lang="zh-CN" altLang="en-US"/>
            </a:p>
          </p:txBody>
        </p:sp>
        <p:cxnSp>
          <p:nvCxnSpPr>
            <p:cNvPr id="17" name="直接连接符 89"/>
            <p:cNvCxnSpPr>
              <a:cxnSpLocks noChangeShapeType="1"/>
            </p:cNvCxnSpPr>
            <p:nvPr/>
          </p:nvCxnSpPr>
          <p:spPr bwMode="auto">
            <a:xfrm>
              <a:off x="2127471" y="2694559"/>
              <a:ext cx="2051642" cy="14203"/>
            </a:xfrm>
            <a:prstGeom prst="line">
              <a:avLst/>
            </a:prstGeom>
            <a:noFill/>
            <a:ln w="6350">
              <a:solidFill>
                <a:srgbClr val="CD1B2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3" name="矩形 81"/>
          <p:cNvSpPr>
            <a:spLocks noChangeArrowheads="1"/>
          </p:cNvSpPr>
          <p:nvPr/>
        </p:nvSpPr>
        <p:spPr bwMode="auto">
          <a:xfrm>
            <a:off x="3483060" y="5738952"/>
            <a:ext cx="17367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樊登读书会</a:t>
            </a:r>
            <a:endParaRPr kumimoji="0" lang="zh-CN" altLang="en-US" sz="1800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42531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19672" y="4653136"/>
            <a:ext cx="5688632" cy="11521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2" descr="c:\users\una\appdata\roaming\360se6\USERDA~1\Temp\17687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5789" r="15790"/>
          <a:stretch>
            <a:fillRect/>
          </a:stretch>
        </p:blipFill>
        <p:spPr bwMode="auto">
          <a:xfrm>
            <a:off x="3162161" y="692696"/>
            <a:ext cx="2561967" cy="3744416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2232248" y="4737918"/>
            <a:ext cx="4572000" cy="10618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如果您觉得有所收获，欢迎邀请您的朋友</a:t>
            </a:r>
            <a:endParaRPr lang="en-US" altLang="zh-CN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加入</a:t>
            </a:r>
            <a:r>
              <a:rPr lang="zh-CN" altLang="en-US" sz="2400" b="1" dirty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樊登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读书会</a:t>
            </a:r>
            <a:r>
              <a:rPr lang="zh-CN" altLang="en-US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lang="zh-CN" altLang="en-US" dirty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共同分享读书的喜悦！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09712" y="4581128"/>
            <a:ext cx="5698592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609712" y="5805264"/>
            <a:ext cx="5698592" cy="14705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151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4357694"/>
            <a:ext cx="9144000" cy="250030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32" y="0"/>
            <a:ext cx="9144000" cy="43576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1"/>
          <p:cNvGrpSpPr/>
          <p:nvPr/>
        </p:nvGrpSpPr>
        <p:grpSpPr>
          <a:xfrm>
            <a:off x="2843808" y="1772816"/>
            <a:ext cx="3456384" cy="3338709"/>
            <a:chOff x="3204700" y="1559046"/>
            <a:chExt cx="3224688" cy="3114901"/>
          </a:xfrm>
          <a:solidFill>
            <a:schemeClr val="bg1">
              <a:alpha val="67000"/>
            </a:schemeClr>
          </a:solidFill>
        </p:grpSpPr>
        <p:sp>
          <p:nvSpPr>
            <p:cNvPr id="4" name="矩形 3"/>
            <p:cNvSpPr/>
            <p:nvPr/>
          </p:nvSpPr>
          <p:spPr>
            <a:xfrm>
              <a:off x="3428992" y="1571612"/>
              <a:ext cx="3000396" cy="30003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20802641">
              <a:off x="3204700" y="1653028"/>
              <a:ext cx="3000396" cy="30003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 rot="19824570">
              <a:off x="3255615" y="1673551"/>
              <a:ext cx="3000396" cy="30003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 rot="18522685">
              <a:off x="3391859" y="1578589"/>
              <a:ext cx="3000396" cy="30003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rot="17583297">
              <a:off x="3389943" y="1559046"/>
              <a:ext cx="3000396" cy="30003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 rot="16910049">
              <a:off x="3419014" y="1607359"/>
              <a:ext cx="3000396" cy="30003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767976" y="3193231"/>
            <a:ext cx="2028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一起读书  一起成长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3470177" y="3140968"/>
            <a:ext cx="21773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17" descr="logo-37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364" y="908720"/>
            <a:ext cx="3411274" cy="2691982"/>
          </a:xfrm>
          <a:prstGeom prst="rect">
            <a:avLst/>
          </a:prstGeom>
        </p:spPr>
      </p:pic>
      <p:pic>
        <p:nvPicPr>
          <p:cNvPr id="19" name="Picture 2" descr="G:\孑子 朋友们\田君琦\樊登读书会\樊登读书会二维码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7904" y="3501008"/>
            <a:ext cx="1835157" cy="1835157"/>
          </a:xfrm>
          <a:prstGeom prst="rect">
            <a:avLst/>
          </a:prstGeom>
          <a:noFill/>
        </p:spPr>
      </p:pic>
      <p:sp>
        <p:nvSpPr>
          <p:cNvPr id="15" name="文本框 1"/>
          <p:cNvSpPr txBox="1"/>
          <p:nvPr/>
        </p:nvSpPr>
        <p:spPr>
          <a:xfrm>
            <a:off x="2884364" y="5723872"/>
            <a:ext cx="35397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zh-CN" altLang="en-US" sz="20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上海科必达信息科技有限公司</a:t>
            </a:r>
            <a:endParaRPr lang="en-US" altLang="zh-CN" sz="2000" b="1" dirty="0" smtClean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6" name="文本框 2"/>
          <p:cNvSpPr txBox="1"/>
          <p:nvPr/>
        </p:nvSpPr>
        <p:spPr>
          <a:xfrm>
            <a:off x="3440933" y="6208740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4000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荣誉出品</a:t>
            </a:r>
            <a:endParaRPr lang="zh-CN" altLang="en-US" sz="4000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工作到底是为了什么？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786" y="1610575"/>
            <a:ext cx="77153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日本和中国一样，都出现了很多讨厌工作的人。每个人都希望早点赚钱，然后赶紧退休。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他们把工作看成“必要之恶”，这种观念似乎成为了人们的常识。</a:t>
            </a:r>
            <a:endParaRPr lang="en-US" altLang="zh-CN" dirty="0" smtClean="0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在没有暴富之前，为了吃饭，很多人“不得不”工作，每天的工作都是为了盼望假期和突然的奖金。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对于这样的人，稻盛和夫想问一句：“难得来这世上走一回，你的人生真的有价值吗？”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稻盛认为，理解工作的意义，全身心投入工作，你就能拥有幸福的人生。</a:t>
            </a: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4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1571612"/>
            <a:ext cx="9001156" cy="45720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年轻的稻盛和夫也曾彷徨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5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14678" y="1643050"/>
            <a:ext cx="5715039" cy="44291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3442439" y="1753451"/>
            <a:ext cx="528641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23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岁之前，稻盛和夫生活的相当艰难。那是日本战后，先是初中升学失败，接着患上肺结核，接着拖着孱弱的身体考初中又失败，同时因为战乱家屋被烧成废墟。考大学时也不如意，第一志愿没考上，只进了一所地方大学的工学部。毕业却找不到工作，后来经老师推荐，进了制造电瓷瓶的小公司，上班后第一个月得到的答复是“工资请再等等。”和他同时进公司的年轻人都走光了，稻盛也打算报名自卫队干部候选生学校离开公司。这需要家里人把户口本复印件寄给他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1571612"/>
            <a:ext cx="9001156" cy="45720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214678" y="1643050"/>
            <a:ext cx="5715039" cy="44291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年轻的稻盛和夫也曾彷徨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7554" y="1928802"/>
            <a:ext cx="5500726" cy="3782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但迟迟没有收到，后来才知道是哥哥很生气“家里节衣缩食把你送进大学，多亏老师介绍才进了京都的公司，结果你不到半年就忍不住要辞职？真是个忘恩负义的家伙。”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最终，破败的公司就剩下稻盛一个大学生了。绝望中的稻盛突然清醒了：“要辞职离开公司，总得有一个义正词严的理由吧，只是因为感觉不满就辞职，那么今后的人生也未必就会一帆风顺吧。”</a:t>
            </a: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6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1571612"/>
            <a:ext cx="9001156" cy="45720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214678" y="1643050"/>
            <a:ext cx="5715039" cy="44291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年轻的稻盛和夫也曾彷徨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30660" y="2200682"/>
            <a:ext cx="550072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于是，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23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岁的稻盛和夫做了人生最重要的一个决定：“先埋头工作！”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不再发牢骚，不再说怪话，开始发自内心并用格斗的气魄，以积极的态度认真面对自己的工作。</a:t>
            </a: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多年以后，他得出一个结论，工作是最好的治病良药。</a:t>
            </a: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7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45380" y="1857364"/>
            <a:ext cx="8715435" cy="34290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什么才叫做认真工作？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8322" y="2071678"/>
            <a:ext cx="757242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稻盛和夫的工作任务是研究最尖端的新型陶瓷材料。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作为一个只学了一点无机化学的非专业毕业生，稻盛把锅碗瓢盆都搬进了实验室。并且订购了美国最专业的陶瓷杂志，一边翻译一边研究。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这样几年下来，不但获得了大量的科研成果，甚至产生了“工作太有意思了，太有趣了，简直不知如何形容才好”的感觉。</a:t>
            </a: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8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45380" y="1857364"/>
            <a:ext cx="8715435" cy="35719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32" y="428604"/>
            <a:ext cx="1071570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57290" y="571480"/>
            <a:ext cx="662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什么才叫做认真工作？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9233" y="1942249"/>
            <a:ext cx="77153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在研发“镁橄榄石”的时候，最棘手的问题是原材料粉末如何成型。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过去都是用黏土做粘合剂，但是黏土里有大量杂质。稻盛百思不得其解，直到有一天，他被实验室里某个容器绊了一下，鞋上沾了实验用的松香树脂。“谁把松香搁在这个地方？”正当他抱怨着时，一个念头闪过脑海“就是它！”他用松香替代黏土作为粘合剂，重大的技术难题被突破了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这看似是“神的启示”，但实际上“是神看到我那样拼命工作，那样苦苦思索，神可怜我，赋予我智慧。我想事情只能这样解释。”</a:t>
            </a:r>
          </a:p>
        </p:txBody>
      </p:sp>
      <p:sp>
        <p:nvSpPr>
          <p:cNvPr id="6" name="矩形 5"/>
          <p:cNvSpPr/>
          <p:nvPr/>
        </p:nvSpPr>
        <p:spPr>
          <a:xfrm>
            <a:off x="1142976" y="428604"/>
            <a:ext cx="142876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67556" y="6421461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z="1400" smtClean="0">
                <a:solidFill>
                  <a:schemeClr val="tx1"/>
                </a:solidFill>
              </a:rPr>
              <a:pPr/>
              <a:t>9</a:t>
            </a:fld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聚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3096</Words>
  <Application>Microsoft Office PowerPoint</Application>
  <PresentationFormat>全屏显示(4:3)</PresentationFormat>
  <Paragraphs>209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1" baseType="lpstr">
      <vt:lpstr>华文行楷</vt:lpstr>
      <vt:lpstr>宋体</vt:lpstr>
      <vt:lpstr>微软雅黑</vt:lpstr>
      <vt:lpstr>楷体</vt:lpstr>
      <vt:lpstr>隶书</vt:lpstr>
      <vt:lpstr>Arial</vt:lpstr>
      <vt:lpstr>Calibri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una</dc:creator>
  <cp:lastModifiedBy>Junqi Tian</cp:lastModifiedBy>
  <cp:revision>43</cp:revision>
  <dcterms:created xsi:type="dcterms:W3CDTF">2014-01-04T09:58:58Z</dcterms:created>
  <dcterms:modified xsi:type="dcterms:W3CDTF">2014-10-08T03:50:09Z</dcterms:modified>
</cp:coreProperties>
</file>