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3"/>
  </p:notesMasterIdLst>
  <p:sldIdLst>
    <p:sldId id="256" r:id="rId2"/>
    <p:sldId id="257" r:id="rId3"/>
    <p:sldId id="259" r:id="rId4"/>
    <p:sldId id="279" r:id="rId5"/>
    <p:sldId id="262" r:id="rId6"/>
    <p:sldId id="268" r:id="rId7"/>
    <p:sldId id="309" r:id="rId8"/>
    <p:sldId id="299" r:id="rId9"/>
    <p:sldId id="286" r:id="rId10"/>
    <p:sldId id="288" r:id="rId11"/>
    <p:sldId id="300" r:id="rId12"/>
    <p:sldId id="311" r:id="rId13"/>
    <p:sldId id="302" r:id="rId14"/>
    <p:sldId id="303" r:id="rId15"/>
    <p:sldId id="304" r:id="rId16"/>
    <p:sldId id="306" r:id="rId17"/>
    <p:sldId id="307" r:id="rId18"/>
    <p:sldId id="273" r:id="rId19"/>
    <p:sldId id="312" r:id="rId20"/>
    <p:sldId id="297" r:id="rId21"/>
    <p:sldId id="313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DA0000"/>
    <a:srgbClr val="FFFF00"/>
    <a:srgbClr val="DD0000"/>
    <a:srgbClr val="E80000"/>
    <a:srgbClr val="FF0000"/>
    <a:srgbClr val="FF505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5" autoAdjust="0"/>
  </p:normalViewPr>
  <p:slideViewPr>
    <p:cSldViewPr>
      <p:cViewPr varScale="1">
        <p:scale>
          <a:sx n="112" d="100"/>
          <a:sy n="112" d="100"/>
        </p:scale>
        <p:origin x="270" y="108"/>
      </p:cViewPr>
      <p:guideLst>
        <p:guide orient="horz" pos="222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8FFD-933D-4B8E-B614-A38E457E894B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35A16-A096-4108-9526-6DF14726CC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936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5A16-A096-4108-9526-6DF14726CCF6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831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5A16-A096-4108-9526-6DF14726CCF6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388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3C548-D254-41EE-8531-2DAE0376039F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46B55-AA0A-416F-AD19-3E30229ED749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A6A17-DFCA-46BE-9C59-8EF24C3E5B6D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CFB01-70C4-4259-9A03-ACEF145B4350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A49D2-47B3-4472-A1A1-BBB4038746FE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F83E1-0AD9-4D67-B1DD-907108D463A2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926F36-1086-4A1E-B308-05133AD3A967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52ACC-D1D0-42F2-A558-1727A084C2A3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6D9A2-F9D3-4A8E-AFC7-0BC4D3447434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587F2-1A82-4342-A4A8-8F6637C98B98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30686-405C-49FE-AF8D-539F0AF44297}" type="slidenum">
              <a:rPr lang="zh-CN" altLang="en-US"/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Molot" charset="0"/>
              </a:rPr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Sansation" charset="0"/>
              </a:rPr>
              <a:t>Click to edit Master text styles</a:t>
            </a:r>
          </a:p>
          <a:p>
            <a:pPr lvl="1"/>
            <a:r>
              <a:rPr lang="zh-CN" altLang="zh-CN" smtClean="0">
                <a:sym typeface="Sansation" charset="0"/>
              </a:rPr>
              <a:t>Second level</a:t>
            </a:r>
          </a:p>
          <a:p>
            <a:pPr lvl="2"/>
            <a:r>
              <a:rPr lang="zh-CN" altLang="zh-CN" smtClean="0">
                <a:sym typeface="Sansation" charset="0"/>
              </a:rPr>
              <a:t>Third level</a:t>
            </a:r>
          </a:p>
          <a:p>
            <a:pPr lvl="3"/>
            <a:r>
              <a:rPr lang="zh-CN" altLang="zh-CN" smtClean="0">
                <a:sym typeface="Sansation" charset="0"/>
              </a:rPr>
              <a:t>Fourth level</a:t>
            </a:r>
          </a:p>
          <a:p>
            <a:pPr lvl="4"/>
            <a:r>
              <a:rPr lang="zh-CN" altLang="zh-CN" smtClean="0">
                <a:sym typeface="Sansation" charset="0"/>
              </a:rPr>
              <a:t>Fifth level</a:t>
            </a:r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7FF34DED-DA0C-4B99-94F3-E3540EC5A5A4}" type="datetime1">
              <a:rPr lang="zh-CN" altLang="en-US"/>
              <a:pPr/>
              <a:t>2014/10/8</a:t>
            </a:fld>
            <a:endParaRPr lang="en-US"/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 spd="slow"/>
  <p:hf sldNum="0" hdr="0" ftr="0"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Molot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lot" charset="0"/>
          <a:ea typeface="Molot" charset="0"/>
          <a:cs typeface="Molot" charset="0"/>
          <a:sym typeface="Molot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Sansation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pic>
        <p:nvPicPr>
          <p:cNvPr id="9" name="图片 10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12" y="1665294"/>
            <a:ext cx="34115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440125" y="3956056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11" name="矩形 10"/>
          <p:cNvSpPr/>
          <p:nvPr/>
        </p:nvSpPr>
        <p:spPr>
          <a:xfrm>
            <a:off x="3151200" y="3906844"/>
            <a:ext cx="2881312" cy="174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27584" y="1628800"/>
            <a:ext cx="7632848" cy="463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乐透大奖的得主，平均一个月时间，幸福感会回到得奖之前；车祸截肢的人，平均一年时间，幸福感也会回到车祸之前。所以幸福与否似乎与你所处的境遇无关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罗伯特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波西格在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父子的世界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中说他和一群老僧人爬喜马拉雅山，虽然他最年轻，但和僧人比起来，他爬的最累。因为他的注意力只在山顶，而僧人们在享受他们的路途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因此作者认为：要有目标，是不是能实现它则在其次。目标是意义而不是结局。这就像孔子说乐亦在其中矣，孔子一辈子不得志，却一辈子乐天知命，这就是积极心理学所研究的目的和境界。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目标与幸福的关系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10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99593" y="1907971"/>
            <a:ext cx="7530060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自己愿意达成的目标才是自我和谐的目标</a:t>
            </a:r>
            <a:r>
              <a:rPr lang="zh-CN" altLang="en-US" b="1" dirty="0" smtClean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b="1" dirty="0" smtClean="0">
              <a:solidFill>
                <a:srgbClr val="DA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你有哪些事是想做的？哪些事是不得不做的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练习一下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，试着不断减少不得不做的事，增加想做的事。你会幸福更多。</a:t>
            </a:r>
            <a:r>
              <a:rPr lang="zh-CN" altLang="en-US" b="1" dirty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注意哦，不一定是改变事情本身，有时是改变自己的想法就好</a:t>
            </a:r>
            <a:r>
              <a:rPr lang="zh-CN" altLang="en-US" b="1" dirty="0" smtClean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b="1" dirty="0" smtClean="0">
              <a:solidFill>
                <a:srgbClr val="DA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我每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次在上课之前都会想象又有多少人会因我的课收益，讲课时就轻松自在，充满乐趣。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设定自我和谐的目标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11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945727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55576" y="1525572"/>
            <a:ext cx="7776863" cy="463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学生学习有两种模式：“溺水模式”和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“性爱模式”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溺水模式</a:t>
            </a:r>
            <a:r>
              <a:rPr lang="zh-CN" altLang="en-US" b="1" dirty="0" smtClean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b="1" dirty="0" smtClean="0">
              <a:solidFill>
                <a:srgbClr val="DA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学习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的过程是忍耐，希望及早从痛苦中解脱，一旦解脱就以为舒适是幸福。但最后还是要不断溺水。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性爱模式</a:t>
            </a:r>
            <a:r>
              <a:rPr lang="zh-CN" altLang="en-US" b="1" dirty="0" smtClean="0">
                <a:solidFill>
                  <a:srgbClr val="DA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b="1" dirty="0" smtClean="0">
              <a:solidFill>
                <a:srgbClr val="DA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学习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的过程是约会和前奏，当我们找到追求的答案时，就好像性高潮一样。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其实这不仅仅可以用来看待学习的过程，整个人生我们都可以用着两种模式来概括，不过为了适合中国国情，我常常在授课时把性爱模式改为郊游模式，效果一样。）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 smtClean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快乐学习</a:t>
            </a:r>
            <a:endParaRPr lang="zh-CN" altLang="en-US" sz="3200" b="1" dirty="0">
              <a:solidFill>
                <a:srgbClr val="262626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12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24446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27584" y="2123995"/>
            <a:ext cx="7632848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福乐状态就是个体完全沉浸于体验本身，而体验本身就是最好的奖赏和动机，在福乐状态中我们的感觉和体验合二为一。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有时候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你看小说，不知不觉过了一下午，做实验，没注意天就黑了，这就是福乐状态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如果你相信福乐状态的存在，就不要再相信吃得苦中苦方为人上人这样的鬼话了。我们可以追求福乐，也一定能实现福乐。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福乐状态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13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221627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55576" y="1907971"/>
            <a:ext cx="7704856" cy="380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有些人特别痛苦，因为只要他们说痛苦就会有人说：你怎么会痛苦？你又有钱，又漂亮，老公又疼你！这就叫做特权的诅咒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很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多有钱人自杀，就是因为这个。他们自己都会觉得“我怎么可能不开心呢？”他们会为自己不开心而内疚。这也是为什么现在抑郁症越来越多的原因。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因此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，受点苦，遭点罪，其实是件好事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尤其是对孩子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。如果你替孩子解决所有的问题和烦恼，最后他就要被特权的诅咒所伤害。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特权的诅咒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14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25567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-24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 dirty="0">
              <a:solidFill>
                <a:srgbClr val="FF0000"/>
              </a:solidFill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766434" y="1542122"/>
            <a:ext cx="5126046" cy="505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寻找意义、快乐和优势的过程（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MPS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哪些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事能够带给我意义，把它都列出来；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哪些事能给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我带来快乐，把它都列出来；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在哪些方面有优势，把它都列出来；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然后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在三个圆圈里找交集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。最核心的交集就是你应该去寻找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的工作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方向（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如左图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）；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但有时候没有那么幸运，这时你需要学会赋予你的工作使命感。不要对工作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偏见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，你找不到工作的意义，说明你缺乏幸福的能力。</a:t>
            </a:r>
          </a:p>
        </p:txBody>
      </p:sp>
      <p:sp>
        <p:nvSpPr>
          <p:cNvPr id="2" name="椭圆 1"/>
          <p:cNvSpPr/>
          <p:nvPr/>
        </p:nvSpPr>
        <p:spPr bwMode="auto">
          <a:xfrm>
            <a:off x="640618" y="2662820"/>
            <a:ext cx="1828417" cy="1828417"/>
          </a:xfrm>
          <a:prstGeom prst="ellipse">
            <a:avLst/>
          </a:prstGeom>
          <a:noFill/>
          <a:ln w="15875" cap="flat" cmpd="sng" algn="ctr">
            <a:solidFill>
              <a:srgbClr val="E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 bwMode="auto">
          <a:xfrm>
            <a:off x="1663463" y="2662819"/>
            <a:ext cx="1828417" cy="1828417"/>
          </a:xfrm>
          <a:prstGeom prst="ellipse">
            <a:avLst/>
          </a:prstGeom>
          <a:noFill/>
          <a:ln w="15875" cap="flat" cmpd="sng" algn="ctr">
            <a:solidFill>
              <a:srgbClr val="E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椭圆 8"/>
          <p:cNvSpPr/>
          <p:nvPr/>
        </p:nvSpPr>
        <p:spPr bwMode="auto">
          <a:xfrm>
            <a:off x="1152040" y="3535507"/>
            <a:ext cx="1828417" cy="1828417"/>
          </a:xfrm>
          <a:prstGeom prst="ellipse">
            <a:avLst/>
          </a:prstGeom>
          <a:noFill/>
          <a:ln w="15875" cap="flat" cmpd="sng" algn="ctr">
            <a:solidFill>
              <a:srgbClr val="DD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43030" y="312632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音乐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20025" y="3701363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孩子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52771" y="412323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问题处理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60387" y="315691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写作</a:t>
            </a:r>
            <a:endParaRPr lang="en-US" altLang="zh-CN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政治活动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51459" y="3080205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航海</a:t>
            </a:r>
            <a:endParaRPr lang="en-US" altLang="zh-CN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阅读</a:t>
            </a:r>
            <a:endParaRPr lang="en-US" altLang="zh-CN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烹饪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820024" y="451001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幽默感</a:t>
            </a:r>
            <a:endParaRPr lang="en-US" altLang="zh-CN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活力</a:t>
            </a:r>
            <a:endParaRPr lang="en-US" altLang="zh-CN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热情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618" y="2662820"/>
            <a:ext cx="51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166189" y="2232839"/>
            <a:ext cx="66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意义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2467" y="2232839"/>
            <a:ext cx="66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快乐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618" y="5363924"/>
            <a:ext cx="2851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                 </a:t>
            </a:r>
            <a:r>
              <a:rPr lang="en-US" altLang="zh-CN" sz="1200" dirty="0">
                <a:solidFill>
                  <a:srgbClr val="CC0000"/>
                </a:solidFill>
                <a:latin typeface="新宋体" pitchFamily="49" charset="-122"/>
                <a:ea typeface="新宋体" pitchFamily="49" charset="-122"/>
              </a:rPr>
              <a:t>MPS</a:t>
            </a:r>
            <a:r>
              <a:rPr lang="zh-CN" altLang="en-US" sz="1200" dirty="0">
                <a:solidFill>
                  <a:srgbClr val="CC0000"/>
                </a:solidFill>
                <a:latin typeface="新宋体" pitchFamily="49" charset="-122"/>
                <a:ea typeface="新宋体" pitchFamily="49" charset="-122"/>
              </a:rPr>
              <a:t>方法</a:t>
            </a: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1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开心工作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5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15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20154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13317" name="Rectangle 17"/>
          <p:cNvSpPr>
            <a:spLocks noChangeArrowheads="1"/>
          </p:cNvSpPr>
          <p:nvPr/>
        </p:nvSpPr>
        <p:spPr bwMode="auto">
          <a:xfrm>
            <a:off x="792088" y="1340768"/>
            <a:ext cx="6156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r>
              <a:rPr lang="zh-CN" altLang="en-US" sz="2400" dirty="0" smtClean="0">
                <a:solidFill>
                  <a:srgbClr val="DA0000"/>
                </a:solidFill>
                <a:ea typeface="微软雅黑" pitchFamily="34" charset="-122"/>
              </a:rPr>
              <a:t>幸福婚姻的秘诀在于建立无条件的爱</a:t>
            </a:r>
            <a:endParaRPr lang="zh-CN" sz="2400" dirty="0">
              <a:solidFill>
                <a:srgbClr val="DA0000"/>
              </a:solidFill>
              <a:ea typeface="微软雅黑" pitchFamily="34" charset="-122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27584" y="2013078"/>
            <a:ext cx="7776864" cy="422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爱并不是一种虚无的感觉，如果那样的话，感觉没了就不爱了；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无条件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的爱是爱对方的核心价值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如果因为财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富、权力或名声而爱，那只是有条件的爱；因为踏实、力量或和善而爱，才是无条件的爱；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无条件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的爱会建立一个创造力圈，一个幸福圈。有一个真正爱我的人，会让我表现出核心价值，更好的激发潜能；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所以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，爱人之间追求的是被了解，而不是被认可；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婚姻的关系是培养，而不是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寻找。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9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幸福的婚姻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3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16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795581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99592" y="1988840"/>
            <a:ext cx="6984776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禅宗问：主人公何在？就是问你能不能感知此刻的自己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正念的奇迹中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，一行禅师倡导的就是时刻体悟当下的喜乐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孔子说：尽人事而听天命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王阳明研究的心学，也就是如何长期保持在福乐状态中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连打仗也是修炼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的时机。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323528" y="467960"/>
            <a:ext cx="62646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幸福的方法就是东方的方法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17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500192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588" y="0"/>
            <a:ext cx="9166225" cy="686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0723" name="Rectangle 29"/>
          <p:cNvSpPr>
            <a:spLocks noChangeArrowheads="1"/>
          </p:cNvSpPr>
          <p:nvPr/>
        </p:nvSpPr>
        <p:spPr bwMode="auto">
          <a:xfrm>
            <a:off x="3578838" y="5000636"/>
            <a:ext cx="5591175" cy="91440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a typeface="微软雅黑" pitchFamily="34" charset="-122"/>
                <a:sym typeface="Sansation" charset="0"/>
              </a:rPr>
              <a:t>结语</a:t>
            </a:r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074812" y="692696"/>
            <a:ext cx="7313612" cy="422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有人会说这一切是不是自己安慰自己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痛苦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就是痛苦，快乐就是快乐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对于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这样直言不讳的说法我只能报以同情，这属于典型的困而不学的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快乐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与痛苦本身就是我们的感受，而不是外在的事物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任何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以为外在的事物可以决定我们内在感受的想法，都是简单粗暴的实用主义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就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像佛教说的，心外求法即是外道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当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你能够调节你的想法和对世界的看法时，你才能从容平和的面对人生的种种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这时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，你才具备了幸福的能力，也就是对幸福的感知力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6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auto">
          <a:xfrm>
            <a:off x="1196408" y="5009514"/>
            <a:ext cx="1168400" cy="16256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auto">
          <a:xfrm>
            <a:off x="0" y="5007336"/>
            <a:ext cx="1168400" cy="69690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2383806" y="4991758"/>
            <a:ext cx="1168400" cy="69690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0788" y="17326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838" y="96569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18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8225" y="5021691"/>
            <a:ext cx="9144000" cy="45719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4609808" y="3151276"/>
            <a:ext cx="424847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朋友加入</a:t>
            </a:r>
            <a:endParaRPr kumimoji="0" lang="en-US" altLang="zh-CN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kumimoji="0"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共同分享读书的喜悦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！</a:t>
            </a:r>
            <a:endParaRPr kumimoji="0"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3" name="矩形 81"/>
          <p:cNvSpPr>
            <a:spLocks noChangeArrowheads="1"/>
          </p:cNvSpPr>
          <p:nvPr/>
        </p:nvSpPr>
        <p:spPr bwMode="auto">
          <a:xfrm>
            <a:off x="5661998" y="3629285"/>
            <a:ext cx="2880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71570" y="901452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微软雅黑"/>
                <a:ea typeface="微软雅黑"/>
                <a:cs typeface="微软雅黑"/>
              </a:rPr>
              <a:t>关于樊登读书会</a:t>
            </a:r>
          </a:p>
        </p:txBody>
      </p:sp>
      <p:sp>
        <p:nvSpPr>
          <p:cNvPr id="10" name="矩形 9"/>
          <p:cNvSpPr/>
          <p:nvPr/>
        </p:nvSpPr>
        <p:spPr>
          <a:xfrm>
            <a:off x="1622532" y="1707773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在微信公众平台中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搜索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【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樊登读书会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】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或者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扫描二维码进行关注；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非会员可以试读部分图书精华解读内容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，注册成为会员，第一时间获取全部读书笔记；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会员拥有近距离交流的微信会员群，可以随时方便的交流读书心得，有任何读书的疑问都可以在会员群或讨论区中提出。</a:t>
            </a:r>
          </a:p>
        </p:txBody>
      </p:sp>
      <p:sp>
        <p:nvSpPr>
          <p:cNvPr id="14" name="矩形 13"/>
          <p:cNvSpPr/>
          <p:nvPr/>
        </p:nvSpPr>
        <p:spPr>
          <a:xfrm>
            <a:off x="3500430" y="4847735"/>
            <a:ext cx="507605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这里是读书人的社区，是思想碰撞和交流的舞台。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      樊登读书会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欢迎爱读书的你！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92" y="1857489"/>
            <a:ext cx="182880" cy="25052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39881"/>
            <a:ext cx="182880" cy="25052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504749"/>
            <a:ext cx="182880" cy="250521"/>
          </a:xfrm>
          <a:prstGeom prst="rect">
            <a:avLst/>
          </a:prstGeom>
        </p:spPr>
      </p:pic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3561051" y="4734058"/>
            <a:ext cx="2439710" cy="52264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1196375" y="4742935"/>
            <a:ext cx="2330035" cy="5556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-32" y="4740758"/>
            <a:ext cx="1168400" cy="5444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6072198" y="4732640"/>
            <a:ext cx="1500198" cy="54000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7643802" y="4732640"/>
            <a:ext cx="1500198" cy="54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23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19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121148" y="4779964"/>
            <a:ext cx="1143000" cy="1219200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sz="2400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8" name="TextBox 7"/>
          <p:cNvSpPr>
            <a:spLocks noChangeArrowheads="1"/>
          </p:cNvSpPr>
          <p:nvPr/>
        </p:nvSpPr>
        <p:spPr bwMode="auto">
          <a:xfrm>
            <a:off x="214282" y="4286256"/>
            <a:ext cx="9286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H</a:t>
            </a:r>
            <a:endParaRPr lang="zh-CN" altLang="en-US" sz="80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9" name="TextBox 7"/>
          <p:cNvSpPr>
            <a:spLocks noChangeArrowheads="1"/>
          </p:cNvSpPr>
          <p:nvPr/>
        </p:nvSpPr>
        <p:spPr bwMode="auto">
          <a:xfrm>
            <a:off x="1000132" y="4286256"/>
            <a:ext cx="4286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a</a:t>
            </a:r>
            <a:endParaRPr lang="zh-CN" altLang="en-US" sz="8000" b="1" dirty="0">
              <a:solidFill>
                <a:srgbClr val="00B05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0" name="TextBox 7"/>
          <p:cNvSpPr>
            <a:spLocks noChangeArrowheads="1"/>
          </p:cNvSpPr>
          <p:nvPr/>
        </p:nvSpPr>
        <p:spPr bwMode="auto">
          <a:xfrm>
            <a:off x="1517540" y="4300373"/>
            <a:ext cx="6429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p</a:t>
            </a:r>
            <a:endParaRPr lang="zh-CN" altLang="en-US" sz="8000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2143140" y="4214818"/>
            <a:ext cx="6429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FF99CC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p</a:t>
            </a:r>
            <a:endParaRPr lang="zh-CN" altLang="en-US" sz="8800" b="1" dirty="0">
              <a:solidFill>
                <a:srgbClr val="FF99CC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3" name="TextBox 7"/>
          <p:cNvSpPr>
            <a:spLocks noChangeArrowheads="1"/>
          </p:cNvSpPr>
          <p:nvPr/>
        </p:nvSpPr>
        <p:spPr bwMode="auto">
          <a:xfrm>
            <a:off x="2938282" y="4268500"/>
            <a:ext cx="85725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e</a:t>
            </a:r>
            <a:endParaRPr lang="zh-CN" altLang="en-US" sz="8000" b="1" dirty="0">
              <a:solidFill>
                <a:srgbClr val="00B05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4" name="TextBox 7"/>
          <p:cNvSpPr>
            <a:spLocks noChangeArrowheads="1"/>
          </p:cNvSpPr>
          <p:nvPr/>
        </p:nvSpPr>
        <p:spPr bwMode="auto">
          <a:xfrm>
            <a:off x="3473446" y="4300373"/>
            <a:ext cx="6429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r</a:t>
            </a:r>
            <a:endParaRPr lang="zh-CN" altLang="en-US" sz="80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1" name="TextBox 7"/>
          <p:cNvSpPr>
            <a:spLocks noChangeArrowheads="1"/>
          </p:cNvSpPr>
          <p:nvPr/>
        </p:nvSpPr>
        <p:spPr bwMode="auto">
          <a:xfrm>
            <a:off x="2750156" y="4572008"/>
            <a:ext cx="50006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i</a:t>
            </a:r>
            <a:endParaRPr lang="zh-CN" altLang="en-US" sz="8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5125" name="TextBox 7"/>
          <p:cNvSpPr>
            <a:spLocks noChangeArrowheads="1"/>
          </p:cNvSpPr>
          <p:nvPr/>
        </p:nvSpPr>
        <p:spPr bwMode="auto">
          <a:xfrm>
            <a:off x="2152672" y="1583470"/>
            <a:ext cx="5562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7200" b="1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幸福的方法</a:t>
            </a:r>
            <a:r>
              <a:rPr lang="zh-CN" altLang="en-US" sz="33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/>
            </a:r>
            <a:br>
              <a:rPr lang="zh-CN" altLang="en-US" sz="33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</a:br>
            <a:r>
              <a:rPr lang="zh-CN" altLang="en-US" sz="28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能</a:t>
            </a:r>
            <a:r>
              <a:rPr lang="zh-CN" altLang="en-US" sz="28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让</a:t>
            </a:r>
            <a:r>
              <a:rPr lang="zh-CN" altLang="en-US" sz="28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你过得更幸福的一本书！</a:t>
            </a:r>
            <a:endParaRPr lang="zh-CN" altLang="en-US" sz="29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290" y="1214422"/>
            <a:ext cx="285466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5143512"/>
            <a:ext cx="9144000" cy="45719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4609808" y="3151276"/>
            <a:ext cx="424847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朋友加入</a:t>
            </a:r>
            <a:endParaRPr kumimoji="0" lang="en-US" altLang="zh-CN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kumimoji="0"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共同分享读书的喜悦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！</a:t>
            </a:r>
            <a:endParaRPr kumimoji="0"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3" name="矩形 81"/>
          <p:cNvSpPr>
            <a:spLocks noChangeArrowheads="1"/>
          </p:cNvSpPr>
          <p:nvPr/>
        </p:nvSpPr>
        <p:spPr bwMode="auto">
          <a:xfrm>
            <a:off x="5473904" y="3585065"/>
            <a:ext cx="2880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20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8225" y="5218249"/>
            <a:ext cx="9144000" cy="45719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4609808" y="3151276"/>
            <a:ext cx="424847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朋友加入</a:t>
            </a:r>
            <a:endParaRPr kumimoji="0" lang="en-US" altLang="zh-CN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kumimoji="0"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共同分享读书的喜悦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！</a:t>
            </a:r>
            <a:endParaRPr kumimoji="0"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2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3561051" y="4930616"/>
            <a:ext cx="2439710" cy="52264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1196375" y="4939493"/>
            <a:ext cx="2330035" cy="5556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-32" y="4937316"/>
            <a:ext cx="1168400" cy="5444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6072198" y="4929198"/>
            <a:ext cx="1500198" cy="54000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7643802" y="4929198"/>
            <a:ext cx="1500198" cy="54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sz="2800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23" name="文本框 1"/>
          <p:cNvSpPr txBox="1"/>
          <p:nvPr/>
        </p:nvSpPr>
        <p:spPr>
          <a:xfrm>
            <a:off x="2864571" y="5333146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4" name="文本框 2"/>
          <p:cNvSpPr txBox="1"/>
          <p:nvPr/>
        </p:nvSpPr>
        <p:spPr>
          <a:xfrm>
            <a:off x="3421140" y="5818014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</a:t>
            </a:r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298098" y="1570041"/>
            <a:ext cx="4572000" cy="23590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26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12" y="1571628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7"/>
          <p:cNvSpPr txBox="1"/>
          <p:nvPr/>
        </p:nvSpPr>
        <p:spPr>
          <a:xfrm>
            <a:off x="2563212" y="3255966"/>
            <a:ext cx="1785937" cy="357187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欢迎关注</a:t>
            </a:r>
          </a:p>
        </p:txBody>
      </p:sp>
      <p:pic>
        <p:nvPicPr>
          <p:cNvPr id="28" name="图片 13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98" y="1620478"/>
            <a:ext cx="23161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  <p:sp>
        <p:nvSpPr>
          <p:cNvPr id="6149" name="Rectangle 2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259633" y="2105902"/>
            <a:ext cx="677371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沙哈尔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教授是以色列人，他从东西方的智慧当中去寻找令我们更幸福的思维方式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因此这本书中你既可以读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到西方典型的工具式的表达方式，也可以读到孔子或者禅宗的高妙意境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在没有读这本书之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前，我也常常被周围的事物甚至远方的目标折磨，觉得过了眼下就好了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读完之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后，我和自己和世界都讲和了。真希望很早以前就读了这本书。你现在读，正当时。</a:t>
            </a:r>
          </a:p>
          <a:p>
            <a:endParaRPr lang="zh-CN" altLang="en-US" sz="16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6148" name="TextBox 7"/>
          <p:cNvSpPr>
            <a:spLocks noChangeArrowheads="1"/>
          </p:cNvSpPr>
          <p:nvPr/>
        </p:nvSpPr>
        <p:spPr bwMode="auto">
          <a:xfrm>
            <a:off x="4572000" y="1196752"/>
            <a:ext cx="33123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我的读书感受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916832"/>
            <a:ext cx="9144000" cy="72008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solidFill>
                <a:schemeClr val="bg1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8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3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7172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55576" y="1996529"/>
            <a:ext cx="7816382" cy="380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作者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岁那年夺得了以色列壁球冠军。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为此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他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进行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了长达五年的艰苦训练。甚至连汉堡包都不敢多吃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在夺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冠的狂喜过后，当天夜里，他突然觉得很空虚，感到迷茫和恐惧，甚至流下了眼泪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。冠军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的目标并没有带给他如愿的幸福，而是一切归于平淡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从那一刻起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，作者打算研究如何才能让人更幸福的问题。直到他成为了哈佛大学积极心理学教授。他的课程每年有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1600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多人选修，是哈佛大学最受欢迎的课程。</a:t>
            </a:r>
          </a:p>
          <a:p>
            <a:pPr>
              <a:lnSpc>
                <a:spcPct val="150000"/>
              </a:lnSpc>
            </a:pPr>
            <a:endParaRPr 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7175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 smtClean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从冠军的痛苦开始</a:t>
            </a:r>
            <a:endParaRPr lang="zh-CN" altLang="en-US" sz="3200" b="1" dirty="0">
              <a:solidFill>
                <a:srgbClr val="262626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2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4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 dirty="0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995936" y="1700808"/>
            <a:ext cx="4968552" cy="450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我们有四种汉堡可以选择：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第一种：口味诱人，但是标准的垃圾食品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第二种：口味很差，但富有营养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第三种：既不好吃也不健康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第四种：既好吃又健康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你会选择哪一种呢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？很多人会说当然是第四种了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！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但事实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上有很多人在生活中会选择前三种哦。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选择第一种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的人是享乐主义型，及时行乐，逃避痛苦；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选择第二种的人是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忍辱负重，忙碌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奔波；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选择第三种的人是丧失意义，烦恼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无助；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选择第四种的人才是真正幸福型的人。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0740" y="2310373"/>
            <a:ext cx="3401261" cy="2979366"/>
            <a:chOff x="-182326" y="3822437"/>
            <a:chExt cx="3699306" cy="3240716"/>
          </a:xfrm>
        </p:grpSpPr>
        <p:sp>
          <p:nvSpPr>
            <p:cNvPr id="8" name="文本框 7"/>
            <p:cNvSpPr txBox="1"/>
            <p:nvPr/>
          </p:nvSpPr>
          <p:spPr>
            <a:xfrm>
              <a:off x="-182326" y="5209911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rPr>
                <a:t>损害</a:t>
              </a: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381117" y="3822437"/>
              <a:ext cx="3135863" cy="3240716"/>
              <a:chOff x="238677" y="3826567"/>
              <a:chExt cx="3135863" cy="3240716"/>
            </a:xfrm>
          </p:grpSpPr>
          <p:sp>
            <p:nvSpPr>
              <p:cNvPr id="10" name="左右箭头 9"/>
              <p:cNvSpPr/>
              <p:nvPr/>
            </p:nvSpPr>
            <p:spPr bwMode="auto">
              <a:xfrm>
                <a:off x="372861" y="5286700"/>
                <a:ext cx="2141462" cy="274320"/>
              </a:xfrm>
              <a:prstGeom prst="leftRightArrow">
                <a:avLst/>
              </a:prstGeom>
              <a:solidFill>
                <a:srgbClr val="DA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1" name="左右箭头 10"/>
              <p:cNvSpPr/>
              <p:nvPr/>
            </p:nvSpPr>
            <p:spPr bwMode="auto">
              <a:xfrm rot="16200000">
                <a:off x="280360" y="5286698"/>
                <a:ext cx="2357324" cy="274320"/>
              </a:xfrm>
              <a:prstGeom prst="leftRightArrow">
                <a:avLst/>
              </a:prstGeom>
              <a:solidFill>
                <a:srgbClr val="DA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110207" y="6667173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损害</a:t>
                </a: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2671572" y="5230252"/>
                <a:ext cx="702968" cy="401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利益</a:t>
                </a:r>
                <a:endParaRPr lang="zh-CN" altLang="en-US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1101590" y="3826567"/>
                <a:ext cx="702968" cy="401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利益</a:t>
                </a:r>
                <a:endParaRPr lang="zh-CN" altLang="en-US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1534621" y="4644924"/>
                <a:ext cx="981922" cy="569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幸福型</a:t>
                </a:r>
                <a:endParaRPr lang="en-US" altLang="zh-CN" sz="1400" dirty="0" smtClean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理想汉堡</a:t>
                </a:r>
                <a:endParaRPr lang="zh-CN" altLang="en-US" sz="1400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275883" y="4643970"/>
                <a:ext cx="1177192" cy="569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忙碌奔波型</a:t>
                </a:r>
                <a:endParaRPr lang="en-US" altLang="zh-CN" sz="1400" dirty="0" smtClean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素食汉堡</a:t>
                </a:r>
                <a:endParaRPr lang="zh-CN" altLang="en-US" sz="1400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1529549" y="5716009"/>
                <a:ext cx="1177192" cy="569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400" dirty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享乐主义</a:t>
                </a:r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型</a:t>
                </a:r>
                <a:endParaRPr lang="en-US" altLang="zh-CN" sz="1400" dirty="0" smtClean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垃圾汉堡</a:t>
                </a:r>
                <a:endParaRPr lang="zh-CN" altLang="en-US" sz="1400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238677" y="5715280"/>
                <a:ext cx="1177192" cy="569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虚无主义型</a:t>
                </a:r>
                <a:endParaRPr lang="en-US" altLang="zh-CN" sz="1400" dirty="0" smtClean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r>
                  <a:rPr lang="zh-CN" altLang="en-US" sz="1400" dirty="0" smtClean="0">
                    <a:solidFill>
                      <a:srgbClr val="CC0000"/>
                    </a:solidFill>
                    <a:latin typeface="微软雅黑" pitchFamily="34" charset="-122"/>
                    <a:ea typeface="微软雅黑" pitchFamily="34" charset="-122"/>
                  </a:rPr>
                  <a:t>最差的汉堡</a:t>
                </a:r>
                <a:endParaRPr lang="zh-CN" altLang="en-US" sz="1400" dirty="0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482178" y="1988840"/>
            <a:ext cx="65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  <a:latin typeface="华文彩云" pitchFamily="2" charset="-122"/>
                <a:ea typeface="华文彩云" pitchFamily="2" charset="-122"/>
              </a:rPr>
              <a:t>未来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34271" y="3466163"/>
            <a:ext cx="461665" cy="5806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  <a:latin typeface="华文彩云" pitchFamily="2" charset="-122"/>
                <a:ea typeface="华文彩云" pitchFamily="2" charset="-122"/>
              </a:rPr>
              <a:t>现在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307" y="5224577"/>
            <a:ext cx="228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           </a:t>
            </a:r>
            <a:r>
              <a:rPr lang="zh-CN" altLang="en-US" sz="120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幸福</a:t>
            </a:r>
            <a:r>
              <a:rPr lang="zh-CN" altLang="en-US" sz="12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的汉堡</a:t>
            </a:r>
            <a:r>
              <a:rPr lang="zh-CN" altLang="en-US" sz="120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模型   </a:t>
            </a:r>
            <a:endParaRPr lang="zh-CN" altLang="en-US" sz="12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3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协调现在和未来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7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5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7384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10245" name="TextBox 42"/>
          <p:cNvSpPr>
            <a:spLocks noChangeArrowheads="1"/>
          </p:cNvSpPr>
          <p:nvPr/>
        </p:nvSpPr>
        <p:spPr bwMode="auto">
          <a:xfrm>
            <a:off x="2987824" y="1484784"/>
            <a:ext cx="5616624" cy="477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及时行乐</a:t>
            </a:r>
            <a:endParaRPr lang="en-US" altLang="zh-CN" sz="28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逃避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痛苦，不愿意努力，得过且过，今朝有酒今朝醉；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孔乙己，吸毒者，网游上瘾者，夜店流连者，混日子的员工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3600" dirty="0" smtClean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忍辱负</a:t>
            </a:r>
            <a:r>
              <a:rPr lang="zh-CN" altLang="en-US" sz="28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重</a:t>
            </a:r>
            <a:endParaRPr lang="en-US" altLang="zh-CN" sz="28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不断努力，以为过了眼下的困难就会好；以为只要怎么怎么样，就会过上快乐的生活；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累到死的企业家，不断追求权力的官员；为了事业牺牲家人的人，咬牙准备高考的学生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63289" y="1736849"/>
            <a:ext cx="1908511" cy="1908175"/>
            <a:chOff x="5270500" y="1978025"/>
            <a:chExt cx="1908511" cy="1908175"/>
          </a:xfrm>
        </p:grpSpPr>
        <p:sp>
          <p:nvSpPr>
            <p:cNvPr id="10246" name="Rectangle 9"/>
            <p:cNvSpPr>
              <a:spLocks noChangeArrowheads="1"/>
            </p:cNvSpPr>
            <p:nvPr/>
          </p:nvSpPr>
          <p:spPr bwMode="auto">
            <a:xfrm>
              <a:off x="6264611" y="2971800"/>
              <a:ext cx="914400" cy="914400"/>
            </a:xfrm>
            <a:prstGeom prst="rect">
              <a:avLst/>
            </a:prstGeom>
            <a:solidFill>
              <a:srgbClr val="DA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endParaRPr 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  <p:sp>
          <p:nvSpPr>
            <p:cNvPr id="10247" name="Rectangle 10"/>
            <p:cNvSpPr>
              <a:spLocks noChangeArrowheads="1"/>
            </p:cNvSpPr>
            <p:nvPr/>
          </p:nvSpPr>
          <p:spPr bwMode="auto">
            <a:xfrm>
              <a:off x="6254750" y="1978025"/>
              <a:ext cx="914400" cy="914400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ea typeface="微软雅黑" pitchFamily="34" charset="-122"/>
                </a:rPr>
                <a:t>幸福型</a:t>
              </a:r>
              <a:endParaRPr lang="zh-CN" b="1" dirty="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  <p:sp>
          <p:nvSpPr>
            <p:cNvPr id="10248" name="Rectangle 12"/>
            <p:cNvSpPr>
              <a:spLocks noChangeArrowheads="1"/>
            </p:cNvSpPr>
            <p:nvPr/>
          </p:nvSpPr>
          <p:spPr bwMode="auto">
            <a:xfrm>
              <a:off x="5270500" y="1978025"/>
              <a:ext cx="914400" cy="914400"/>
            </a:xfrm>
            <a:prstGeom prst="rect">
              <a:avLst/>
            </a:prstGeom>
            <a:solidFill>
              <a:srgbClr val="DD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ansation" charset="0"/>
                  <a:ea typeface="微软雅黑" pitchFamily="34" charset="-122"/>
                  <a:sym typeface="Sansation" charset="0"/>
                </a:rPr>
                <a:t>忍辱</a:t>
              </a:r>
              <a:endParaRPr lang="en-US" alt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ansation" charset="0"/>
                  <a:ea typeface="微软雅黑" pitchFamily="34" charset="-122"/>
                  <a:sym typeface="Sansation" charset="0"/>
                </a:rPr>
                <a:t>负重</a:t>
              </a:r>
              <a:endParaRPr lang="zh-CN" alt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5270500" y="2971800"/>
              <a:ext cx="914400" cy="91440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endParaRPr 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900526" y="300315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rPr>
              <a:t>无助型</a:t>
            </a:r>
            <a:endParaRPr lang="zh-CN" altLang="zh-CN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75962" y="2864658"/>
            <a:ext cx="8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a typeface="微软雅黑" pitchFamily="34" charset="-122"/>
              </a:rPr>
              <a:t>及时</a:t>
            </a:r>
            <a:endParaRPr lang="en-US" altLang="zh-CN" b="1" dirty="0">
              <a:solidFill>
                <a:schemeClr val="bg1"/>
              </a:solidFill>
              <a:ea typeface="微软雅黑" pitchFamily="34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ea typeface="微软雅黑" pitchFamily="34" charset="-122"/>
              </a:rPr>
              <a:t>行乐</a:t>
            </a:r>
            <a:endParaRPr lang="zh-CN" altLang="en-US" dirty="0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6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四种类型的人生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0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6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grpSp>
        <p:nvGrpSpPr>
          <p:cNvPr id="2" name="组合 1"/>
          <p:cNvGrpSpPr/>
          <p:nvPr/>
        </p:nvGrpSpPr>
        <p:grpSpPr>
          <a:xfrm>
            <a:off x="863289" y="1736849"/>
            <a:ext cx="1908511" cy="1908175"/>
            <a:chOff x="5270500" y="1978025"/>
            <a:chExt cx="1908511" cy="1908175"/>
          </a:xfrm>
        </p:grpSpPr>
        <p:sp>
          <p:nvSpPr>
            <p:cNvPr id="10246" name="Rectangle 9"/>
            <p:cNvSpPr>
              <a:spLocks noChangeArrowheads="1"/>
            </p:cNvSpPr>
            <p:nvPr/>
          </p:nvSpPr>
          <p:spPr bwMode="auto">
            <a:xfrm>
              <a:off x="6264611" y="2971800"/>
              <a:ext cx="914400" cy="91440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endParaRPr 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  <p:sp>
          <p:nvSpPr>
            <p:cNvPr id="10247" name="Rectangle 10"/>
            <p:cNvSpPr>
              <a:spLocks noChangeArrowheads="1"/>
            </p:cNvSpPr>
            <p:nvPr/>
          </p:nvSpPr>
          <p:spPr bwMode="auto">
            <a:xfrm>
              <a:off x="6254750" y="1978025"/>
              <a:ext cx="914400" cy="914400"/>
            </a:xfrm>
            <a:prstGeom prst="rect">
              <a:avLst/>
            </a:prstGeom>
            <a:solidFill>
              <a:srgbClr val="DA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ea typeface="微软雅黑" pitchFamily="34" charset="-122"/>
                </a:rPr>
                <a:t>幸福型</a:t>
              </a:r>
              <a:endParaRPr lang="zh-CN" b="1" dirty="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  <p:sp>
          <p:nvSpPr>
            <p:cNvPr id="10248" name="Rectangle 12"/>
            <p:cNvSpPr>
              <a:spLocks noChangeArrowheads="1"/>
            </p:cNvSpPr>
            <p:nvPr/>
          </p:nvSpPr>
          <p:spPr bwMode="auto">
            <a:xfrm>
              <a:off x="5270500" y="1978025"/>
              <a:ext cx="914400" cy="914400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ansation" charset="0"/>
                  <a:ea typeface="微软雅黑" pitchFamily="34" charset="-122"/>
                  <a:sym typeface="Sansation" charset="0"/>
                </a:rPr>
                <a:t>忍辱</a:t>
              </a:r>
              <a:endParaRPr lang="en-US" alt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ansation" charset="0"/>
                  <a:ea typeface="微软雅黑" pitchFamily="34" charset="-122"/>
                  <a:sym typeface="Sansation" charset="0"/>
                </a:rPr>
                <a:t>负重</a:t>
              </a:r>
              <a:endParaRPr lang="zh-CN" alt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5270500" y="2971800"/>
              <a:ext cx="914400" cy="914400"/>
            </a:xfrm>
            <a:prstGeom prst="rect">
              <a:avLst/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90170" tIns="46990" rIns="90170" bIns="46990" anchor="ctr"/>
            <a:lstStyle/>
            <a:p>
              <a:pPr algn="ctr"/>
              <a:endParaRPr lang="zh-CN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900526" y="28591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Sansation" charset="0"/>
                <a:ea typeface="微软雅黑" pitchFamily="34" charset="-122"/>
                <a:sym typeface="Sansation" charset="0"/>
              </a:rPr>
              <a:t>无助型</a:t>
            </a:r>
            <a:endParaRPr lang="zh-CN" altLang="zh-CN" b="1" dirty="0">
              <a:solidFill>
                <a:schemeClr val="bg1"/>
              </a:solidFill>
              <a:latin typeface="Sansation" charset="0"/>
              <a:ea typeface="微软雅黑" pitchFamily="34" charset="-122"/>
              <a:sym typeface="Sansation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75962" y="2720642"/>
            <a:ext cx="8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a typeface="微软雅黑" pitchFamily="34" charset="-122"/>
              </a:rPr>
              <a:t>及时</a:t>
            </a:r>
            <a:endParaRPr lang="en-US" altLang="zh-CN" b="1" dirty="0">
              <a:solidFill>
                <a:schemeClr val="bg1"/>
              </a:solidFill>
              <a:ea typeface="微软雅黑" pitchFamily="34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ea typeface="微软雅黑" pitchFamily="34" charset="-122"/>
              </a:rPr>
              <a:t>行乐</a:t>
            </a:r>
            <a:endParaRPr lang="zh-CN" altLang="en-US" dirty="0"/>
          </a:p>
        </p:txBody>
      </p:sp>
      <p:sp>
        <p:nvSpPr>
          <p:cNvPr id="14" name="TextBox 42"/>
          <p:cNvSpPr>
            <a:spLocks noChangeArrowheads="1"/>
          </p:cNvSpPr>
          <p:nvPr/>
        </p:nvSpPr>
        <p:spPr bwMode="auto">
          <a:xfrm>
            <a:off x="2928645" y="1462856"/>
            <a:ext cx="5760640" cy="42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无助型</a:t>
            </a:r>
            <a:endParaRPr lang="en-US" altLang="zh-CN" sz="28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认为怎么样努力都没办法幸福的；人生就是受苦的；怎么也没可能改变生活的；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怨妇，抑郁症患者，永远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痛苦，责怪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自己和他人的人；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幸福型</a:t>
            </a:r>
            <a:endParaRPr lang="en-US" altLang="zh-CN" sz="2800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既为未来努力，也懂得享受当下的人；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孔子，颜回，释迦摩尼，慧能，曼德拉，你身边积极又乐观的普通人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6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四种类型的人生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20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7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219353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27584" y="1817391"/>
            <a:ext cx="7704856" cy="380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其实我们很难把自己归入哪一个确定的象限，因为我们时常是在这些象限中跳转的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有时候幸福喜乐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；有时候觉得绝望无助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年轻时经常忍辱负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重，以为通过外在的事物就可以解决人生的问题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偶尔也会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今朝有酒今朝醉，得过且过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此，我们需要反省和体察，争取更多的时间能够停留在幸福型里面，尽量减少其它三个象限的控制时间。这个过程就是我们中国人讲的，修炼。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0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对四个象限的理解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4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8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481419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69494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2102388"/>
            <a:ext cx="6300192" cy="2243115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211960" y="4561527"/>
            <a:ext cx="4536504" cy="131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幸福是快乐并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且有意义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快乐是你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的当前利益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意义是你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的未来利益。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1223041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>
              <a:solidFill>
                <a:srgbClr val="FFFFFF"/>
              </a:solidFill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1" name="TextBox 7"/>
          <p:cNvSpPr>
            <a:spLocks noChangeArrowheads="1"/>
          </p:cNvSpPr>
          <p:nvPr/>
        </p:nvSpPr>
        <p:spPr bwMode="auto">
          <a:xfrm>
            <a:off x="323528" y="476672"/>
            <a:ext cx="48245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zh-CN" altLang="en-US" sz="3200" b="1" dirty="0">
                <a:solidFill>
                  <a:srgbClr val="262626"/>
                </a:solidFill>
                <a:latin typeface="Calibri" pitchFamily="34" charset="0"/>
                <a:ea typeface="微软雅黑" pitchFamily="34" charset="-122"/>
                <a:sym typeface="Calibri" pitchFamily="34" charset="0"/>
              </a:rPr>
              <a:t>解释幸福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-950" y="1302284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-2041" y="6760422"/>
            <a:ext cx="9144000" cy="45719"/>
          </a:xfrm>
          <a:prstGeom prst="rect">
            <a:avLst/>
          </a:prstGeom>
          <a:solidFill>
            <a:srgbClr val="DA0000"/>
          </a:solidFill>
          <a:ln w="9525">
            <a:noFill/>
            <a:miter lim="800000"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endParaRPr lang="zh-CN" altLang="zh-CN" dirty="0">
              <a:latin typeface="Sansation" charset="0"/>
              <a:ea typeface="Sansation" charset="0"/>
              <a:cs typeface="Sansation" charset="0"/>
              <a:sym typeface="Sansation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-2991" y="6839665"/>
            <a:ext cx="9144950" cy="45719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lIns="90170" tIns="46990" rIns="90170" bIns="46990" anchor="ctr"/>
          <a:lstStyle/>
          <a:p>
            <a:pPr algn="ctr"/>
            <a:endParaRPr lang="zh-CN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64349" y="2351884"/>
            <a:ext cx="5760640" cy="173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许多研究都指出，幸福的人群在生活的各种层面上都非常成功，包括婚姻、友谊、收入、工作表现以及健康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</a:pP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积极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心理学家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Slide Number Placeholder 5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378080" y="6453336"/>
            <a:ext cx="65841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27532C1-FC02-4B26-B0F5-FA959C19F631}" type="slidenum"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pPr/>
              <a:t>9</a:t>
            </a:fld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Molot"/>
        <a:ea typeface="Molot"/>
        <a:cs typeface="Molot"/>
      </a:majorFont>
      <a:minorFont>
        <a:latin typeface="Sansation"/>
        <a:ea typeface="Sansation"/>
        <a:cs typeface="Sansatio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Pages>0</Pages>
  <Words>2002</Words>
  <Characters>0</Characters>
  <Application>Microsoft Office PowerPoint</Application>
  <DocSecurity>0</DocSecurity>
  <PresentationFormat>全屏显示(4:3)</PresentationFormat>
  <Lines>0</Lines>
  <Paragraphs>214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Molot</vt:lpstr>
      <vt:lpstr>Sansation</vt:lpstr>
      <vt:lpstr>华文彩云</vt:lpstr>
      <vt:lpstr>华文楷体</vt:lpstr>
      <vt:lpstr>华文行楷</vt:lpstr>
      <vt:lpstr>宋体</vt:lpstr>
      <vt:lpstr>微软雅黑</vt:lpstr>
      <vt:lpstr>新宋体</vt:lpstr>
      <vt:lpstr>隶书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Grizli777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20</dc:title>
  <dc:creator>Abdur Razzak</dc:creator>
  <cp:lastModifiedBy>Junqi Tian</cp:lastModifiedBy>
  <cp:revision>462</cp:revision>
  <dcterms:created xsi:type="dcterms:W3CDTF">2012-06-20T23:44:00Z</dcterms:created>
  <dcterms:modified xsi:type="dcterms:W3CDTF">2014-10-08T03:30:12Z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2052-9.1.0.4249</vt:lpwstr>
  </property>
</Properties>
</file>