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9" r:id="rId22"/>
    <p:sldId id="276" r:id="rId23"/>
    <p:sldId id="278" r:id="rId2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9">
          <p15:clr>
            <a:srgbClr val="A4A3A4"/>
          </p15:clr>
        </p15:guide>
        <p15:guide id="2" pos="29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BD4B4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450" y="108"/>
      </p:cViewPr>
      <p:guideLst>
        <p:guide orient="horz" pos="2139"/>
        <p:guide pos="29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97F59-E0AA-476B-8BE8-BC689DC3B0FD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7C34D-10E5-427C-A68B-31C134B1C328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5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1DBE-7C9B-4C8A-8888-59962709BFC3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70444-E699-4F83-8BC4-34554E60DEF7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9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1ACA0-AC33-4F37-A07B-D276BE063AA0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DDEC4-05EC-47B2-AB66-56D0B209E165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48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43E8C-F204-481A-9162-21E99C9DB218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61163-224F-4C43-9B85-C4174A36FDF4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1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CD37C-C173-4EE6-B954-A8E292EAE9A1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81EF0-C540-4D5E-9D75-694DFC71811E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3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7BD95-9E83-44C3-9D94-37558945FA9D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3B6DF-13DA-4082-9149-1FB87C17108F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777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1BF7E-1059-46E0-BB8C-D7C8B90EB86C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1D311-C57F-434C-9A33-A4EA8566E80E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56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34342-F9C8-435F-88F8-12FE56F923DA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AD08F-C115-4D21-A52C-DEDB00C8C3A3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59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2823C-0FA6-47BB-B141-8749C17FD200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34E9A-210C-4BFC-B20E-C15E2F379DA4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4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F89D7-C9A4-47F7-90F0-0DAC85B006F2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2B41D-2A66-46EC-90A1-B0510EEA0D7E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22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3D8AD-1BA9-43F6-888E-3DFA29A468C6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DE34F-A58D-46DF-B7B2-99735500D5A7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16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anose="020F0502020204030204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anose="020F0502020204030204" pitchFamily="34" charset="0"/>
              </a:rPr>
              <a:t>单击此处编辑母版文本样式</a:t>
            </a:r>
          </a:p>
          <a:p>
            <a:pPr lvl="1"/>
            <a:r>
              <a:rPr lang="zh-CN" smtClean="0">
                <a:sym typeface="Calibri" panose="020F0502020204030204" pitchFamily="34" charset="0"/>
              </a:rPr>
              <a:t>第二级</a:t>
            </a:r>
          </a:p>
          <a:p>
            <a:pPr lvl="2"/>
            <a:r>
              <a:rPr lang="zh-CN" smtClean="0">
                <a:sym typeface="Calibri" panose="020F0502020204030204" pitchFamily="34" charset="0"/>
              </a:rPr>
              <a:t>第三级</a:t>
            </a:r>
          </a:p>
          <a:p>
            <a:pPr lvl="3"/>
            <a:r>
              <a:rPr lang="zh-CN" smtClean="0">
                <a:sym typeface="Calibri" panose="020F0502020204030204" pitchFamily="34" charset="0"/>
              </a:rPr>
              <a:t>第四级</a:t>
            </a:r>
          </a:p>
          <a:p>
            <a:pPr lvl="4"/>
            <a:r>
              <a:rPr lang="zh-CN" smtClean="0">
                <a:sym typeface="Calibri" panose="020F0502020204030204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4FCD43D-F630-4C9E-B957-630CABAC4082}" type="datetime1">
              <a:rPr lang="zh-CN" altLang="en-US"/>
              <a:pPr>
                <a:defRPr/>
              </a:pPr>
              <a:t>2014/10/8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D05FC34-4072-40AA-BF23-BD8866320CE1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31" name="灯片编号占位符 5"/>
          <p:cNvSpPr>
            <a:spLocks noChangeArrowheads="1"/>
          </p:cNvSpPr>
          <p:nvPr/>
        </p:nvSpPr>
        <p:spPr bwMode="auto">
          <a:xfrm>
            <a:off x="6884988" y="6465888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  <a:defRPr/>
            </a:pPr>
            <a:fld id="{C8C62AFA-C6E8-4F4D-A87D-56177B41957F}" type="slidenum">
              <a:rPr lang="zh-CN" altLang="en-US" sz="1400" b="1" i="1" smtClean="0">
                <a:latin typeface="Calibri" panose="020F0502020204030204" pitchFamily="34" charset="0"/>
                <a:sym typeface="宋体" panose="02010600030101010101" pitchFamily="2" charset="-122"/>
              </a:rPr>
              <a:pPr algn="r" eaLnBrk="1" hangingPunct="1">
                <a:buFont typeface="Arial" panose="020B0604020202020204" pitchFamily="34" charset="0"/>
                <a:buNone/>
                <a:defRPr/>
              </a:pPr>
              <a:t>‹#›</a:t>
            </a:fld>
            <a:endParaRPr lang="zh-CN" altLang="en-US" sz="1400" b="1" i="1" smtClean="0"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914400" indent="-914400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  <a:sym typeface="Calibri" panose="020F0502020204030204" pitchFamily="34" charset="0"/>
        </a:defRPr>
      </a:lvl1pPr>
      <a:lvl2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2pPr>
      <a:lvl3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3pPr>
      <a:lvl4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4pPr>
      <a:lvl5pPr marL="9144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5pPr>
      <a:lvl6pPr marL="13716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6pPr>
      <a:lvl7pPr marL="18288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7pPr>
      <a:lvl8pPr marL="22860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8pPr>
      <a:lvl9pPr marL="2743200" indent="-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c:\users\una\appdata\roaming\360se6\USERDA~1\Temp\80_110~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1" r="2586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1" name="组合 1"/>
          <p:cNvGrpSpPr>
            <a:grpSpLocks/>
          </p:cNvGrpSpPr>
          <p:nvPr/>
        </p:nvGrpSpPr>
        <p:grpSpPr bwMode="auto">
          <a:xfrm>
            <a:off x="5435600" y="117475"/>
            <a:ext cx="3411538" cy="2692400"/>
            <a:chOff x="5796085" y="-24998"/>
            <a:chExt cx="3411537" cy="2692400"/>
          </a:xfrm>
        </p:grpSpPr>
        <p:sp>
          <p:nvSpPr>
            <p:cNvPr id="2052" name="矩形 5"/>
            <p:cNvSpPr>
              <a:spLocks noChangeArrowheads="1"/>
            </p:cNvSpPr>
            <p:nvPr/>
          </p:nvSpPr>
          <p:spPr bwMode="auto">
            <a:xfrm>
              <a:off x="6156110" y="2227011"/>
              <a:ext cx="2493963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00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一起读书，一起成长</a:t>
              </a:r>
            </a:p>
          </p:txBody>
        </p:sp>
        <p:pic>
          <p:nvPicPr>
            <p:cNvPr id="2053" name="图片 3" descr="logo-37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085" y="-24998"/>
              <a:ext cx="3411537" cy="269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1269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0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1271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1267" name="矩形 8"/>
          <p:cNvSpPr>
            <a:spLocks noChangeArrowheads="1"/>
          </p:cNvSpPr>
          <p:nvPr/>
        </p:nvSpPr>
        <p:spPr bwMode="auto">
          <a:xfrm>
            <a:off x="1000125" y="642938"/>
            <a:ext cx="3878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我们如何修习正念？</a:t>
            </a:r>
          </a:p>
        </p:txBody>
      </p:sp>
      <p:sp>
        <p:nvSpPr>
          <p:cNvPr id="11268" name="矩形 7"/>
          <p:cNvSpPr>
            <a:spLocks noChangeArrowheads="1"/>
          </p:cNvSpPr>
          <p:nvPr/>
        </p:nvSpPr>
        <p:spPr bwMode="auto">
          <a:xfrm>
            <a:off x="1071563" y="1643063"/>
            <a:ext cx="7358062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7964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一行禅师的答案是</a:t>
            </a:r>
            <a:r>
              <a:rPr lang="zh-CN" altLang="en-US" sz="2400">
                <a:solidFill>
                  <a:srgbClr val="F7964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：</a:t>
            </a:r>
            <a:endParaRPr lang="en-US" sz="2400">
              <a:solidFill>
                <a:srgbClr val="F79646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专注工作，保持警觉和清醒，准备好应对任何可能发生的状况，随机应变。这就是正念。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7964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越南人说：</a:t>
            </a:r>
            <a:endParaRPr lang="en-US" sz="2400" b="1">
              <a:solidFill>
                <a:srgbClr val="F79646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修行最难的地方是家里，其次是工作中，再其次是寺庙。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把工作和修行分开是很难实现的，而且那并不是一个好的修行思路。王阳明曾经写信教训自己的学生，说：我何曾和你说过要专门找个时间修炼？每日断案，不都是对自己心灵的修炼吗？</a:t>
            </a:r>
            <a:endParaRPr lang="zh-CN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2294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5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2296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2291" name="矩形 4"/>
          <p:cNvSpPr>
            <a:spLocks noChangeArrowheads="1"/>
          </p:cNvSpPr>
          <p:nvPr/>
        </p:nvSpPr>
        <p:spPr bwMode="auto">
          <a:xfrm>
            <a:off x="1368425" y="1698625"/>
            <a:ext cx="5937250" cy="496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有觉知地呼吸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深吸一口气，知道自己在入息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深呼一口气，知道自己在出息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入息长时，知道自己入息长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入息短时，知道自己入息短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出息长时，知道自己出息长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出息短时，知道自己出息短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数息法：吸气，在心里数一，呼气，在心里数一。再吸气，在心里数二，再呼气，在心里数二。这样一直数到十，然后再从一开始。如果没有正念，你将很难数清楚，很快就错了，然后从头。等你不会错的时候，就可以不用数息法，只专注于呼吸本身就可以了。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2292" name="文本框 8"/>
          <p:cNvSpPr>
            <a:spLocks noChangeArrowheads="1"/>
          </p:cNvSpPr>
          <p:nvPr/>
        </p:nvSpPr>
        <p:spPr bwMode="auto">
          <a:xfrm>
            <a:off x="923925" y="928688"/>
            <a:ext cx="6827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修习正念具体的方法</a:t>
            </a:r>
          </a:p>
        </p:txBody>
      </p:sp>
      <p:sp>
        <p:nvSpPr>
          <p:cNvPr id="12293" name="直接连接符 11"/>
          <p:cNvSpPr>
            <a:spLocks noChangeShapeType="1"/>
          </p:cNvSpPr>
          <p:nvPr/>
        </p:nvSpPr>
        <p:spPr bwMode="auto">
          <a:xfrm>
            <a:off x="992188" y="1643063"/>
            <a:ext cx="7669212" cy="0"/>
          </a:xfrm>
          <a:prstGeom prst="line">
            <a:avLst/>
          </a:prstGeom>
          <a:noFill/>
          <a:ln w="19050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3318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3320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3315" name="矩形 4"/>
          <p:cNvSpPr>
            <a:spLocks noChangeArrowheads="1"/>
          </p:cNvSpPr>
          <p:nvPr/>
        </p:nvSpPr>
        <p:spPr bwMode="auto">
          <a:xfrm>
            <a:off x="992188" y="2070100"/>
            <a:ext cx="6804025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行住坐卧都是禅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除了呼吸之外，我们要学会在行住坐卧以及工作、洗手、洗碗、拖地、喝茶、聊天时都练习禅修。能保持正念，砍柴是禅，担水也是禅。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高僧得道后说“饥来吃饭睏来眠”，因为他时时刻刻都在正念中，而我们也吃也睡，却是千般挑剔，万般拣择。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3316" name="文本框 8"/>
          <p:cNvSpPr>
            <a:spLocks noChangeArrowheads="1"/>
          </p:cNvSpPr>
          <p:nvPr/>
        </p:nvSpPr>
        <p:spPr bwMode="auto">
          <a:xfrm>
            <a:off x="923925" y="928688"/>
            <a:ext cx="6827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修习正念具体的方法</a:t>
            </a:r>
          </a:p>
        </p:txBody>
      </p:sp>
      <p:sp>
        <p:nvSpPr>
          <p:cNvPr id="13317" name="直接连接符 11"/>
          <p:cNvSpPr>
            <a:spLocks noChangeShapeType="1"/>
          </p:cNvSpPr>
          <p:nvPr/>
        </p:nvSpPr>
        <p:spPr bwMode="auto">
          <a:xfrm>
            <a:off x="992188" y="1643063"/>
            <a:ext cx="7669212" cy="0"/>
          </a:xfrm>
          <a:prstGeom prst="line">
            <a:avLst/>
          </a:prstGeom>
          <a:noFill/>
          <a:ln w="19050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4342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3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4344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4339" name="矩形 4"/>
          <p:cNvSpPr>
            <a:spLocks noChangeArrowheads="1"/>
          </p:cNvSpPr>
          <p:nvPr/>
        </p:nvSpPr>
        <p:spPr bwMode="auto">
          <a:xfrm>
            <a:off x="1071563" y="1885950"/>
            <a:ext cx="7429500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40000"/>
              </a:lnSpc>
              <a:spcBef>
                <a:spcPct val="0"/>
              </a:spcBef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当你做不到每天每时都在正念中时，可以在一个礼拜里给自己留出一天全身心地修习正念。这一天将提升你，使你养成修习正念的好习惯。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起床时，提醒自己今天是正念日，感觉到自己嘴边的一丝微笑。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    躺在床上，慢慢随顺呼吸，然后慢慢起床。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平静而放松地刷牙洗脸，保持淡淡的微笑。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至少花半个小时洗澡，在正念中慢慢地洗。然后可以做做家务，不论做哪一样，都轻松从容地做，安住正念中。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4340" name="矩形 8"/>
          <p:cNvSpPr>
            <a:spLocks noChangeArrowheads="1"/>
          </p:cNvSpPr>
          <p:nvPr/>
        </p:nvSpPr>
        <p:spPr bwMode="auto">
          <a:xfrm>
            <a:off x="336550" y="739775"/>
            <a:ext cx="6378575" cy="930275"/>
          </a:xfrm>
          <a:prstGeom prst="rect">
            <a:avLst/>
          </a:prstGeom>
          <a:solidFill>
            <a:srgbClr val="FBD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4341" name="文本框 8"/>
          <p:cNvSpPr>
            <a:spLocks noChangeArrowheads="1"/>
          </p:cNvSpPr>
          <p:nvPr/>
        </p:nvSpPr>
        <p:spPr bwMode="auto">
          <a:xfrm>
            <a:off x="923925" y="928688"/>
            <a:ext cx="6827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给自己安排一个正念日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5366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7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5368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5363" name="矩形 4"/>
          <p:cNvSpPr>
            <a:spLocks noChangeArrowheads="1"/>
          </p:cNvSpPr>
          <p:nvPr/>
        </p:nvSpPr>
        <p:spPr bwMode="auto">
          <a:xfrm>
            <a:off x="1071563" y="1787525"/>
            <a:ext cx="7500937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你也可以聊天或唱歌，但要对你说的和唱的都保持全然的正念。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午饭时间，用正念给自己准备一顿饭，简单一点也没问题。吃饭，每一口都缓慢有体会。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然后洗碗，给自己泡壶茶，坐下来好好品尝。不要用那种急着要离开的方式喝茶，慢慢喝。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晚上你可以抄写一段经文，给朋友写一封信。晚饭可以少吃或者不吃。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然后闲适地散散步，或者打坐。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Wingdings" panose="05000000000000000000" pitchFamily="2" charset="2"/>
              <a:buChar char="n"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最后，在正念中数着呼吸入睡。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5364" name="矩形 7"/>
          <p:cNvSpPr>
            <a:spLocks noChangeArrowheads="1"/>
          </p:cNvSpPr>
          <p:nvPr/>
        </p:nvSpPr>
        <p:spPr bwMode="auto">
          <a:xfrm>
            <a:off x="395288" y="744538"/>
            <a:ext cx="5857875" cy="928687"/>
          </a:xfrm>
          <a:prstGeom prst="rect">
            <a:avLst/>
          </a:prstGeom>
          <a:solidFill>
            <a:srgbClr val="FBD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5365" name="文本框 8"/>
          <p:cNvSpPr>
            <a:spLocks noChangeArrowheads="1"/>
          </p:cNvSpPr>
          <p:nvPr/>
        </p:nvSpPr>
        <p:spPr bwMode="auto">
          <a:xfrm>
            <a:off x="715963" y="927100"/>
            <a:ext cx="6827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给自己安排一个正念日</a:t>
            </a: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6390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1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6392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6387" name="矩形 4"/>
          <p:cNvSpPr>
            <a:spLocks noChangeArrowheads="1"/>
          </p:cNvSpPr>
          <p:nvPr/>
        </p:nvSpPr>
        <p:spPr bwMode="auto">
          <a:xfrm>
            <a:off x="1000125" y="2290763"/>
            <a:ext cx="7500938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怎么样？美好吗？</a:t>
            </a:r>
            <a:endParaRPr lang="en-US" sz="2800">
              <a:solidFill>
                <a:srgbClr val="E36C0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这样的一天才是真实体会的一天，不断保持正念的修习，你的生</a:t>
            </a:r>
            <a:endParaRPr lang="en-US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活会和过去截然不同，你会喜欢自己慢下来的感受！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6388" name="矩形 8"/>
          <p:cNvSpPr>
            <a:spLocks noChangeArrowheads="1"/>
          </p:cNvSpPr>
          <p:nvPr/>
        </p:nvSpPr>
        <p:spPr bwMode="auto">
          <a:xfrm>
            <a:off x="395288" y="785813"/>
            <a:ext cx="5857875" cy="928687"/>
          </a:xfrm>
          <a:prstGeom prst="rect">
            <a:avLst/>
          </a:prstGeom>
          <a:solidFill>
            <a:srgbClr val="FBD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6389" name="文本框 8"/>
          <p:cNvSpPr>
            <a:spLocks noChangeArrowheads="1"/>
          </p:cNvSpPr>
          <p:nvPr/>
        </p:nvSpPr>
        <p:spPr bwMode="auto">
          <a:xfrm>
            <a:off x="688975" y="927100"/>
            <a:ext cx="6827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给自己安排一个正念日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7413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4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7415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7411" name="矩形 4"/>
          <p:cNvSpPr>
            <a:spLocks noChangeArrowheads="1"/>
          </p:cNvSpPr>
          <p:nvPr/>
        </p:nvSpPr>
        <p:spPr bwMode="auto">
          <a:xfrm>
            <a:off x="1000125" y="1970088"/>
            <a:ext cx="7786688" cy="339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如果不禅修，主宰你的将永远是你的情绪，</a:t>
            </a:r>
            <a:endParaRPr lang="en-US" sz="2800">
              <a:solidFill>
                <a:srgbClr val="E36C0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而不是你自己。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当我们愤怒时，我们自己就是愤怒本身；当我们快乐时，我们自己就是快乐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本身。我们既是自己的心，也是心的观察者。所以，重要的不是驱赶或者执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着于任何念头，重要的是觉知这个念头。散乱的心也是心，就像浪花也还是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水一样。当心看好自己，迷惘的心就变成真实的心。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真实的心就是自我，也即是佛陀。所谓，明心见性。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7412" name="文本框 8"/>
          <p:cNvSpPr>
            <a:spLocks noChangeArrowheads="1"/>
          </p:cNvSpPr>
          <p:nvPr/>
        </p:nvSpPr>
        <p:spPr bwMode="auto">
          <a:xfrm>
            <a:off x="923925" y="928688"/>
            <a:ext cx="6827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你为什么要禅修？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8438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39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8440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8435" name="矩形 4"/>
          <p:cNvSpPr>
            <a:spLocks noChangeArrowheads="1"/>
          </p:cNvSpPr>
          <p:nvPr/>
        </p:nvSpPr>
        <p:spPr bwMode="auto">
          <a:xfrm>
            <a:off x="4429125" y="1714500"/>
            <a:ext cx="3786188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早晨起来时，轻轻地微笑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闲暇时，轻轻地微笑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3.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听音乐时，轻轻地微笑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4.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发怒时，轻轻地微笑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5.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平躺，全身放松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6.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坐姿放松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7.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深呼吸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8.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用脚步测量呼吸</a:t>
            </a:r>
            <a:endParaRPr lang="zh-CN" altLang="en-US" sz="18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436" name="文本框 3"/>
          <p:cNvSpPr>
            <a:spLocks noChangeArrowheads="1"/>
          </p:cNvSpPr>
          <p:nvPr/>
        </p:nvSpPr>
        <p:spPr bwMode="auto">
          <a:xfrm>
            <a:off x="1357313" y="1571625"/>
            <a:ext cx="278606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di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8800" b="1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32</a:t>
            </a:r>
            <a:r>
              <a:rPr lang="zh-CN" altLang="en-US" sz="8800" b="1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个</a:t>
            </a:r>
            <a:endParaRPr lang="en-US" sz="8800" b="1">
              <a:solidFill>
                <a:srgbClr val="E36C0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康雅宋体W9" charset="0"/>
            </a:endParaRPr>
          </a:p>
          <a:p>
            <a:pPr algn="di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正念的练习</a:t>
            </a:r>
          </a:p>
        </p:txBody>
      </p:sp>
      <p:sp>
        <p:nvSpPr>
          <p:cNvPr id="18437" name="直接连接符 8"/>
          <p:cNvSpPr>
            <a:spLocks noChangeShapeType="1"/>
          </p:cNvSpPr>
          <p:nvPr/>
        </p:nvSpPr>
        <p:spPr bwMode="auto">
          <a:xfrm>
            <a:off x="1128713" y="1492250"/>
            <a:ext cx="1587" cy="2411413"/>
          </a:xfrm>
          <a:prstGeom prst="line">
            <a:avLst/>
          </a:prstGeom>
          <a:noFill/>
          <a:ln w="152400" cmpd="tri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9462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3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9464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9459" name="矩形 4"/>
          <p:cNvSpPr>
            <a:spLocks noChangeArrowheads="1"/>
          </p:cNvSpPr>
          <p:nvPr/>
        </p:nvSpPr>
        <p:spPr bwMode="auto">
          <a:xfrm>
            <a:off x="4429125" y="1714500"/>
            <a:ext cx="3786188" cy="3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9.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数呼吸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10.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听音乐时，随顺你的呼吸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11.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谈话时，随顺你的呼吸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12.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静坐时，随顺你的呼吸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13.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运用呼吸，静定身心以知喜悦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14.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对身体的姿势保持正念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15.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泡茶时，保持正念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16.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在正念中洗碗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19460" name="文本框 3"/>
          <p:cNvSpPr>
            <a:spLocks noChangeArrowheads="1"/>
          </p:cNvSpPr>
          <p:nvPr/>
        </p:nvSpPr>
        <p:spPr bwMode="auto">
          <a:xfrm>
            <a:off x="1357313" y="1571625"/>
            <a:ext cx="278606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di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8800" b="1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32</a:t>
            </a:r>
            <a:r>
              <a:rPr lang="zh-CN" altLang="en-US" sz="8800" b="1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个</a:t>
            </a:r>
            <a:endParaRPr lang="en-US" sz="8800" b="1">
              <a:solidFill>
                <a:srgbClr val="E36C0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康雅宋体W9" charset="0"/>
            </a:endParaRPr>
          </a:p>
          <a:p>
            <a:pPr algn="di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正念的练习</a:t>
            </a:r>
          </a:p>
        </p:txBody>
      </p:sp>
      <p:sp>
        <p:nvSpPr>
          <p:cNvPr id="19461" name="直接连接符 8"/>
          <p:cNvSpPr>
            <a:spLocks noChangeShapeType="1"/>
          </p:cNvSpPr>
          <p:nvPr/>
        </p:nvSpPr>
        <p:spPr bwMode="auto">
          <a:xfrm>
            <a:off x="1128713" y="1492250"/>
            <a:ext cx="1587" cy="2411413"/>
          </a:xfrm>
          <a:prstGeom prst="line">
            <a:avLst/>
          </a:prstGeom>
          <a:noFill/>
          <a:ln w="152400" cmpd="tri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20486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7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0488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20483" name="矩形 4"/>
          <p:cNvSpPr>
            <a:spLocks noChangeArrowheads="1"/>
          </p:cNvSpPr>
          <p:nvPr/>
        </p:nvSpPr>
        <p:spPr bwMode="auto">
          <a:xfrm>
            <a:off x="4429125" y="1714500"/>
            <a:ext cx="4214813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17.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在正念中洗衣服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18.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全神贯注地打扫房子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19.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慢动作洗个澡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想象自己是一颗鹅卵石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21.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正念日，做自己的主人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22.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观照组成自己的五蕴（色受想行识）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23.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观照自己与宇宙</a:t>
            </a: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24.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观照自己的骸骨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20484" name="文本框 3"/>
          <p:cNvSpPr>
            <a:spLocks noChangeArrowheads="1"/>
          </p:cNvSpPr>
          <p:nvPr/>
        </p:nvSpPr>
        <p:spPr bwMode="auto">
          <a:xfrm>
            <a:off x="1357313" y="1571625"/>
            <a:ext cx="278606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di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8800" b="1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32</a:t>
            </a:r>
            <a:r>
              <a:rPr lang="zh-CN" altLang="en-US" sz="8800" b="1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个</a:t>
            </a:r>
            <a:endParaRPr lang="en-US" sz="8800" b="1">
              <a:solidFill>
                <a:srgbClr val="E36C0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康雅宋体W9" charset="0"/>
            </a:endParaRPr>
          </a:p>
          <a:p>
            <a:pPr algn="di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正念的练习</a:t>
            </a:r>
          </a:p>
        </p:txBody>
      </p:sp>
      <p:sp>
        <p:nvSpPr>
          <p:cNvPr id="20485" name="直接连接符 8"/>
          <p:cNvSpPr>
            <a:spLocks noChangeShapeType="1"/>
          </p:cNvSpPr>
          <p:nvPr/>
        </p:nvSpPr>
        <p:spPr bwMode="auto">
          <a:xfrm>
            <a:off x="1128713" y="1492250"/>
            <a:ext cx="1587" cy="2411413"/>
          </a:xfrm>
          <a:prstGeom prst="line">
            <a:avLst/>
          </a:prstGeom>
          <a:noFill/>
          <a:ln w="152400" cmpd="tri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marL="0" indent="0" eaLnBrk="1" hangingPunct="1"/>
            <a:endParaRPr lang="zh-CN" altLang="en-US" smtClean="0"/>
          </a:p>
        </p:txBody>
      </p:sp>
      <p:sp>
        <p:nvSpPr>
          <p:cNvPr id="3075" name="内容占位符 2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pic>
        <p:nvPicPr>
          <p:cNvPr id="3076" name="Picture 2" descr="G:\孑子 朋友们\田君琦\樊登读书会\樊登读书会第6本书\配图\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矩形 4"/>
          <p:cNvSpPr>
            <a:spLocks noChangeArrowheads="1"/>
          </p:cNvSpPr>
          <p:nvPr/>
        </p:nvSpPr>
        <p:spPr bwMode="auto">
          <a:xfrm>
            <a:off x="0" y="3986213"/>
            <a:ext cx="9144000" cy="1428750"/>
          </a:xfrm>
          <a:prstGeom prst="rect">
            <a:avLst/>
          </a:prstGeom>
          <a:solidFill>
            <a:srgbClr val="FFFFFF">
              <a:alpha val="58038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3078" name="矩形 5"/>
          <p:cNvSpPr>
            <a:spLocks noChangeArrowheads="1"/>
          </p:cNvSpPr>
          <p:nvPr/>
        </p:nvSpPr>
        <p:spPr bwMode="auto">
          <a:xfrm>
            <a:off x="1114425" y="4772025"/>
            <a:ext cx="6429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一本让你和自己和谐相处，熄灭所有痛苦的书。</a:t>
            </a:r>
          </a:p>
        </p:txBody>
      </p:sp>
      <p:sp>
        <p:nvSpPr>
          <p:cNvPr id="3079" name="矩形 6"/>
          <p:cNvSpPr>
            <a:spLocks noChangeArrowheads="1"/>
          </p:cNvSpPr>
          <p:nvPr/>
        </p:nvSpPr>
        <p:spPr bwMode="auto">
          <a:xfrm>
            <a:off x="1098550" y="4157663"/>
            <a:ext cx="24939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正念的奇迹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矩形 4"/>
          <p:cNvSpPr>
            <a:spLocks noChangeArrowheads="1"/>
          </p:cNvSpPr>
          <p:nvPr/>
        </p:nvSpPr>
        <p:spPr bwMode="auto">
          <a:xfrm>
            <a:off x="3308350" y="1074738"/>
            <a:ext cx="5357813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这不是一本讲解八正道的专业佛教书籍，所以我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们可以很容易的看明白前半部分。他让我们知道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了正念是什么，以及怎样保持正念。这就足够了。</a:t>
            </a: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endParaRPr lang="en-US" altLang="zh-CN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本书的作者是一位得道高僧，因此后半段很轻松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的就给我们展示了一个难以企及的专业高度。我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知道很多人和我一样目前是做不到的。不过不要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紧，修行就是一个终身的事情，正因为复杂，所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以才有趣。抱定一个保持正念的态度，一切复杂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都变得简单。不因为我们达不到目标就焦虑，而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要体会和享受此刻精进的过程。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这就是正念的奇迹！</a:t>
            </a:r>
            <a:endParaRPr lang="zh-CN" altLang="en-US" sz="1800" b="1">
              <a:latin typeface="Arial" panose="020B0604020202020204" pitchFamily="34" charset="0"/>
            </a:endParaRPr>
          </a:p>
        </p:txBody>
      </p:sp>
      <p:sp>
        <p:nvSpPr>
          <p:cNvPr id="21507" name="文本框 3"/>
          <p:cNvSpPr>
            <a:spLocks noChangeArrowheads="1"/>
          </p:cNvSpPr>
          <p:nvPr/>
        </p:nvSpPr>
        <p:spPr bwMode="auto">
          <a:xfrm>
            <a:off x="488950" y="765175"/>
            <a:ext cx="27876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di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8800" b="1">
                <a:solidFill>
                  <a:srgbClr val="E36C0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华康雅宋体W9" charset="0"/>
              </a:rPr>
              <a:t>结语</a:t>
            </a:r>
            <a:endParaRPr lang="zh-CN" altLang="en-US" sz="3600">
              <a:solidFill>
                <a:srgbClr val="E36C0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华康雅宋体W9" charset="0"/>
            </a:endParaRPr>
          </a:p>
        </p:txBody>
      </p:sp>
      <p:sp>
        <p:nvSpPr>
          <p:cNvPr id="21508" name="直接连接符 8"/>
          <p:cNvSpPr>
            <a:spLocks noChangeShapeType="1"/>
          </p:cNvSpPr>
          <p:nvPr/>
        </p:nvSpPr>
        <p:spPr bwMode="auto">
          <a:xfrm>
            <a:off x="558800" y="2276475"/>
            <a:ext cx="2643188" cy="3175"/>
          </a:xfrm>
          <a:prstGeom prst="line">
            <a:avLst/>
          </a:prstGeom>
          <a:noFill/>
          <a:ln w="152400" cmpd="tri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1509" name="Picture 2" descr="G:\孑子 朋友们\田君琦\樊登读书会\樊登读书会第6本书\配图\书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595563"/>
            <a:ext cx="2505075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22545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6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2547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6390" name="矩形 4"/>
          <p:cNvSpPr>
            <a:spLocks noChangeArrowheads="1"/>
          </p:cNvSpPr>
          <p:nvPr/>
        </p:nvSpPr>
        <p:spPr bwMode="auto">
          <a:xfrm>
            <a:off x="1071563" y="2024063"/>
            <a:ext cx="7500937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800" dirty="0" smtClean="0">
                <a:solidFill>
                  <a:srgbClr val="3F3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在微信公众平台中搜索“樊登读书会”或者扫描二维码进行关注；</a:t>
            </a:r>
          </a:p>
          <a:p>
            <a:pPr eaLnBrk="1" hangingPunct="1">
              <a:buFont typeface="Wingdings" panose="05000000000000000000" pitchFamily="2" charset="2"/>
              <a:buChar char="n"/>
              <a:defRPr/>
            </a:pPr>
            <a:endParaRPr lang="zh-CN" altLang="en-US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1800" dirty="0" smtClean="0">
                <a:solidFill>
                  <a:srgbClr val="3F3F3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非会员可以试读部分读书笔记内容，注册成为会员，第一时间获取全部获取读书笔记</a:t>
            </a:r>
          </a:p>
          <a:p>
            <a:pPr eaLnBrk="1" hangingPunct="1">
              <a:buFont typeface="Wingdings" panose="05000000000000000000" pitchFamily="2" charset="2"/>
              <a:buChar char="n"/>
              <a:defRPr/>
            </a:pPr>
            <a:endParaRPr lang="zh-CN" altLang="en-US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zh-CN" altLang="en-US" sz="18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会员拥有近距离交流的微信群，可以随时方便的交流读书心得，有任何读书的疑问都可以在会员群或讨论区中提出。</a:t>
            </a:r>
            <a:endParaRPr lang="en-US" sz="1800" dirty="0" smtClean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2532" name="矩形 7"/>
          <p:cNvSpPr>
            <a:spLocks noChangeArrowheads="1"/>
          </p:cNvSpPr>
          <p:nvPr/>
        </p:nvSpPr>
        <p:spPr bwMode="auto">
          <a:xfrm>
            <a:off x="395288" y="744538"/>
            <a:ext cx="5857875" cy="928687"/>
          </a:xfrm>
          <a:prstGeom prst="rect">
            <a:avLst/>
          </a:prstGeom>
          <a:solidFill>
            <a:srgbClr val="FBD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22533" name="文本框 8"/>
          <p:cNvSpPr>
            <a:spLocks noChangeArrowheads="1"/>
          </p:cNvSpPr>
          <p:nvPr/>
        </p:nvSpPr>
        <p:spPr bwMode="auto">
          <a:xfrm>
            <a:off x="715963" y="927100"/>
            <a:ext cx="6827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关于樊登读书会</a:t>
            </a:r>
          </a:p>
        </p:txBody>
      </p:sp>
      <p:pic>
        <p:nvPicPr>
          <p:cNvPr id="22534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2068513"/>
            <a:ext cx="176212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5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2678113"/>
            <a:ext cx="176212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6" name="图片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63" y="3617913"/>
            <a:ext cx="176212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22537" name="组合 11"/>
          <p:cNvGrpSpPr>
            <a:grpSpLocks/>
          </p:cNvGrpSpPr>
          <p:nvPr/>
        </p:nvGrpSpPr>
        <p:grpSpPr bwMode="auto">
          <a:xfrm>
            <a:off x="3035300" y="4737100"/>
            <a:ext cx="5721350" cy="1377950"/>
            <a:chOff x="3282702" y="4509690"/>
            <a:chExt cx="5465762" cy="1511598"/>
          </a:xfrm>
        </p:grpSpPr>
        <p:sp>
          <p:nvSpPr>
            <p:cNvPr id="17" name="矩形 16"/>
            <p:cNvSpPr/>
            <p:nvPr/>
          </p:nvSpPr>
          <p:spPr>
            <a:xfrm>
              <a:off x="3282702" y="4509690"/>
              <a:ext cx="5465762" cy="1511598"/>
            </a:xfrm>
            <a:prstGeom prst="rect">
              <a:avLst/>
            </a:prstGeom>
            <a:solidFill>
              <a:srgbClr val="CE000C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22539" name="内容占位符 2"/>
            <p:cNvSpPr txBox="1">
              <a:spLocks/>
            </p:cNvSpPr>
            <p:nvPr/>
          </p:nvSpPr>
          <p:spPr bwMode="auto">
            <a:xfrm>
              <a:off x="3457326" y="4660503"/>
              <a:ext cx="5291138" cy="1223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这里是读书人的社区，是思想碰撞和交流的舞台台，                            欢迎爱读书的你！</a:t>
              </a:r>
              <a:endParaRPr lang="zh-CN" altLang="en-US" sz="18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540" name="组合 102"/>
            <p:cNvGrpSpPr>
              <a:grpSpLocks/>
            </p:cNvGrpSpPr>
            <p:nvPr/>
          </p:nvGrpSpPr>
          <p:grpSpPr bwMode="auto">
            <a:xfrm>
              <a:off x="3491880" y="5212953"/>
              <a:ext cx="2335213" cy="614362"/>
              <a:chOff x="1987790" y="2143125"/>
              <a:chExt cx="2551315" cy="665852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1987910" y="2143441"/>
                <a:ext cx="2551669" cy="666262"/>
              </a:xfrm>
              <a:prstGeom prst="roundRect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kern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2" name="矩形 94"/>
              <p:cNvSpPr>
                <a:spLocks noChangeArrowheads="1"/>
              </p:cNvSpPr>
              <p:nvPr/>
            </p:nvSpPr>
            <p:spPr bwMode="auto">
              <a:xfrm>
                <a:off x="2127092" y="2269899"/>
                <a:ext cx="284992" cy="285001"/>
              </a:xfrm>
              <a:custGeom>
                <a:avLst/>
                <a:gdLst>
                  <a:gd name="T0" fmla="*/ 0 w 284521"/>
                  <a:gd name="T1" fmla="*/ 0 h 286856"/>
                  <a:gd name="T2" fmla="*/ 284521 w 284521"/>
                  <a:gd name="T3" fmla="*/ 286856 h 286856"/>
                </a:gdLst>
                <a:ahLst/>
                <a:cxnLst/>
                <a:rect l="T0" t="T1" r="T2" b="T3"/>
                <a:pathLst>
                  <a:path w="284521" h="286856">
                    <a:moveTo>
                      <a:pt x="237101" y="0"/>
                    </a:moveTo>
                    <a:lnTo>
                      <a:pt x="284521" y="0"/>
                    </a:lnTo>
                    <a:lnTo>
                      <a:pt x="284521" y="286856"/>
                    </a:lnTo>
                    <a:lnTo>
                      <a:pt x="237101" y="286856"/>
                    </a:lnTo>
                    <a:lnTo>
                      <a:pt x="0" y="286856"/>
                    </a:lnTo>
                    <a:lnTo>
                      <a:pt x="0" y="236156"/>
                    </a:lnTo>
                    <a:lnTo>
                      <a:pt x="206982" y="236156"/>
                    </a:lnTo>
                    <a:lnTo>
                      <a:pt x="42129" y="62333"/>
                    </a:lnTo>
                    <a:lnTo>
                      <a:pt x="76800" y="29451"/>
                    </a:lnTo>
                    <a:lnTo>
                      <a:pt x="237101" y="19847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63500" dist="38100" dir="5400000" algn="t" rotWithShape="0">
                  <a:srgbClr val="000000">
                    <a:alpha val="31999"/>
                  </a:srgbClr>
                </a:outerShdw>
              </a:effectLst>
              <a:extLst>
                <a:ext uri="{91240B29-F687-4f45-9708-019B960494DF}"/>
              </a:ex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kern="0">
                  <a:solidFill>
                    <a:srgbClr val="CD1B2B"/>
                  </a:solidFill>
                  <a:latin typeface="Calibri"/>
                  <a:ea typeface="宋体"/>
                </a:endParaRPr>
              </a:p>
            </p:txBody>
          </p:sp>
          <p:cxnSp>
            <p:nvCxnSpPr>
              <p:cNvPr id="22544" name="直接连接符 89"/>
              <p:cNvCxnSpPr>
                <a:cxnSpLocks noChangeShapeType="1"/>
              </p:cNvCxnSpPr>
              <p:nvPr/>
            </p:nvCxnSpPr>
            <p:spPr bwMode="auto">
              <a:xfrm>
                <a:off x="2127476" y="2694559"/>
                <a:ext cx="2051642" cy="14203"/>
              </a:xfrm>
              <a:prstGeom prst="line">
                <a:avLst/>
              </a:prstGeom>
              <a:noFill/>
              <a:ln w="6350">
                <a:solidFill>
                  <a:srgbClr val="CD1B2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2541" name="矩形 81"/>
            <p:cNvSpPr>
              <a:spLocks noChangeArrowheads="1"/>
            </p:cNvSpPr>
            <p:nvPr/>
          </p:nvSpPr>
          <p:spPr bwMode="auto">
            <a:xfrm>
              <a:off x="4012584" y="5236765"/>
              <a:ext cx="1646553" cy="506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樊登读书会</a:t>
              </a:r>
              <a:endParaRPr lang="zh-CN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23564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65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3566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pic>
        <p:nvPicPr>
          <p:cNvPr id="23555" name="Picture 2" descr="G:\孑子 朋友们\田君琦\樊登读书会\樊登读书会第6本书\配图\书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1360488"/>
            <a:ext cx="2503488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6" name="组合 7"/>
          <p:cNvGrpSpPr>
            <a:grpSpLocks/>
          </p:cNvGrpSpPr>
          <p:nvPr/>
        </p:nvGrpSpPr>
        <p:grpSpPr bwMode="auto">
          <a:xfrm>
            <a:off x="3514725" y="3635375"/>
            <a:ext cx="5465763" cy="1511300"/>
            <a:chOff x="3282702" y="4509690"/>
            <a:chExt cx="5465762" cy="1511598"/>
          </a:xfrm>
        </p:grpSpPr>
        <p:sp>
          <p:nvSpPr>
            <p:cNvPr id="9" name="矩形 8"/>
            <p:cNvSpPr/>
            <p:nvPr/>
          </p:nvSpPr>
          <p:spPr>
            <a:xfrm>
              <a:off x="3282702" y="4509690"/>
              <a:ext cx="5465762" cy="1511598"/>
            </a:xfrm>
            <a:prstGeom prst="rect">
              <a:avLst/>
            </a:prstGeom>
            <a:solidFill>
              <a:srgbClr val="CE000C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Calibri"/>
                <a:ea typeface="宋体"/>
              </a:endParaRPr>
            </a:p>
          </p:txBody>
        </p:sp>
        <p:sp>
          <p:nvSpPr>
            <p:cNvPr id="23558" name="内容占位符 2"/>
            <p:cNvSpPr txBox="1">
              <a:spLocks/>
            </p:cNvSpPr>
            <p:nvPr/>
          </p:nvSpPr>
          <p:spPr bwMode="auto">
            <a:xfrm>
              <a:off x="3457326" y="4660503"/>
              <a:ext cx="5291138" cy="1223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如果您觉得有所收获，欢迎邀请您的朋加入</a:t>
              </a:r>
              <a:endParaRPr lang="en-US" altLang="zh-CN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共同分享读书的喜悦！</a:t>
              </a:r>
              <a:endParaRPr lang="zh-CN" altLang="en-US" sz="18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3559" name="组合 102"/>
            <p:cNvGrpSpPr>
              <a:grpSpLocks/>
            </p:cNvGrpSpPr>
            <p:nvPr/>
          </p:nvGrpSpPr>
          <p:grpSpPr bwMode="auto">
            <a:xfrm>
              <a:off x="3491880" y="5212953"/>
              <a:ext cx="2335213" cy="614362"/>
              <a:chOff x="1987790" y="2143125"/>
              <a:chExt cx="2551315" cy="665852"/>
            </a:xfrm>
          </p:grpSpPr>
          <p:sp>
            <p:nvSpPr>
              <p:cNvPr id="13" name="圆角矩形 12"/>
              <p:cNvSpPr/>
              <p:nvPr/>
            </p:nvSpPr>
            <p:spPr>
              <a:xfrm>
                <a:off x="1988196" y="2143276"/>
                <a:ext cx="2551315" cy="665983"/>
              </a:xfrm>
              <a:prstGeom prst="roundRect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kern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4" name="矩形 94"/>
              <p:cNvSpPr>
                <a:spLocks noChangeArrowheads="1"/>
              </p:cNvSpPr>
              <p:nvPr/>
            </p:nvSpPr>
            <p:spPr bwMode="auto">
              <a:xfrm>
                <a:off x="2126949" y="2268900"/>
                <a:ext cx="286178" cy="285667"/>
              </a:xfrm>
              <a:custGeom>
                <a:avLst/>
                <a:gdLst>
                  <a:gd name="T0" fmla="*/ 0 w 284521"/>
                  <a:gd name="T1" fmla="*/ 0 h 286856"/>
                  <a:gd name="T2" fmla="*/ 284521 w 284521"/>
                  <a:gd name="T3" fmla="*/ 286856 h 286856"/>
                </a:gdLst>
                <a:ahLst/>
                <a:cxnLst/>
                <a:rect l="T0" t="T1" r="T2" b="T3"/>
                <a:pathLst>
                  <a:path w="284521" h="286856">
                    <a:moveTo>
                      <a:pt x="237101" y="0"/>
                    </a:moveTo>
                    <a:lnTo>
                      <a:pt x="284521" y="0"/>
                    </a:lnTo>
                    <a:lnTo>
                      <a:pt x="284521" y="286856"/>
                    </a:lnTo>
                    <a:lnTo>
                      <a:pt x="237101" y="286856"/>
                    </a:lnTo>
                    <a:lnTo>
                      <a:pt x="0" y="286856"/>
                    </a:lnTo>
                    <a:lnTo>
                      <a:pt x="0" y="236156"/>
                    </a:lnTo>
                    <a:lnTo>
                      <a:pt x="206982" y="236156"/>
                    </a:lnTo>
                    <a:lnTo>
                      <a:pt x="42129" y="62333"/>
                    </a:lnTo>
                    <a:lnTo>
                      <a:pt x="76800" y="29451"/>
                    </a:lnTo>
                    <a:lnTo>
                      <a:pt x="237101" y="198474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ffectLst>
                <a:outerShdw blurRad="63500" dist="38100" dir="5400000" algn="t" rotWithShape="0">
                  <a:srgbClr val="000000">
                    <a:alpha val="31999"/>
                  </a:srgbClr>
                </a:outerShdw>
              </a:effectLst>
              <a:extLst>
                <a:ext uri="{91240B29-F687-4f45-9708-019B960494DF}"/>
              </a:ex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/>
                </a:pPr>
                <a:endParaRPr lang="zh-CN" altLang="en-US" kern="0">
                  <a:solidFill>
                    <a:srgbClr val="CD1B2B"/>
                  </a:solidFill>
                  <a:latin typeface="Calibri"/>
                  <a:ea typeface="宋体"/>
                </a:endParaRPr>
              </a:p>
            </p:txBody>
          </p:sp>
          <p:cxnSp>
            <p:nvCxnSpPr>
              <p:cNvPr id="23563" name="直接连接符 89"/>
              <p:cNvCxnSpPr>
                <a:cxnSpLocks noChangeShapeType="1"/>
              </p:cNvCxnSpPr>
              <p:nvPr/>
            </p:nvCxnSpPr>
            <p:spPr bwMode="auto">
              <a:xfrm>
                <a:off x="2127476" y="2694559"/>
                <a:ext cx="2051642" cy="14203"/>
              </a:xfrm>
              <a:prstGeom prst="line">
                <a:avLst/>
              </a:prstGeom>
              <a:noFill/>
              <a:ln w="6350">
                <a:solidFill>
                  <a:srgbClr val="CD1B2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3560" name="矩形 81"/>
            <p:cNvSpPr>
              <a:spLocks noChangeArrowheads="1"/>
            </p:cNvSpPr>
            <p:nvPr/>
          </p:nvSpPr>
          <p:spPr bwMode="auto">
            <a:xfrm>
              <a:off x="4012584" y="5236765"/>
              <a:ext cx="173672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樊登读书会</a:t>
              </a:r>
              <a:endParaRPr lang="zh-CN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24584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5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24586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24579" name="组合 9"/>
          <p:cNvGrpSpPr>
            <a:grpSpLocks/>
          </p:cNvGrpSpPr>
          <p:nvPr/>
        </p:nvGrpSpPr>
        <p:grpSpPr bwMode="auto">
          <a:xfrm>
            <a:off x="2252663" y="2160588"/>
            <a:ext cx="4614862" cy="2357437"/>
            <a:chOff x="2252663" y="2160588"/>
            <a:chExt cx="4614862" cy="2357437"/>
          </a:xfrm>
        </p:grpSpPr>
        <p:sp>
          <p:nvSpPr>
            <p:cNvPr id="11" name="矩形 10"/>
            <p:cNvSpPr/>
            <p:nvPr/>
          </p:nvSpPr>
          <p:spPr>
            <a:xfrm>
              <a:off x="2252663" y="2160588"/>
              <a:ext cx="4572000" cy="2357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/>
            </a:p>
          </p:txBody>
        </p:sp>
        <p:pic>
          <p:nvPicPr>
            <p:cNvPr id="24581" name="Picture 2" descr="G:\孑子 朋友们\田君琦\樊登读书会\樊登读书会二维码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0088" y="2160588"/>
              <a:ext cx="2357437" cy="2357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2" name="Picture 2" descr="G:\孑子 朋友们\田君琦\樊登读书会\图片设计\logo-格式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06" t="24088" r="26506" b="26134"/>
            <a:stretch>
              <a:fillRect/>
            </a:stretch>
          </p:blipFill>
          <p:spPr bwMode="auto">
            <a:xfrm>
              <a:off x="2470150" y="2403475"/>
              <a:ext cx="2068513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7"/>
            <p:cNvSpPr txBox="1"/>
            <p:nvPr/>
          </p:nvSpPr>
          <p:spPr>
            <a:xfrm>
              <a:off x="2668588" y="3846513"/>
              <a:ext cx="1785937" cy="357187"/>
            </a:xfrm>
            <a:prstGeom prst="rect">
              <a:avLst/>
            </a:prstGeom>
          </p:spPr>
          <p:txBody>
            <a:bodyPr anchor="ctr"/>
            <a:lstStyle/>
            <a:p>
              <a:pPr algn="ctr" eaLnBrk="1" fontAlgn="auto" hangingPunct="1"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zh-CN" altLang="en-US" dirty="0">
                  <a:solidFill>
                    <a:schemeClr val="accent6">
                      <a:lumMod val="50000"/>
                    </a:schemeClr>
                  </a:solidFill>
                  <a:latin typeface="迷你简北魏楷书" pitchFamily="65" charset="-122"/>
                  <a:ea typeface="迷你简北魏楷书" pitchFamily="65" charset="-122"/>
                  <a:cs typeface="+mj-cs"/>
                </a:rPr>
                <a:t>欢迎关注</a:t>
              </a:r>
            </a:p>
          </p:txBody>
        </p:sp>
      </p:grpSp>
      <p:sp>
        <p:nvSpPr>
          <p:cNvPr id="12" name="文本框 1"/>
          <p:cNvSpPr txBox="1"/>
          <p:nvPr/>
        </p:nvSpPr>
        <p:spPr>
          <a:xfrm>
            <a:off x="3059895" y="5091635"/>
            <a:ext cx="3539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zh-CN" altLang="en-US" sz="20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000" b="1" dirty="0" smtClean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文本框 2"/>
          <p:cNvSpPr txBox="1"/>
          <p:nvPr/>
        </p:nvSpPr>
        <p:spPr>
          <a:xfrm>
            <a:off x="3616464" y="5576503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40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荣誉出品</a:t>
            </a:r>
            <a:endParaRPr lang="zh-CN" altLang="en-US" sz="40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4103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4" name="矩形 13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4105" name="矩形 14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pic>
        <p:nvPicPr>
          <p:cNvPr id="4099" name="Picture 3" descr="G:\孑子 朋友们\田君琦\樊登读书会\樊登读书会第6本书\配图\禅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矩形 8"/>
          <p:cNvSpPr>
            <a:spLocks noChangeArrowheads="1"/>
          </p:cNvSpPr>
          <p:nvPr/>
        </p:nvSpPr>
        <p:spPr bwMode="auto">
          <a:xfrm>
            <a:off x="5600700" y="2743200"/>
            <a:ext cx="24923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我的读后感</a:t>
            </a:r>
          </a:p>
        </p:txBody>
      </p:sp>
      <p:sp>
        <p:nvSpPr>
          <p:cNvPr id="4101" name="矩形 16"/>
          <p:cNvSpPr>
            <a:spLocks noChangeArrowheads="1"/>
          </p:cNvSpPr>
          <p:nvPr/>
        </p:nvSpPr>
        <p:spPr bwMode="auto">
          <a:xfrm>
            <a:off x="0" y="3429000"/>
            <a:ext cx="9144000" cy="2857500"/>
          </a:xfrm>
          <a:prstGeom prst="rect">
            <a:avLst/>
          </a:prstGeom>
          <a:solidFill>
            <a:srgbClr val="FFFFFF">
              <a:alpha val="8313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4102" name="矩形 9"/>
          <p:cNvSpPr>
            <a:spLocks noChangeArrowheads="1"/>
          </p:cNvSpPr>
          <p:nvPr/>
        </p:nvSpPr>
        <p:spPr bwMode="auto">
          <a:xfrm>
            <a:off x="1127125" y="3559175"/>
            <a:ext cx="7215188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我怀着无比崇敬的心情向您推荐这本</a:t>
            </a: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正念的奇迹</a:t>
            </a: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。这本书帮我度过了无数难关，或者说读完这本书后，你会发现生活中几乎没有什么所谓的难关。只要你能学会保持正念，甚至只要能够提醒自己保持正念，你就会在一秒钟之内变得心平气和。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与之相反，在我们没有保持正念的时候，我们会被欲望折磨，被心事烦扰，被他人掌控，被情绪左右。那种痛苦的感受，我想每个人都不陌生。如果你相信自己可以活的轻安喜乐，愿意为之努力的话，请一定看看这本</a:t>
            </a: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正念的奇迹</a:t>
            </a: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5125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矩形 17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5127" name="矩形 18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5123" name="矩形 8"/>
          <p:cNvSpPr>
            <a:spLocks noChangeArrowheads="1"/>
          </p:cNvSpPr>
          <p:nvPr/>
        </p:nvSpPr>
        <p:spPr bwMode="auto">
          <a:xfrm>
            <a:off x="1214438" y="1143000"/>
            <a:ext cx="26463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关于一行禅师</a:t>
            </a:r>
          </a:p>
        </p:txBody>
      </p:sp>
      <p:sp>
        <p:nvSpPr>
          <p:cNvPr id="5124" name="矩形 9"/>
          <p:cNvSpPr>
            <a:spLocks noChangeArrowheads="1"/>
          </p:cNvSpPr>
          <p:nvPr/>
        </p:nvSpPr>
        <p:spPr bwMode="auto">
          <a:xfrm>
            <a:off x="1285875" y="1801813"/>
            <a:ext cx="7000875" cy="419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一行禅师是越南人，他在</a:t>
            </a: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世纪</a:t>
            </a:r>
            <a:r>
              <a:rPr lang="en-US" altLang="zh-CN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60</a:t>
            </a: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年代在越南创立了社会服务青年学校。他推动“入世佛教”，主张年轻人以慈悲精神投身社会运动。他不支持任何政党，只是与憎恨和无知作斗争。后来一行禅师被逐出越南，在法国他建立了梅村。在那里，他指导大家种了数百棵梅树，卖梅子的收入用来帮助越南饥饿儿童。梅村每年夏天都会开放，接受来自世界各地希望能够在那里休息正念禅的访客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这本书是一行禅师写给一位朋友的一封长信，尽管没有详尽的佛理，但单从他的信中，我们就已经学会了什么叫做正念，以及正念为什么是奇迹。</a:t>
            </a:r>
            <a:endParaRPr lang="zh-CN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6149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矩形 16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6151" name="矩形 17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6147" name="矩形 8"/>
          <p:cNvSpPr>
            <a:spLocks noChangeArrowheads="1"/>
          </p:cNvSpPr>
          <p:nvPr/>
        </p:nvSpPr>
        <p:spPr bwMode="auto">
          <a:xfrm>
            <a:off x="1143000" y="969963"/>
            <a:ext cx="3467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正念，从洗碗说起</a:t>
            </a:r>
          </a:p>
        </p:txBody>
      </p:sp>
      <p:sp>
        <p:nvSpPr>
          <p:cNvPr id="6148" name="矩形 9"/>
          <p:cNvSpPr>
            <a:spLocks noChangeArrowheads="1"/>
          </p:cNvSpPr>
          <p:nvPr/>
        </p:nvSpPr>
        <p:spPr bwMode="auto">
          <a:xfrm>
            <a:off x="1143000" y="1949450"/>
            <a:ext cx="7215188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很多人都觉得洗碗不是一件轻松的事，尤其是你要在寺庙里洗所有人的碗。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000" b="1" u="sng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 b="1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如何才是正确的洗碗？</a:t>
            </a:r>
            <a:endParaRPr lang="en-US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所谓保持正念，就是要求我们洗碗时人们就应该只是洗碗，也就是说，在洗碗时，应该对“正在洗碗”这个事实保持全然的觉知。在洗碗的当下，我是完完全全的自己，随顺自己的呼吸，觉照到我的存在，觉照到我的心念与动作。这就是正念。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7173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4" name="矩形 16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7175" name="矩形 17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7171" name="矩形 8"/>
          <p:cNvSpPr>
            <a:spLocks noChangeArrowheads="1"/>
          </p:cNvSpPr>
          <p:nvPr/>
        </p:nvSpPr>
        <p:spPr bwMode="auto">
          <a:xfrm>
            <a:off x="1143000" y="941388"/>
            <a:ext cx="3467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正念，从洗碗说起</a:t>
            </a:r>
          </a:p>
        </p:txBody>
      </p:sp>
      <p:sp>
        <p:nvSpPr>
          <p:cNvPr id="7172" name="矩形 9"/>
          <p:cNvSpPr>
            <a:spLocks noChangeArrowheads="1"/>
          </p:cNvSpPr>
          <p:nvPr/>
        </p:nvSpPr>
        <p:spPr bwMode="auto">
          <a:xfrm>
            <a:off x="1143000" y="1811338"/>
            <a:ext cx="7215188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如果洗碗时我们只想着接下来要喝的那杯茶，或者要赶紧加入朋友们的聊天或游戏，或者看一部喜欢的电视剧，你就会急急忙忙地想把碗赶紧洗完，就好像它们很令人厌恶似的。那么，我们就不是为洗碗而洗碗。换句话说，洗碗时我们并没有活在当下。事实上，我们站在洗碗池边上时，完全体会不到生命的奇迹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如果我们不懂得洗碗，我们也就不懂得喝茶，当然也不会懂得吃饭。所以，我们总的来讲不懂得生活。每天的生活就像应付差事一样，从我们身边滑过，似乎总没有生活过。</a:t>
            </a:r>
            <a:endParaRPr lang="zh-CN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8197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8" name="矩形 15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8199" name="矩形 16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8195" name="矩形 8"/>
          <p:cNvSpPr>
            <a:spLocks noChangeArrowheads="1"/>
          </p:cNvSpPr>
          <p:nvPr/>
        </p:nvSpPr>
        <p:spPr bwMode="auto">
          <a:xfrm>
            <a:off x="1476375" y="1196975"/>
            <a:ext cx="1416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吃橘子</a:t>
            </a:r>
          </a:p>
        </p:txBody>
      </p:sp>
      <p:sp>
        <p:nvSpPr>
          <p:cNvPr id="8196" name="矩形 9"/>
          <p:cNvSpPr>
            <a:spLocks noChangeArrowheads="1"/>
          </p:cNvSpPr>
          <p:nvPr/>
        </p:nvSpPr>
        <p:spPr bwMode="auto">
          <a:xfrm>
            <a:off x="1206500" y="2308225"/>
            <a:ext cx="7215188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禅师和吉姆一起旅行。当他们坐在一棵树下分吃一个橘子的时候，吉姆掰了一瓣橘子放进嘴里，在还没开始吃之前，又掰好另一半准备送入口中。他几乎意识不到自己正在吃橘子。（我们每个人平时吃饭又何尝不是这样呢？）禅师对吉姆说：“你应该把含在嘴里的那瓣橘子吃了。”吉姆才惊觉自己没有在正念的状态。专注于吃橘子的每一瓣，才叫做真正会吃橘子。</a:t>
            </a:r>
            <a:endParaRPr 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9223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矩形 17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9225" name="矩形 18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9219" name="矩形 8"/>
          <p:cNvSpPr>
            <a:spLocks noChangeArrowheads="1"/>
          </p:cNvSpPr>
          <p:nvPr/>
        </p:nvSpPr>
        <p:spPr bwMode="auto">
          <a:xfrm>
            <a:off x="1143000" y="1139825"/>
            <a:ext cx="1416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吃橘子</a:t>
            </a:r>
          </a:p>
        </p:txBody>
      </p:sp>
      <p:sp>
        <p:nvSpPr>
          <p:cNvPr id="9220" name="矩形 7"/>
          <p:cNvSpPr>
            <a:spLocks noChangeArrowheads="1"/>
          </p:cNvSpPr>
          <p:nvPr/>
        </p:nvSpPr>
        <p:spPr bwMode="auto">
          <a:xfrm>
            <a:off x="1214438" y="2432050"/>
            <a:ext cx="7072312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后来吉姆因为反战入狱，禅师写了一封短信给他：</a:t>
            </a:r>
            <a:endParaRPr lang="en-US" sz="20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楷体" panose="02010609060101010101" pitchFamily="49" charset="-122"/>
              </a:rPr>
              <a:t>“还记得我们一起分享的那个橘子吗？你在那里的生活就像那个橘子。吃了它，与它合为一体。明天，一切都会过去。”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这就是正念的奇迹</a:t>
            </a:r>
            <a:endParaRPr lang="zh-CN" altLang="en-US" sz="1800">
              <a:latin typeface="Arial" panose="020B0604020202020204" pitchFamily="34" charset="0"/>
            </a:endParaRPr>
          </a:p>
        </p:txBody>
      </p:sp>
      <p:sp>
        <p:nvSpPr>
          <p:cNvPr id="9221" name="直接连接符 10"/>
          <p:cNvSpPr>
            <a:spLocks noChangeShapeType="1"/>
          </p:cNvSpPr>
          <p:nvPr/>
        </p:nvSpPr>
        <p:spPr bwMode="auto">
          <a:xfrm flipH="1">
            <a:off x="982663" y="2341563"/>
            <a:ext cx="7304087" cy="15875"/>
          </a:xfrm>
          <a:prstGeom prst="line">
            <a:avLst/>
          </a:prstGeom>
          <a:noFill/>
          <a:ln w="152400" cmpd="tri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2" name="直接连接符 14"/>
          <p:cNvSpPr>
            <a:spLocks noChangeShapeType="1"/>
          </p:cNvSpPr>
          <p:nvPr/>
        </p:nvSpPr>
        <p:spPr bwMode="auto">
          <a:xfrm flipH="1">
            <a:off x="1054100" y="4627563"/>
            <a:ext cx="7304088" cy="15875"/>
          </a:xfrm>
          <a:prstGeom prst="line">
            <a:avLst/>
          </a:prstGeom>
          <a:noFill/>
          <a:ln w="152400" cmpd="tri">
            <a:solidFill>
              <a:srgbClr val="FABF8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1822450"/>
            <a:ext cx="6715125" cy="5035550"/>
            <a:chOff x="0" y="0"/>
            <a:chExt cx="9144000" cy="6858000"/>
          </a:xfrm>
        </p:grpSpPr>
        <p:pic>
          <p:nvPicPr>
            <p:cNvPr id="10246" name="Picture 4" descr="c:\users\una\appdata\roaming\360se6\USERDA~1\Temp\80_110~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1" r="2586" b="6250"/>
            <a:stretch>
              <a:fillRect/>
            </a:stretch>
          </p:blipFill>
          <p:spPr bwMode="auto">
            <a:xfrm>
              <a:off x="0" y="4286254"/>
              <a:ext cx="3428992" cy="257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7" name="矩形 12"/>
            <p:cNvSpPr>
              <a:spLocks noChangeArrowheads="1"/>
            </p:cNvSpPr>
            <p:nvPr/>
          </p:nvSpPr>
          <p:spPr bwMode="auto">
            <a:xfrm>
              <a:off x="0" y="4071942"/>
              <a:ext cx="3286148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248" name="矩形 13"/>
            <p:cNvSpPr>
              <a:spLocks noChangeArrowheads="1"/>
            </p:cNvSpPr>
            <p:nvPr/>
          </p:nvSpPr>
          <p:spPr bwMode="auto">
            <a:xfrm>
              <a:off x="2500298" y="0"/>
              <a:ext cx="664370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 typeface="Arial" panose="020B0604020202020204" pitchFamily="34" charset="0"/>
                <a:buNone/>
              </a:pPr>
              <a:endParaRPr lang="zh-CN" altLang="en-US" sz="180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0243" name="矩形 8"/>
          <p:cNvSpPr>
            <a:spLocks noChangeArrowheads="1"/>
          </p:cNvSpPr>
          <p:nvPr/>
        </p:nvSpPr>
        <p:spPr bwMode="auto">
          <a:xfrm>
            <a:off x="1000125" y="785813"/>
            <a:ext cx="4287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奇迹就是在大地上行走</a:t>
            </a:r>
          </a:p>
        </p:txBody>
      </p:sp>
      <p:sp>
        <p:nvSpPr>
          <p:cNvPr id="10244" name="矩形 9"/>
          <p:cNvSpPr>
            <a:spLocks noChangeArrowheads="1"/>
          </p:cNvSpPr>
          <p:nvPr/>
        </p:nvSpPr>
        <p:spPr bwMode="auto">
          <a:xfrm>
            <a:off x="1057275" y="1958975"/>
            <a:ext cx="7429500" cy="1071563"/>
          </a:xfrm>
          <a:prstGeom prst="rect">
            <a:avLst/>
          </a:prstGeom>
          <a:solidFill>
            <a:srgbClr val="FBD4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245" name="矩形 7"/>
          <p:cNvSpPr>
            <a:spLocks noChangeArrowheads="1"/>
          </p:cNvSpPr>
          <p:nvPr/>
        </p:nvSpPr>
        <p:spPr bwMode="auto">
          <a:xfrm>
            <a:off x="1085850" y="2012950"/>
            <a:ext cx="7358063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当你知道“正念”就是指“对当下的实相保有觉知”时，生活中的时时刻刻就都成为你修行的机会，而不是只有在禅修时。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当你走在乡间小路或者林荫大道，甚至烈日下面，你都可以对身旁的秧苗、绿树或者日光保持觉知，知道自己此刻正在念念分明地走路。而不是身体在走路，心却挂在别的什么地方。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能腾云驾雾或者在火上行走并不是真正的奇迹，真正的奇迹就是在大地上行走，当你能够与行走融为一体的时候，这就是奇迹。</a:t>
            </a:r>
            <a:endParaRPr lang="zh-CN" altLang="en-US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主题">
  <a:themeElements>
    <a:clrScheme name="Office 主题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Office 主题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Pages>0</Pages>
  <Words>2158</Words>
  <Characters>0</Characters>
  <Application>Microsoft Office PowerPoint</Application>
  <DocSecurity>0</DocSecurity>
  <PresentationFormat>全屏显示(4:3)</PresentationFormat>
  <Lines>0</Lines>
  <Paragraphs>141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华康雅宋体W9</vt:lpstr>
      <vt:lpstr>华文行楷</vt:lpstr>
      <vt:lpstr>宋体</vt:lpstr>
      <vt:lpstr>微软雅黑</vt:lpstr>
      <vt:lpstr>楷体</vt:lpstr>
      <vt:lpstr>迷你简北魏楷书</vt:lpstr>
      <vt:lpstr>隶书</vt:lpstr>
      <vt:lpstr>Arial</vt:lpstr>
      <vt:lpstr>Calibri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/>
  <dc:creator>una</dc:creator>
  <cp:keywords/>
  <dc:description/>
  <cp:lastModifiedBy>Junqi Tian</cp:lastModifiedBy>
  <cp:revision>24</cp:revision>
  <dcterms:created xsi:type="dcterms:W3CDTF">2013-12-22T13:58:00Z</dcterms:created>
  <dcterms:modified xsi:type="dcterms:W3CDTF">2014-10-08T03:44:45Z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2052-9.1.0.4468</vt:lpwstr>
  </property>
</Properties>
</file>