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56" r:id="rId3"/>
    <p:sldId id="257" r:id="rId4"/>
    <p:sldId id="278" r:id="rId5"/>
    <p:sldId id="259" r:id="rId6"/>
    <p:sldId id="260" r:id="rId7"/>
    <p:sldId id="261" r:id="rId8"/>
    <p:sldId id="262" r:id="rId9"/>
    <p:sldId id="276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9" r:id="rId22"/>
    <p:sldId id="274" r:id="rId23"/>
    <p:sldId id="277" r:id="rId2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45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450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C3A4-736A-4ED2-A3AC-4936F1E21A60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61FFB-3EB2-4D9D-9E85-D83424FDD7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1807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C3A4-736A-4ED2-A3AC-4936F1E21A60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61FFB-3EB2-4D9D-9E85-D83424FDD7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0053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C3A4-736A-4ED2-A3AC-4936F1E21A60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61FFB-3EB2-4D9D-9E85-D83424FDD7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7065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C3A4-736A-4ED2-A3AC-4936F1E21A60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61FFB-3EB2-4D9D-9E85-D83424FDD7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6408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C3A4-736A-4ED2-A3AC-4936F1E21A60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61FFB-3EB2-4D9D-9E85-D83424FDD7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6099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C3A4-736A-4ED2-A3AC-4936F1E21A60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61FFB-3EB2-4D9D-9E85-D83424FDD7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9248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C3A4-736A-4ED2-A3AC-4936F1E21A60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61FFB-3EB2-4D9D-9E85-D83424FDD7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8000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C3A4-736A-4ED2-A3AC-4936F1E21A60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61FFB-3EB2-4D9D-9E85-D83424FDD7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282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C3A4-736A-4ED2-A3AC-4936F1E21A60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61FFB-3EB2-4D9D-9E85-D83424FDD7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7652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C3A4-736A-4ED2-A3AC-4936F1E21A60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61FFB-3EB2-4D9D-9E85-D83424FDD7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9677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C3A4-736A-4ED2-A3AC-4936F1E21A60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61FFB-3EB2-4D9D-9E85-D83424FDD7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923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77C3A4-736A-4ED2-A3AC-4936F1E21A60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61FFB-3EB2-4D9D-9E85-D83424FDD7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灯片编号占位符 5"/>
          <p:cNvSpPr txBox="1">
            <a:spLocks/>
          </p:cNvSpPr>
          <p:nvPr userDrawn="1"/>
        </p:nvSpPr>
        <p:spPr>
          <a:xfrm>
            <a:off x="6948264" y="6453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9C61FFB-3EB2-4D9D-9E85-D83424FDD710}" type="slidenum">
              <a:rPr lang="zh-CN" altLang="en-US" smtClean="0">
                <a:solidFill>
                  <a:schemeClr val="bg1"/>
                </a:solidFill>
              </a:rPr>
              <a:pPr/>
              <a:t>‹#›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467544" y="260648"/>
            <a:ext cx="8676456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0" y="0"/>
            <a:ext cx="251520" cy="1700808"/>
          </a:xfrm>
          <a:prstGeom prst="rect">
            <a:avLst/>
          </a:prstGeom>
          <a:solidFill>
            <a:srgbClr val="2E45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0" y="1700808"/>
            <a:ext cx="251520" cy="170080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0" y="3429000"/>
            <a:ext cx="251520" cy="170080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3032" y="5157795"/>
            <a:ext cx="251520" cy="170080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323528" y="0"/>
            <a:ext cx="8820472" cy="1700808"/>
          </a:xfrm>
          <a:prstGeom prst="rect">
            <a:avLst/>
          </a:prstGeom>
          <a:solidFill>
            <a:srgbClr val="2E45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灯片编号占位符 5"/>
          <p:cNvSpPr txBox="1">
            <a:spLocks/>
          </p:cNvSpPr>
          <p:nvPr userDrawn="1"/>
        </p:nvSpPr>
        <p:spPr>
          <a:xfrm>
            <a:off x="6913975" y="645169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9C61FFB-3EB2-4D9D-9E85-D83424FDD710}" type="slidenum">
              <a:rPr lang="zh-CN" altLang="en-US" smtClean="0">
                <a:solidFill>
                  <a:srgbClr val="404040"/>
                </a:solidFill>
              </a:rPr>
              <a:pPr/>
              <a:t>‹#›</a:t>
            </a:fld>
            <a:endParaRPr lang="zh-CN" altLang="en-US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433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E45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0" y="3645024"/>
            <a:ext cx="9144000" cy="288870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b="5096"/>
          <a:stretch/>
        </p:blipFill>
        <p:spPr>
          <a:xfrm>
            <a:off x="796637" y="764704"/>
            <a:ext cx="4063395" cy="2736304"/>
          </a:xfrm>
          <a:prstGeom prst="rect">
            <a:avLst/>
          </a:prstGeom>
        </p:spPr>
      </p:pic>
      <p:pic>
        <p:nvPicPr>
          <p:cNvPr id="9" name="图片 10" descr="logo-3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902" y="3544912"/>
            <a:ext cx="3411538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5614615" y="5835674"/>
            <a:ext cx="2492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一起读书 一起成长</a:t>
            </a:r>
          </a:p>
        </p:txBody>
      </p:sp>
      <p:sp>
        <p:nvSpPr>
          <p:cNvPr id="11" name="矩形 10"/>
          <p:cNvSpPr/>
          <p:nvPr/>
        </p:nvSpPr>
        <p:spPr>
          <a:xfrm>
            <a:off x="5325690" y="5786462"/>
            <a:ext cx="2881312" cy="174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6785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情绪的根源：（不存在的）自我</a:t>
            </a:r>
            <a:endParaRPr lang="zh-CN" altLang="en-US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1560" y="1916832"/>
            <a:ext cx="8064896" cy="468052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所有种种不同的情绪及其结果，都来自于错误的理解，而这个误解来自一个源头，也就是所有无明的根源</a:t>
            </a:r>
            <a:r>
              <a:rPr lang="en-US" altLang="zh-CN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——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执著于自我。当我们看着自己的身体（色）、感受（受）、想法（想）、行为（行）和意识（识）的时候，我们制造出一种自我的概念。人们把这种概念视为恒常而且真实的。我们全都被自我所迷惑了，执著于谬误的自我，不断地制造</a:t>
            </a: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更多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的无明，导致了各种痛苦和失望。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悉达多发现没有自我，也没有根本存在的邪恶，而只有无明。无明就是不了解事实，或对事实了解不正确，或认识的不完整。我们追求成功，唯一的理由是我们在享受着无明的喜乐。无名的喜乐不过是不断高估对自己有利的可能性，以及低估障碍而已。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29600" cy="1143000"/>
          </a:xfrm>
        </p:spPr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习气：自我的盟友</a:t>
            </a:r>
            <a:endParaRPr lang="zh-CN" altLang="en-US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89248" y="2132856"/>
            <a:ext cx="7571184" cy="374441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悉达多了悟到自我并非独立存在，自我只不过是一个标签，因而执著于自我就是无明，这可能是人类历史上最大的发现。但摧毁它却不是一个简单的任务。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习惯让我们软弱，因而无法对抗自我。即使是微不足道的习惯，都十分顽强。傲慢和自怜息息相关。我执纯粹是一种自我纵容，认为自己的生命比其他人的都更艰难更悲哀。当自我发展出自怜的时候，便让其他人生起悲悯的空间消失了。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29600" cy="1143000"/>
          </a:xfrm>
        </p:spPr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那么爱呢？</a:t>
            </a:r>
            <a:endParaRPr lang="zh-CN" altLang="en-US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7584" y="1916832"/>
            <a:ext cx="7848872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有人认为并不是所有的情绪都是痛苦的</a:t>
            </a:r>
            <a:r>
              <a:rPr lang="en-US" altLang="zh-CN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——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比如爱、喜悦、创意、虔诚、狂喜、和平、团结、满足、慰藉等等。的确，某些痛苦看起来很明显具有负面性质。但对于悉达多来说，任何具有不确定和不可预测性质的事物，即是痛苦。比如，爱或许是愉悦而令人满足的，但它不会凭空独立的出现，至少需要一个对象。因此，它就常受束缚了。得不到爱痛苦，看到爱离去痛苦，担心失去爱也是痛苦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当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你开始注意到情绪所能够造成的损害，觉知就会开始发展。当你有了觉知你就会了解在面前的危险。不知才是恐惧的真正根源。觉知不会妨碍你的生活，反而让生命更加充实。如果你正在享用一杯茶，而且了解短暂事物的甘与苦，你将能够真正地享受那杯茶。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29600" cy="1143000"/>
          </a:xfrm>
        </p:spPr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三、一切是空</a:t>
            </a:r>
            <a:endParaRPr lang="zh-CN" altLang="en-US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1560" y="1999381"/>
            <a:ext cx="8136904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悉达多证悟了本具存在的空性。他了解了我们所见、所闻、所感、所想、所知的一切存在，纯粹只是空性，而我们不过将某种“真实性”附加或者标示于其上而已。人们将世界理解为真实，是来自于强烈的个体与集体的习气</a:t>
            </a:r>
            <a:r>
              <a:rPr lang="en-US" altLang="zh-CN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——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所有的人都这样做。这个习气如此的强大，而空性的概念对我们而言又如此的无趣，因此几乎没有人愿意去追求悉达多那样的了悟。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悉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达多甚至曾经想不去教育大众，因为教法不易。在这个被贪婪、骄傲和物质主义驱动的世界里，即使只是教导爱、慈悲、利他等基本原则都非常困难了，更不用说空性的究竟实相。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空不是没有</a:t>
            </a:r>
            <a:endParaRPr lang="zh-CN" altLang="en-US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89248" y="1855365"/>
            <a:ext cx="771520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虽然悉达多证悟到了空性，但空性并不是由他或者任何人所制造的。也不是为了让人们快乐所发展出来的理论。空性也不会消除我们日常生活经验，佛陀并没有否定彩虹的显现，也不是说没有那杯茶。我们能享受经验，但仅仅由于能够经验某事，并不代表它就是真实存在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悉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达多将我们在这个世界的经验视如一场梦，我们的习性执著于此梦幻般的世界，认为它是真实存在的，因而落入痛苦和焦虑的无尽循环之中。我们的想象对自己来说是如此真实，因而困在茧中无法脱身。然而，只要了解这一切都是我们的想象，就能让自己解脱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我们真正需要的是从习气、想象和贪著中觉醒。如同悉达多所说：你是自己的主人。</a:t>
            </a:r>
            <a:endParaRPr lang="en-US" altLang="zh-CN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业没有善恶</a:t>
            </a:r>
            <a:endParaRPr lang="zh-CN" altLang="en-US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5576" y="2060849"/>
            <a:ext cx="7931224" cy="266429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业（</a:t>
            </a:r>
            <a:r>
              <a:rPr lang="en-US" altLang="zh-CN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karma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）这个字通常被理解为一种道德系统的报应</a:t>
            </a:r>
            <a:r>
              <a:rPr lang="en-US" altLang="zh-CN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——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恶业与善业。然而，业只是一种因果的法则，不应该与道德或伦理混淆。包括佛陀在内，没有任何人对何为负面的、何为正面的定下基本的标杆。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任何促使我们远离“一切和合事物皆无常”这种真理的动机或行为，都可能导致负面的后果，这叫做恶业。任何带领我们趋近“一切情绪皆苦”这种真理的行为，都可能造成正面的结果，这叫善业。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了解空性之后</a:t>
            </a:r>
            <a:endParaRPr lang="zh-CN" altLang="en-US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45232" y="2132856"/>
            <a:ext cx="7931224" cy="345638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了悟了空性的悉达多，对菩提树下的忘忧草或宫殿里的丝绸坐垫没有好恶分别。金线坐垫的价值完全是由人类的野心和欲望造作而来的。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我们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人类认为心胸宽广是一种美德。要扩展心胸，重要的是不要安于令我们舒适或习惯的东西。如果我们有勇气能超越世俗，不被惯常逻辑的界限所限制，就能得到利益。如果我们能超越界限，就能了解空性是如此可笑的单纯。密勒日巴躲进牦牛角不会比某人戴上手套还令你惊讶。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四、涅槃超越概念</a:t>
            </a:r>
            <a:endParaRPr lang="zh-CN" altLang="en-US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45232" y="2060848"/>
            <a:ext cx="7859216" cy="396044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悉达多证悟成佛这一世之前，曾有无数世投生为鸟、猴子、大象、国王、王后、菩萨，其唯一目标就是征服无明因而得以利益一切众生。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而最终，在悉达多这一世，终于在菩提树下击败了魔王摩罗，抵达彼岸，轮回的对岸。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这个状态称作涅槃。经过长期教法，他在拘尸那城圆寂了，此时，他更超越了涅槃，而到达究竟涅槃的境界。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29600" cy="1143000"/>
          </a:xfrm>
        </p:spPr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涅槃在哪里？</a:t>
            </a:r>
            <a:endParaRPr lang="zh-CN" altLang="en-US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3568" y="1844824"/>
            <a:ext cx="7920880" cy="45365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对悉达多而言，究竟的安歇之所，不论是天堂或涅槃，根本就不是一个地方</a:t>
            </a:r>
            <a:r>
              <a:rPr lang="en-US" altLang="zh-CN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——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而是从无明的困惑中解脱出来。如果你实在要指出一个实质的地点，那可能就是你现在坐着的地方。对悉达多而言，那是在印度比哈尔邦的一颗菩提树下，垫了一些干燥忘忧草的平石板上。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悉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达多所说的自由是无条件的、不受限制的。靠着个人的勇气、智慧和精进，可以在此生中证得。没有任何人不具备这种潜能，包括困在地狱道中的众生都一样。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悉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达多的目标并不是要快乐，因此涅槃既非快乐也非不快乐</a:t>
            </a:r>
            <a:r>
              <a:rPr lang="en-US" altLang="zh-CN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——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它超越了一切二元的概念。涅槃是寂静。涅槃确实可以被认为是一种喜乐的境界，因为没有迷惑、没有无明、没有快乐也没有不快乐，就是大乐！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穿过黑暗风暴的一束光</a:t>
            </a:r>
            <a:endParaRPr lang="zh-CN" altLang="en-US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2880" y="1960240"/>
            <a:ext cx="8013576" cy="45651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佛性就像穿过黑暗风暴的一束光线。起初，佛性只是超越我们见地的一个概念而已，但如果我们生起慈悲心，终将能趋近它。即使在最黑暗而暴力的人心中，还是会有慈悲闪现，虽然那可能极为短暂而黯淡，但只要抓住这乍现的光芒，他们的佛性还是可以被发掘出来的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佛陀曾经在地狱道，当时他和同伴被迫拉一辆车穿过地狱之火，阎王坐在后方，无情的鞭打他们。悉达多还蛮健壮，见到同伴被打，生起了一股强烈的悲心。他请求阎王放同伴走，自己来背负两人的重量。阎王一怒之下重击悉达多，他头裂而亡，往生善道。正是他在死亡时刻的那一念慈悲心持续的增长，而在后来世中变得越来越灿烂。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915816" y="5301208"/>
            <a:ext cx="4608512" cy="720080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chemeClr val="accent2">
                    <a:lumMod val="75000"/>
                  </a:schemeClr>
                </a:solidFill>
                <a:latin typeface="微软雅黑"/>
                <a:ea typeface="微软雅黑"/>
                <a:cs typeface="微软雅黑"/>
              </a:rPr>
              <a:t>正见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5853873" y="5531501"/>
            <a:ext cx="2520280" cy="432048"/>
          </a:xfrm>
        </p:spPr>
        <p:txBody>
          <a:bodyPr>
            <a:normAutofit/>
          </a:bodyPr>
          <a:lstStyle/>
          <a:p>
            <a:pPr algn="l"/>
            <a:r>
              <a:rPr lang="zh-CN" altLang="en-US" sz="2400" dirty="0" smtClean="0">
                <a:solidFill>
                  <a:schemeClr val="bg2">
                    <a:lumMod val="50000"/>
                  </a:schemeClr>
                </a:solidFill>
                <a:latin typeface="微软雅黑"/>
                <a:ea typeface="微软雅黑"/>
                <a:cs typeface="微软雅黑"/>
              </a:rPr>
              <a:t>我的佛学入门书</a:t>
            </a:r>
            <a:endParaRPr lang="zh-CN" altLang="en-US" sz="2400" dirty="0">
              <a:solidFill>
                <a:schemeClr val="bg2">
                  <a:lumMod val="50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0"/>
            <a:ext cx="9144000" cy="4869160"/>
          </a:xfrm>
          <a:prstGeom prst="rect">
            <a:avLst/>
          </a:prstGeom>
          <a:solidFill>
            <a:srgbClr val="2E45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b="5096"/>
          <a:stretch/>
        </p:blipFill>
        <p:spPr>
          <a:xfrm>
            <a:off x="683568" y="1772816"/>
            <a:ext cx="5064508" cy="34104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超越时间与空间的好处</a:t>
            </a:r>
            <a:endParaRPr lang="zh-CN" altLang="en-US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5576" y="2060848"/>
            <a:ext cx="7859216" cy="352839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佛不是个人名，而是指心的一种状态。佛这个字，是指一种功德，他具足“成就者”和“觉醒者”，换言之，是指净化一切染污并证得全知者。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佛陀的觉醒，了悟了一切和合事物无法恒常存在；他了悟了只要是源自我执的任何情绪，都无法导致快乐；他了悟了没有真实存在的自我，也没有真实存在的现象能被觉受。他也了悟了证悟是超越概念的。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这些了悟就是我们所称的“佛的智慧”。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关于樊登读书会</a:t>
            </a:r>
            <a:endParaRPr lang="zh-CN" altLang="en-US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内容占位符 2"/>
          <p:cNvSpPr txBox="1">
            <a:spLocks/>
          </p:cNvSpPr>
          <p:nvPr/>
        </p:nvSpPr>
        <p:spPr>
          <a:xfrm>
            <a:off x="962522" y="1855365"/>
            <a:ext cx="6448425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zh-CN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在微信公众平台中搜索“樊登读书会”或者扫描二维码进行关注；</a:t>
            </a:r>
            <a:endParaRPr lang="en-US" altLang="zh-CN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zh-CN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非会员可以试读部分读书笔记内容，注册成为会员，第一时间获取全部读书笔记；</a:t>
            </a:r>
            <a:endParaRPr lang="en-US" altLang="zh-CN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zh-CN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会员拥有近距离交流的微信会员群，可以随时方便的交流读书心得，有任何读书的疑问都可以在会员群或讨论区中提出。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72" y="2093490"/>
            <a:ext cx="147637" cy="2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059559"/>
            <a:ext cx="146050" cy="2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72" y="4069259"/>
            <a:ext cx="147637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内容占位符 2"/>
          <p:cNvSpPr txBox="1">
            <a:spLocks/>
          </p:cNvSpPr>
          <p:nvPr/>
        </p:nvSpPr>
        <p:spPr>
          <a:xfrm>
            <a:off x="3851920" y="5471045"/>
            <a:ext cx="5903913" cy="16303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这里是读书人的社区，是思想碰撞和交流的舞台。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                                    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欢迎爱读书的你！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  <p:grpSp>
        <p:nvGrpSpPr>
          <p:cNvPr id="9" name="组合 102"/>
          <p:cNvGrpSpPr>
            <a:grpSpLocks/>
          </p:cNvGrpSpPr>
          <p:nvPr/>
        </p:nvGrpSpPr>
        <p:grpSpPr bwMode="auto">
          <a:xfrm>
            <a:off x="3964979" y="5910982"/>
            <a:ext cx="2335213" cy="614362"/>
            <a:chOff x="1987790" y="2143125"/>
            <a:chExt cx="2551315" cy="665852"/>
          </a:xfrm>
        </p:grpSpPr>
        <p:sp>
          <p:nvSpPr>
            <p:cNvPr id="10" name="圆角矩形 9"/>
            <p:cNvSpPr/>
            <p:nvPr/>
          </p:nvSpPr>
          <p:spPr>
            <a:xfrm>
              <a:off x="1987790" y="2143125"/>
              <a:ext cx="2551315" cy="665852"/>
            </a:xfrm>
            <a:prstGeom prst="roundRect">
              <a:avLst/>
            </a:prstGeom>
            <a:solidFill>
              <a:srgbClr val="EEECE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11" name="矩形 94"/>
            <p:cNvSpPr>
              <a:spLocks noChangeArrowheads="1"/>
            </p:cNvSpPr>
            <p:nvPr/>
          </p:nvSpPr>
          <p:spPr bwMode="auto">
            <a:xfrm>
              <a:off x="2126543" y="2268725"/>
              <a:ext cx="286178" cy="285611"/>
            </a:xfrm>
            <a:custGeom>
              <a:avLst/>
              <a:gdLst>
                <a:gd name="T0" fmla="*/ 0 w 284521"/>
                <a:gd name="T1" fmla="*/ 0 h 286856"/>
                <a:gd name="T2" fmla="*/ 284521 w 284521"/>
                <a:gd name="T3" fmla="*/ 286856 h 286856"/>
              </a:gdLst>
              <a:ahLst/>
              <a:cxnLst/>
              <a:rect l="T0" t="T1" r="T2" b="T3"/>
              <a:pathLst>
                <a:path w="284521" h="286856">
                  <a:moveTo>
                    <a:pt x="237101" y="0"/>
                  </a:moveTo>
                  <a:lnTo>
                    <a:pt x="284521" y="0"/>
                  </a:lnTo>
                  <a:lnTo>
                    <a:pt x="284521" y="286856"/>
                  </a:lnTo>
                  <a:lnTo>
                    <a:pt x="237101" y="286856"/>
                  </a:lnTo>
                  <a:lnTo>
                    <a:pt x="0" y="286856"/>
                  </a:lnTo>
                  <a:lnTo>
                    <a:pt x="0" y="236156"/>
                  </a:lnTo>
                  <a:lnTo>
                    <a:pt x="206982" y="236156"/>
                  </a:lnTo>
                  <a:lnTo>
                    <a:pt x="42129" y="62333"/>
                  </a:lnTo>
                  <a:lnTo>
                    <a:pt x="76800" y="29451"/>
                  </a:lnTo>
                  <a:lnTo>
                    <a:pt x="237101" y="19847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63500" dist="38100" dir="5400000" algn="t" rotWithShape="0">
                <a:srgbClr val="000000">
                  <a:alpha val="31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rgbClr val="CD1B2B"/>
                </a:solidFill>
                <a:latin typeface="Calibri"/>
                <a:ea typeface="宋体"/>
                <a:cs typeface="+mn-cs"/>
              </a:endParaRPr>
            </a:p>
          </p:txBody>
        </p:sp>
        <p:cxnSp>
          <p:nvCxnSpPr>
            <p:cNvPr id="12" name="直接连接符 89"/>
            <p:cNvCxnSpPr>
              <a:cxnSpLocks noChangeShapeType="1"/>
            </p:cNvCxnSpPr>
            <p:nvPr/>
          </p:nvCxnSpPr>
          <p:spPr bwMode="auto">
            <a:xfrm>
              <a:off x="2127471" y="2694559"/>
              <a:ext cx="2051642" cy="14203"/>
            </a:xfrm>
            <a:prstGeom prst="line">
              <a:avLst/>
            </a:prstGeom>
            <a:noFill/>
            <a:ln w="6350">
              <a:solidFill>
                <a:srgbClr val="143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3" name="矩形 81"/>
          <p:cNvSpPr>
            <a:spLocks noChangeArrowheads="1"/>
          </p:cNvSpPr>
          <p:nvPr/>
        </p:nvSpPr>
        <p:spPr bwMode="auto">
          <a:xfrm>
            <a:off x="4485679" y="5934794"/>
            <a:ext cx="17367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accent6">
                    <a:lumMod val="7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樊登读书会</a:t>
            </a:r>
            <a:endParaRPr lang="zh-CN" alt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248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636912"/>
            <a:ext cx="3600400" cy="36004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0"/>
            <a:ext cx="9144000" cy="2204864"/>
          </a:xfrm>
          <a:prstGeom prst="rect">
            <a:avLst/>
          </a:prstGeom>
          <a:solidFill>
            <a:srgbClr val="2E45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7" name="组合 102"/>
          <p:cNvGrpSpPr>
            <a:grpSpLocks/>
          </p:cNvGrpSpPr>
          <p:nvPr/>
        </p:nvGrpSpPr>
        <p:grpSpPr bwMode="auto">
          <a:xfrm>
            <a:off x="3767591" y="4974878"/>
            <a:ext cx="2335213" cy="614362"/>
            <a:chOff x="1987790" y="2143125"/>
            <a:chExt cx="2551315" cy="665852"/>
          </a:xfrm>
        </p:grpSpPr>
        <p:sp>
          <p:nvSpPr>
            <p:cNvPr id="8" name="圆角矩形 7"/>
            <p:cNvSpPr/>
            <p:nvPr/>
          </p:nvSpPr>
          <p:spPr>
            <a:xfrm>
              <a:off x="1987790" y="2143125"/>
              <a:ext cx="2551315" cy="665852"/>
            </a:xfrm>
            <a:prstGeom prst="roundRect">
              <a:avLst/>
            </a:prstGeom>
            <a:solidFill>
              <a:srgbClr val="EEECE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9" name="矩形 94"/>
            <p:cNvSpPr>
              <a:spLocks noChangeArrowheads="1"/>
            </p:cNvSpPr>
            <p:nvPr/>
          </p:nvSpPr>
          <p:spPr bwMode="auto">
            <a:xfrm>
              <a:off x="2126543" y="2268725"/>
              <a:ext cx="286178" cy="285611"/>
            </a:xfrm>
            <a:custGeom>
              <a:avLst/>
              <a:gdLst>
                <a:gd name="T0" fmla="*/ 0 w 284521"/>
                <a:gd name="T1" fmla="*/ 0 h 286856"/>
                <a:gd name="T2" fmla="*/ 284521 w 284521"/>
                <a:gd name="T3" fmla="*/ 286856 h 286856"/>
              </a:gdLst>
              <a:ahLst/>
              <a:cxnLst/>
              <a:rect l="T0" t="T1" r="T2" b="T3"/>
              <a:pathLst>
                <a:path w="284521" h="286856">
                  <a:moveTo>
                    <a:pt x="237101" y="0"/>
                  </a:moveTo>
                  <a:lnTo>
                    <a:pt x="284521" y="0"/>
                  </a:lnTo>
                  <a:lnTo>
                    <a:pt x="284521" y="286856"/>
                  </a:lnTo>
                  <a:lnTo>
                    <a:pt x="237101" y="286856"/>
                  </a:lnTo>
                  <a:lnTo>
                    <a:pt x="0" y="286856"/>
                  </a:lnTo>
                  <a:lnTo>
                    <a:pt x="0" y="236156"/>
                  </a:lnTo>
                  <a:lnTo>
                    <a:pt x="206982" y="236156"/>
                  </a:lnTo>
                  <a:lnTo>
                    <a:pt x="42129" y="62333"/>
                  </a:lnTo>
                  <a:lnTo>
                    <a:pt x="76800" y="29451"/>
                  </a:lnTo>
                  <a:lnTo>
                    <a:pt x="237101" y="19847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63500" dist="38100" dir="5400000" algn="t" rotWithShape="0">
                <a:srgbClr val="000000">
                  <a:alpha val="31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rgbClr val="CD1B2B"/>
                </a:solidFill>
                <a:latin typeface="Calibri"/>
                <a:ea typeface="宋体"/>
                <a:cs typeface="+mn-cs"/>
              </a:endParaRPr>
            </a:p>
          </p:txBody>
        </p:sp>
        <p:cxnSp>
          <p:nvCxnSpPr>
            <p:cNvPr id="10" name="直接连接符 89"/>
            <p:cNvCxnSpPr>
              <a:cxnSpLocks noChangeShapeType="1"/>
            </p:cNvCxnSpPr>
            <p:nvPr/>
          </p:nvCxnSpPr>
          <p:spPr bwMode="auto">
            <a:xfrm>
              <a:off x="2127471" y="2694559"/>
              <a:ext cx="2051642" cy="14203"/>
            </a:xfrm>
            <a:prstGeom prst="line">
              <a:avLst/>
            </a:prstGeom>
            <a:noFill/>
            <a:ln w="6350">
              <a:solidFill>
                <a:srgbClr val="143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1" name="矩形 81"/>
          <p:cNvSpPr>
            <a:spLocks noChangeArrowheads="1"/>
          </p:cNvSpPr>
          <p:nvPr/>
        </p:nvSpPr>
        <p:spPr bwMode="auto">
          <a:xfrm>
            <a:off x="4288291" y="4998690"/>
            <a:ext cx="17367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accent6">
                    <a:lumMod val="7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樊登读书会</a:t>
            </a:r>
            <a:endParaRPr lang="zh-CN" alt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3790144" y="4485514"/>
            <a:ext cx="5030327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如果您觉得有所收获，欢迎邀请您的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朋友加入</a:t>
            </a:r>
            <a:endParaRPr lang="en-US" altLang="zh-CN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                                  共同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分享读书的喜悦！</a:t>
            </a:r>
          </a:p>
        </p:txBody>
      </p:sp>
    </p:spTree>
    <p:extLst>
      <p:ext uri="{BB962C8B-B14F-4D97-AF65-F5344CB8AC3E}">
        <p14:creationId xmlns:p14="http://schemas.microsoft.com/office/powerpoint/2010/main" val="21422650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E45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364527" y="2437616"/>
            <a:ext cx="4572000" cy="2359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10" name="Picture 2" descr="G:\孑子 朋友们\田君琦\樊登读书会\樊登读书会二维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602" y="2440791"/>
            <a:ext cx="2357437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7"/>
          <p:cNvSpPr txBox="1"/>
          <p:nvPr/>
        </p:nvSpPr>
        <p:spPr>
          <a:xfrm>
            <a:off x="2647102" y="4125129"/>
            <a:ext cx="1785937" cy="357187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zh-CN" altLang="en-US" dirty="0">
                <a:solidFill>
                  <a:schemeClr val="accent6">
                    <a:lumMod val="50000"/>
                  </a:schemeClr>
                </a:solidFill>
                <a:latin typeface="迷你简北魏楷书" pitchFamily="65" charset="-122"/>
                <a:ea typeface="迷你简北魏楷书" pitchFamily="65" charset="-122"/>
                <a:cs typeface="+mj-cs"/>
              </a:rPr>
              <a:t>欢迎关注</a:t>
            </a:r>
          </a:p>
        </p:txBody>
      </p:sp>
      <p:pic>
        <p:nvPicPr>
          <p:cNvPr id="12" name="图片 13" descr="logo-3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914" y="2539216"/>
            <a:ext cx="2316163" cy="18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"/>
          <p:cNvSpPr txBox="1"/>
          <p:nvPr/>
        </p:nvSpPr>
        <p:spPr>
          <a:xfrm>
            <a:off x="2963201" y="5160163"/>
            <a:ext cx="35397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zh-CN" altLang="en-US" sz="2000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上海科必达信息科技有限公司</a:t>
            </a:r>
            <a:endParaRPr lang="en-US" altLang="zh-CN" sz="2000" b="1" dirty="0" smtClean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4" name="文本框 2"/>
          <p:cNvSpPr txBox="1"/>
          <p:nvPr/>
        </p:nvSpPr>
        <p:spPr>
          <a:xfrm>
            <a:off x="3519770" y="5645031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zh-CN" altLang="en-US" sz="4000" dirty="0" smtClean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荣誉出品</a:t>
            </a:r>
            <a:endParaRPr lang="zh-CN" altLang="en-US" sz="4000" dirty="0">
              <a:solidFill>
                <a:srgbClr val="C0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07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读后感</a:t>
            </a:r>
            <a:endParaRPr lang="zh-CN" altLang="en-US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8191822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这本书在中产阶级</a:t>
            </a: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中</a:t>
            </a: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掀起了一股学佛的风潮，大量的人是因为读了这本书而明确了佛教徒的身份。</a:t>
            </a:r>
            <a:endParaRPr lang="en-US" altLang="zh-CN" sz="18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李连杰和胡因梦的推荐当然非常重要，但更重要的是作者</a:t>
            </a:r>
            <a:r>
              <a:rPr lang="zh-CN" altLang="en-US" sz="1800" b="1" dirty="0" smtClean="0">
                <a:solidFill>
                  <a:srgbClr val="2E458B"/>
                </a:solidFill>
                <a:latin typeface="微软雅黑"/>
                <a:ea typeface="微软雅黑"/>
                <a:cs typeface="微软雅黑"/>
              </a:rPr>
              <a:t>宗萨蒋扬钦哲仁波切</a:t>
            </a: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生动有趣，又富有智慧和慈悲的笔触，让我们深刻的理解了学佛的终极目的。本书的核心就是对四法印的解读，牢记着这四个前提，你就是一个佛教徒。</a:t>
            </a:r>
            <a:endParaRPr lang="en-US" altLang="zh-CN" sz="18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很</a:t>
            </a: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喜欢书中的献词：献给印度王子</a:t>
            </a:r>
            <a:r>
              <a:rPr lang="en-US" altLang="zh-CN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——</a:t>
            </a: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净饭王之子。</a:t>
            </a:r>
            <a:endParaRPr lang="en-US" altLang="zh-CN" sz="18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若不是因为他，至今我还不明了我是一个漂泊的人。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29600" cy="1143000"/>
          </a:xfrm>
        </p:spPr>
        <p:txBody>
          <a:bodyPr/>
          <a:lstStyle/>
          <a:p>
            <a:r>
              <a:rPr lang="zh-CN" altLang="en-US" dirty="0" smtClean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如何才是佛教徒？</a:t>
            </a:r>
            <a:endParaRPr lang="zh-CN" altLang="en-US" dirty="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9552" y="1783357"/>
            <a:ext cx="8229600" cy="488600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一个基督教徒有着很明确的身份，但一个佛教徒似乎是模糊的。手持念珠，会背诵心经，着急时会喊阿弥陀佛算不算佛教徒？只有皈依仪式之后的居士才算佛教徒吗？甚至我们很多人都会问自己究竟算不算佛教徒？其实如果一个人接受下列四项真理，他就是佛教徒：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  <a:buFont typeface="Symbol" charset="2"/>
              <a:buChar char="-"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一切和合事物皆无常（诸行无常）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  <a:buFont typeface="Symbol" charset="2"/>
              <a:buChar char="-"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一切情绪皆苦（诸漏皆苦）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  <a:buFont typeface="Symbol" charset="2"/>
              <a:buChar char="-"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一切事物皆无自性（诸法无我）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  <a:buFont typeface="Symbol" charset="2"/>
              <a:buChar char="-"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涅槃超越概念（涅槃寂静）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以上就是佛陀宣说的四法印，其中没有任何道德性或仪式性的内容，也没有提到善恶。它们是根据智慧而来的实际真理。相信和认可四法印，就是佛教徒所谓</a:t>
            </a:r>
            <a:r>
              <a:rPr lang="zh-CN" altLang="en-US" sz="1800" dirty="0" smtClean="0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的“正见”。</a:t>
            </a:r>
            <a:endParaRPr lang="zh-CN" altLang="en-US" sz="1800" dirty="0">
              <a:solidFill>
                <a:srgbClr val="262626"/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26609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229600" cy="1143000"/>
          </a:xfrm>
        </p:spPr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一、造作与无常</a:t>
            </a:r>
            <a:endParaRPr lang="zh-CN" altLang="en-US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3568" y="1916832"/>
            <a:ext cx="7931224" cy="367240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佛陀不是神，是个凡人，净饭王之子。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占星家预言太子将来会出家，于是净饭王尽量不让他接触不美好的事物。但成年后的悉达多依然看到了生老病死的种种苦态，为了让自己的家人和子民免于生老病死的折磨，悉达多决定去探求离苦得乐的真理。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他悄悄离开皇宫，独自苦修。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而我们作为普通人，看到世间的痛苦，只会用好玩的事情作为转移注意力的拨浪鼓。我们像小孩子一样回避着无常，好像无常并不存在一样。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29600" cy="1143000"/>
          </a:xfrm>
        </p:spPr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佛陀的发现</a:t>
            </a:r>
            <a:endParaRPr lang="zh-CN" altLang="en-US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53650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完全不凭借任何科学工具，悉达多太子以吉祥草为垫，坐在菩提树下，探索人类的本性。经过长时间思维，他终于悟到了：一切万有，包括我们的血肉，我们的情绪和感受，都是由两个以上的元素组合而成。两种或多种元素和在一起，新的现象就会产生。没有一个产物可以独立于其个别元素。相信它真实独立存在，是最大的骗局。整个宇宙一切事物都是相互依存的，因此一切事物都会改变。这就是无常。无常并不意味着死亡，而是意味着变化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通过这个了悟，悉达多终于找到了一个方法以解除死亡的痛苦。他接受了变化是不可避免的，而死亡只是这个循环的一部分。如果能了解一切都是无常，就不会攀缘执著；如果不攀缘执著，就不会患得患失，也才能真正完完全全地活着。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29600" cy="1143000"/>
          </a:xfrm>
        </p:spPr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无常是好消息</a:t>
            </a:r>
            <a:endParaRPr lang="zh-CN" altLang="en-US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7584" y="1988840"/>
            <a:ext cx="7848872" cy="388843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当佛陀说一切和合皆无常，他并不认为那是坏消息，而是简单、科学的事实。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我们能认清因缘的不稳定，就会了解自己有力量转化障碍，并且完成不可能的任务。而绝望或者盲目，都是相信恒常的结果。</a:t>
            </a:r>
            <a:endParaRPr lang="en-US" altLang="zh-CN" sz="1800" dirty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无常的概念并非预言世界末日或天启，它也不是对人类罪恶的惩罚。它没有本具的正面或负面，只不过是事物和合的过程之一部分而已。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我们通常只想要无常的一部分，而不要全部。真正的解脱来自领受整个循环而不是紧紧抓住自己喜欢的部分。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29600" cy="1143000"/>
          </a:xfrm>
        </p:spPr>
        <p:txBody>
          <a:bodyPr/>
          <a:lstStyle/>
          <a:p>
            <a:r>
              <a:rPr lang="zh-CN" altLang="en-US" dirty="0" smtClean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二、情绪和痛苦</a:t>
            </a:r>
            <a:endParaRPr lang="zh-CN" altLang="en-US" dirty="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5576" y="2132856"/>
            <a:ext cx="7848872" cy="432048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问一个佛教徒“什么是人生的目的？”是不恰当的。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因为这个问题是假设在亿万年前有某个人或神设计了一个人生目的。这就是有神论的观点。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佛教徒不相信有一个全能的创造者，也不认为生命的目的已经或需要被决定和定义。更合适的问题是“什么是生命？”这个问题的答案非常明显：生命是一个巨大的和合现象。每个生命都追求快乐，但快乐是完全因人而异的，并且会因为任何因素的变化而变质。即便是看似有益的宗教原则，也可能变成严苛的宗教教条，造成人们不必要的内疚和自卑。人们想尽一切办法追求快乐解决痛苦，但办法越多，等量的头痛也就产生了。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29600" cy="1143000"/>
          </a:xfrm>
        </p:spPr>
        <p:txBody>
          <a:bodyPr/>
          <a:lstStyle/>
          <a:p>
            <a:r>
              <a:rPr lang="zh-CN" altLang="en-US" dirty="0" smtClean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二、情绪和痛苦</a:t>
            </a:r>
            <a:endParaRPr lang="zh-CN" altLang="en-US" dirty="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3568" y="2132856"/>
            <a:ext cx="7931224" cy="388843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佛陀发现，追本溯源，导致痛苦的是人的情绪。事实上，情绪即是痛苦。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一切情绪都生起于自私。也就是说，它们都与执着于自我有关。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情绪虽然看似真实，但不是一个人本具存在的一部分。只是特定的因缘聚合在一起生起的。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基本上所有的情绪都是一种偏见，在每一种情绪之中，都存有分别心的成分。如果你认真地想要根除痛苦，你必须培养觉知，留心你的情绪，并且学习如何避免被情绪鼓动起来。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629605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1332</TotalTime>
  <Words>2927</Words>
  <Application>Microsoft Office PowerPoint</Application>
  <PresentationFormat>全屏显示(4:3)</PresentationFormat>
  <Paragraphs>99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3" baseType="lpstr">
      <vt:lpstr>华文行楷</vt:lpstr>
      <vt:lpstr>宋体</vt:lpstr>
      <vt:lpstr>微软雅黑</vt:lpstr>
      <vt:lpstr>迷你简北魏楷书</vt:lpstr>
      <vt:lpstr>隶书</vt:lpstr>
      <vt:lpstr>Arial</vt:lpstr>
      <vt:lpstr>Calibri</vt:lpstr>
      <vt:lpstr>Calibri Light</vt:lpstr>
      <vt:lpstr>Symbol</vt:lpstr>
      <vt:lpstr>Office 主题</vt:lpstr>
      <vt:lpstr>PowerPoint 演示文稿</vt:lpstr>
      <vt:lpstr>正见</vt:lpstr>
      <vt:lpstr>读后感</vt:lpstr>
      <vt:lpstr>如何才是佛教徒？</vt:lpstr>
      <vt:lpstr>一、造作与无常</vt:lpstr>
      <vt:lpstr>佛陀的发现</vt:lpstr>
      <vt:lpstr>无常是好消息</vt:lpstr>
      <vt:lpstr>二、情绪和痛苦</vt:lpstr>
      <vt:lpstr>二、情绪和痛苦</vt:lpstr>
      <vt:lpstr>情绪的根源：（不存在的）自我</vt:lpstr>
      <vt:lpstr>习气：自我的盟友</vt:lpstr>
      <vt:lpstr>那么爱呢？</vt:lpstr>
      <vt:lpstr>三、一切是空</vt:lpstr>
      <vt:lpstr>空不是没有</vt:lpstr>
      <vt:lpstr>业没有善恶</vt:lpstr>
      <vt:lpstr>了解空性之后</vt:lpstr>
      <vt:lpstr>四、涅槃超越概念</vt:lpstr>
      <vt:lpstr>涅槃在哪里？</vt:lpstr>
      <vt:lpstr>穿过黑暗风暴的一束光</vt:lpstr>
      <vt:lpstr>超越时间与空间的好处</vt:lpstr>
      <vt:lpstr>关于樊登读书会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正见</dc:title>
  <dc:creator>User</dc:creator>
  <cp:lastModifiedBy>Junqi Tian</cp:lastModifiedBy>
  <cp:revision>29</cp:revision>
  <dcterms:created xsi:type="dcterms:W3CDTF">2014-06-10T08:01:38Z</dcterms:created>
  <dcterms:modified xsi:type="dcterms:W3CDTF">2014-10-08T06:08:32Z</dcterms:modified>
</cp:coreProperties>
</file>