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79" r:id="rId5"/>
    <p:sldId id="258" r:id="rId6"/>
    <p:sldId id="259" r:id="rId7"/>
    <p:sldId id="260" r:id="rId8"/>
    <p:sldId id="261" r:id="rId9"/>
    <p:sldId id="278" r:id="rId10"/>
    <p:sldId id="262" r:id="rId11"/>
    <p:sldId id="273" r:id="rId12"/>
    <p:sldId id="263" r:id="rId13"/>
    <p:sldId id="264" r:id="rId14"/>
    <p:sldId id="265" r:id="rId15"/>
    <p:sldId id="266" r:id="rId16"/>
    <p:sldId id="274" r:id="rId17"/>
    <p:sldId id="267" r:id="rId18"/>
    <p:sldId id="268" r:id="rId19"/>
    <p:sldId id="269" r:id="rId20"/>
    <p:sldId id="270" r:id="rId21"/>
    <p:sldId id="271" r:id="rId22"/>
    <p:sldId id="276" r:id="rId23"/>
    <p:sldId id="277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C681A-5DCA-4608-8D2C-287B49E99AEF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D94BC-E879-47BD-8A67-8A0E102061B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144000" cy="2132856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6381328"/>
            <a:ext cx="9144000" cy="4848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6346" y="1844824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灯片编号占位符 5"/>
          <p:cNvSpPr txBox="1">
            <a:spLocks/>
          </p:cNvSpPr>
          <p:nvPr userDrawn="1"/>
        </p:nvSpPr>
        <p:spPr>
          <a:xfrm>
            <a:off x="6915596" y="64736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7D94BC-E879-47BD-8A67-8A0E102061B7}" type="slidenum">
              <a:rPr lang="zh-CN" altLang="en-US" smtClean="0">
                <a:solidFill>
                  <a:schemeClr val="tx1"/>
                </a:solidFill>
              </a:rPr>
              <a:pPr/>
              <a:t>‹#›</a:t>
            </a:fld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28"/>
          <a:stretch/>
        </p:blipFill>
        <p:spPr>
          <a:xfrm>
            <a:off x="35496" y="0"/>
            <a:ext cx="3912419" cy="4222917"/>
          </a:xfrm>
          <a:prstGeom prst="rect">
            <a:avLst/>
          </a:prstGeom>
        </p:spPr>
      </p:pic>
      <p:pic>
        <p:nvPicPr>
          <p:cNvPr id="9" name="图片 10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02" y="2896840"/>
            <a:ext cx="34115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5614615" y="5187602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11" name="矩形 10"/>
          <p:cNvSpPr/>
          <p:nvPr/>
        </p:nvSpPr>
        <p:spPr>
          <a:xfrm>
            <a:off x="5325690" y="5138390"/>
            <a:ext cx="2881312" cy="174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856" y="8367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重要的前运动区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332037"/>
            <a:ext cx="7848872" cy="36172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科学家常常用血流量来判断脑的活动量。血流量大，说明活跃，反之则较少工作。前运动区功能不太好的人，不能读懂人心，不能和他人顺利交流，前运动区血流也少。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长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时间看电脑、打游戏、看电视的人，前运动区就会不活跃。电视儿童就是因为前运动区不发展，而与人沟通产生困难。婴幼儿没有耐心、喜欢哭也是因为前运动区还没有发育。在学校里喜欢欺负同学的孩子，从表情读懂人物感情的能力很明显要差很多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疲劳和酒精会弱化前运动区功能，这是很多成年人失控的主要原因。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066726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人性由“三大脑”组成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2276873"/>
            <a:ext cx="3888432" cy="381642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前运动区有三大功能：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第一是同感；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第二是工作；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第三是学习。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这三件事分别由三种神经紧密相连。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“学习脑”是多巴胺能神经；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“工作脑”是去甲肾上腺素能神经；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“同感脑”是血清素能神经。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949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066726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人性由“三大脑”组成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2880" y="2348880"/>
            <a:ext cx="8013576" cy="374441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多巴胺是一种让脑兴奋的兴奋质，多巴胺带来的兴奋就是“快感”；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去甲肾上腺素也是兴奋质，但去甲肾上腺素是和生命的危机及不快的状态战斗的脑内物质，它带来的是“愤怒”“面对危险时的兴奋”。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过度的压力会引起去甲肾上腺素过剩，脑的兴奋就无法控制，会引起抑郁症、焦虑症、强迫症、恐惧症等等。血清素是脑的指挥者，它让大脑维持在高速运转的状态。如果说去甲肾上腺素带来“热情的清醒”，血清素就带来“冷静的清醒”。通过有规律地释放血清素，可以调节多巴胺和去甲肾上腺素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856" y="84584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血清素能神经的五大功能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600" y="2752328"/>
            <a:ext cx="7643192" cy="29089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、冷静的清醒：给大脑带来理想的清醒状态；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、保持平常心：能冷静控制自己的状态就是平常心；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3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、交感神经的适度兴奋：过度兴奋就是压力太大，适度兴奋就是早上清醒的醒来的感觉；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4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、减轻疼痛：抑制了疼痛的传播；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、保持良好的姿势：刺激抗重力肌，让表情有神，身体挺拔。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856" y="84584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血清素与抑郁症的关系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592" y="2564904"/>
            <a:ext cx="7776864" cy="30243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抑郁症有两种，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一种是遗传基因本身的问题引起的血清素不足导致的先天性抑郁症。这种病多发于家族遗传，特有的症状是抑郁状态和焦躁状态反复出现。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buFont typeface="Symbol" charset="2"/>
              <a:buChar char="-"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另一种是生活习惯引起的血清素不足导致的后天性抑郁症。如今增多的抑郁症，与作息不规律、沉迷于电脑等生活习惯有着很大关系。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864" y="1066726"/>
            <a:ext cx="8229600" cy="850106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如何锻炼血清素分泌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420888"/>
            <a:ext cx="7848872" cy="352839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能激活血清素能神经的，主要有两件法宝：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一个是阳光，一个是韵律运动。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所以要治疗抑郁、易怒，最重要的是过规律的生活，并吸收阳光。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血清素是早上制造的，沐浴早上的阳光对激活血清素最有效。晒太阳时间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30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分钟即可，太长反而会自我抑制。血清素会变成褪黑素，这决定着你的睡眠。白天如果没有制造足够的血清素，晚上就没有足够的褪黑素，就会失眠。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864" y="1066726"/>
            <a:ext cx="8229600" cy="850106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如何锻炼血清素分泌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2560814"/>
            <a:ext cx="7632848" cy="238035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韵律运动包括：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散步、跑步、自行车、游泳、健身操、跳舞、做瑜伽、太极拳、念佛经、嚼口香糖、打鼓。不勉强，别过度运动。只要运动最少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分钟，血清素放出量就会增加。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有一个最有效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的韵律运动，就是禅坐和呼吸。先呼出，再吸入的腹肌呼吸，好过先吸气，再呼出的横膈膜呼吸法。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0745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血清素不是万能的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600" y="2680320"/>
            <a:ext cx="7488832" cy="21888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血清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素不具备一个重要的功能，那就是“增强免疫系统”的功能。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不管怎么锻炼血清素能神经，都不能直接影响身体性压力的路径。身体性压力路径的抑制方法就是“眼泪”。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2211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人类的三种眼泪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592" y="2564904"/>
            <a:ext cx="7416824" cy="26208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“基础分泌的眼泪”，就是保护眼睛、滋润眼睛的眼泪，干眼症就是应为这种眼泪分泌不足。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“反射性的眼泪”，切大蒜和洋葱时流的眼泪。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“动情之泪”，悲伤和感动的时候流的眼泪，这种眼泪只有人能流，具有抗压能力。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066726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动情之泪的价值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564904"/>
            <a:ext cx="7931224" cy="334096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通过测人脑血流量发现，流感动之泪的时候，内测前运动区的血流会增加。孩子通过体验各种眼泪，锻炼前运动区，成长为会流同感之泪的成人。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流泪的泪腺是由副交感神经控制的，而压力状况是指交感神经高度紧张的状态。人醒的时候交感神经起主导作用，只要睡觉就切换到副交感神经，交感神经得到缓和，压力也得到缓解。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所以，留下感动之泪的时候，你的大脑从交感神经切换到了副交感神经主导的状态。于是，压力状况就会消解。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75856" y="3789040"/>
            <a:ext cx="5472608" cy="938535"/>
          </a:xfrm>
        </p:spPr>
        <p:txBody>
          <a:bodyPr>
            <a:normAutofit/>
          </a:bodyPr>
          <a:lstStyle/>
          <a:p>
            <a:pPr algn="l"/>
            <a:r>
              <a:rPr lang="zh-CN" altLang="en-US" sz="4000" dirty="0">
                <a:latin typeface="微软雅黑"/>
                <a:ea typeface="微软雅黑"/>
                <a:cs typeface="微软雅黑"/>
              </a:rPr>
              <a:t>消除</a:t>
            </a:r>
            <a:r>
              <a:rPr lang="zh-CN" altLang="en-US" sz="4000" dirty="0" smtClean="0">
                <a:latin typeface="微软雅黑"/>
                <a:ea typeface="微软雅黑"/>
                <a:cs typeface="微软雅黑"/>
              </a:rPr>
              <a:t>压力，从大脑开始</a:t>
            </a:r>
            <a:endParaRPr lang="zh-CN" altLang="en-US" sz="40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275856" y="4581128"/>
            <a:ext cx="3456384" cy="550912"/>
          </a:xfrm>
        </p:spPr>
        <p:txBody>
          <a:bodyPr>
            <a:norm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了解压力，消解压力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28"/>
          <a:stretch/>
        </p:blipFill>
        <p:spPr>
          <a:xfrm>
            <a:off x="-32038" y="0"/>
            <a:ext cx="3912419" cy="422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5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4848" y="980728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一些有趣的事实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592" y="2420888"/>
            <a:ext cx="7715200" cy="25202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演员靠演技哭出来的眼泪不会减压，反而会增加压力。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哭比笑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好。哭比笑更能消解压力，流泪后是爽快了，大笑后是有精神了。但哭很吃力，不能总哭，笑比哭时间短，可以每天轻松进行。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很多人在一起哭，效果更好。这是同感的力量。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5229200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96" y="2464296"/>
            <a:ext cx="678944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所以，你的减压计划是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59832" y="3472408"/>
            <a:ext cx="5472608" cy="1396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作息规律，日出而作，日入而息，晒晒太阳。</a:t>
            </a:r>
            <a:endParaRPr lang="en-US" altLang="zh-CN" sz="1800" dirty="0" smtClean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坐禅，或者培养一项能够坚持的韵律运动。</a:t>
            </a:r>
            <a:endParaRPr lang="en-US" altLang="zh-CN" sz="1800" dirty="0" smtClean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每</a:t>
            </a:r>
            <a:r>
              <a:rPr lang="zh-CN" altLang="en-US" sz="18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周末找个令你感动的电影自己哭一哭。</a:t>
            </a:r>
            <a:endParaRPr lang="zh-CN" altLang="en-US" sz="18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92" y="3400400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5229200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068960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内容占位符 2"/>
          <p:cNvSpPr txBox="1">
            <a:spLocks/>
          </p:cNvSpPr>
          <p:nvPr/>
        </p:nvSpPr>
        <p:spPr bwMode="auto">
          <a:xfrm>
            <a:off x="4055156" y="3076327"/>
            <a:ext cx="48688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000" dirty="0">
                <a:solidFill>
                  <a:srgbClr val="FFFFFF"/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如果您觉得有所收获，欢迎邀请您的朋友</a:t>
            </a:r>
            <a:endParaRPr kumimoji="0" lang="en-US" altLang="zh-CN" sz="2000" dirty="0">
              <a:solidFill>
                <a:srgbClr val="FFFFFF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000" dirty="0">
                <a:solidFill>
                  <a:srgbClr val="FFFFFF"/>
                </a:solidFill>
                <a:latin typeface="微软雅黑" charset="0"/>
                <a:ea typeface="微软雅黑" charset="0"/>
                <a:cs typeface="微软雅黑" charset="0"/>
              </a:rPr>
              <a:t>加入</a:t>
            </a:r>
            <a:endParaRPr kumimoji="0" lang="en-US" altLang="zh-CN" sz="2000" dirty="0">
              <a:solidFill>
                <a:srgbClr val="FFFFFF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2000" dirty="0">
                <a:solidFill>
                  <a:srgbClr val="FFFFFF"/>
                </a:solidFill>
                <a:latin typeface="微软雅黑" charset="0"/>
                <a:ea typeface="微软雅黑" charset="0"/>
                <a:cs typeface="微软雅黑" charset="0"/>
              </a:rPr>
              <a:t>共同分享读书的喜悦！</a:t>
            </a:r>
            <a:endParaRPr kumimoji="0" lang="zh-CN" altLang="en-US" sz="1800" dirty="0">
              <a:solidFill>
                <a:srgbClr val="FFFFFF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grpSp>
        <p:nvGrpSpPr>
          <p:cNvPr id="8" name="组合 102"/>
          <p:cNvGrpSpPr>
            <a:grpSpLocks/>
          </p:cNvGrpSpPr>
          <p:nvPr/>
        </p:nvGrpSpPr>
        <p:grpSpPr bwMode="auto">
          <a:xfrm>
            <a:off x="4802868" y="3628777"/>
            <a:ext cx="2335213" cy="614362"/>
            <a:chOff x="1987790" y="2143125"/>
            <a:chExt cx="2551315" cy="665852"/>
          </a:xfrm>
        </p:grpSpPr>
        <p:sp>
          <p:nvSpPr>
            <p:cNvPr id="9" name="圆角矩形 8"/>
            <p:cNvSpPr/>
            <p:nvPr/>
          </p:nvSpPr>
          <p:spPr>
            <a:xfrm>
              <a:off x="1987790" y="2143125"/>
              <a:ext cx="2551315" cy="665852"/>
            </a:xfrm>
            <a:prstGeom prst="roundRect">
              <a:avLst/>
            </a:prstGeom>
            <a:solidFill>
              <a:srgbClr val="EEECE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0" name="矩形 94"/>
            <p:cNvSpPr>
              <a:spLocks noChangeArrowheads="1"/>
            </p:cNvSpPr>
            <p:nvPr/>
          </p:nvSpPr>
          <p:spPr bwMode="auto">
            <a:xfrm>
              <a:off x="2126543" y="2268725"/>
              <a:ext cx="286178" cy="285611"/>
            </a:xfrm>
            <a:custGeom>
              <a:avLst/>
              <a:gdLst>
                <a:gd name="T0" fmla="*/ 0 w 284521"/>
                <a:gd name="T1" fmla="*/ 0 h 286856"/>
                <a:gd name="T2" fmla="*/ 284521 w 284521"/>
                <a:gd name="T3" fmla="*/ 286856 h 286856"/>
              </a:gdLst>
              <a:ahLst/>
              <a:cxnLst/>
              <a:rect l="T0" t="T1" r="T2" b="T3"/>
              <a:pathLst>
                <a:path w="284521" h="286856">
                  <a:moveTo>
                    <a:pt x="237101" y="0"/>
                  </a:moveTo>
                  <a:lnTo>
                    <a:pt x="284521" y="0"/>
                  </a:lnTo>
                  <a:lnTo>
                    <a:pt x="284521" y="286856"/>
                  </a:lnTo>
                  <a:lnTo>
                    <a:pt x="237101" y="286856"/>
                  </a:lnTo>
                  <a:lnTo>
                    <a:pt x="0" y="286856"/>
                  </a:lnTo>
                  <a:lnTo>
                    <a:pt x="0" y="236156"/>
                  </a:lnTo>
                  <a:lnTo>
                    <a:pt x="206982" y="236156"/>
                  </a:lnTo>
                  <a:lnTo>
                    <a:pt x="42129" y="62333"/>
                  </a:lnTo>
                  <a:lnTo>
                    <a:pt x="76800" y="29451"/>
                  </a:lnTo>
                  <a:lnTo>
                    <a:pt x="237101" y="19847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63500" dist="38100" dir="5400000" algn="t" rotWithShape="0">
                <a:srgbClr val="000000">
                  <a:alpha val="31999"/>
                </a:srgbClr>
              </a:outerShdw>
            </a:effectLst>
            <a:extLst>
              <a:ext uri="{91240B29-F687-4f45-9708-019B960494DF}">
                <a14:hiddenLine xmlns=""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rgbClr val="CD1B2B"/>
                </a:solidFill>
                <a:latin typeface="Calibri"/>
                <a:ea typeface="宋体"/>
                <a:cs typeface="+mn-cs"/>
              </a:endParaRPr>
            </a:p>
          </p:txBody>
        </p:sp>
        <p:cxnSp>
          <p:nvCxnSpPr>
            <p:cNvPr id="11" name="直接连接符 89"/>
            <p:cNvCxnSpPr>
              <a:cxnSpLocks noChangeShapeType="1"/>
            </p:cNvCxnSpPr>
            <p:nvPr/>
          </p:nvCxnSpPr>
          <p:spPr bwMode="auto">
            <a:xfrm>
              <a:off x="2127471" y="2694559"/>
              <a:ext cx="2051642" cy="14203"/>
            </a:xfrm>
            <a:prstGeom prst="line">
              <a:avLst/>
            </a:prstGeom>
            <a:noFill/>
            <a:ln w="6350">
              <a:solidFill>
                <a:srgbClr val="143EEA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" name="矩形 81"/>
          <p:cNvSpPr>
            <a:spLocks noChangeArrowheads="1"/>
          </p:cNvSpPr>
          <p:nvPr/>
        </p:nvSpPr>
        <p:spPr bwMode="auto">
          <a:xfrm>
            <a:off x="5323568" y="3652589"/>
            <a:ext cx="1736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04" y="-16828"/>
            <a:ext cx="3719408" cy="466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1398488"/>
            <a:ext cx="9144000" cy="4032448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5502944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364527" y="2437616"/>
            <a:ext cx="4572000" cy="235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6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02" y="2440791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7"/>
          <p:cNvSpPr txBox="1"/>
          <p:nvPr/>
        </p:nvSpPr>
        <p:spPr>
          <a:xfrm>
            <a:off x="2647102" y="4125129"/>
            <a:ext cx="1785937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dirty="0">
                <a:solidFill>
                  <a:schemeClr val="accent6">
                    <a:lumMod val="50000"/>
                  </a:schemeClr>
                </a:solidFill>
                <a:latin typeface="迷你简北魏楷书" pitchFamily="65" charset="-122"/>
                <a:ea typeface="迷你简北魏楷书" pitchFamily="65" charset="-122"/>
                <a:cs typeface="+mj-cs"/>
              </a:rPr>
              <a:t>欢迎关注</a:t>
            </a:r>
          </a:p>
        </p:txBody>
      </p:sp>
      <p:pic>
        <p:nvPicPr>
          <p:cNvPr id="18" name="图片 13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14" y="2539216"/>
            <a:ext cx="23161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9"/>
          <p:cNvSpPr/>
          <p:nvPr/>
        </p:nvSpPr>
        <p:spPr>
          <a:xfrm>
            <a:off x="0" y="1297620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1"/>
          <p:cNvSpPr txBox="1"/>
          <p:nvPr/>
        </p:nvSpPr>
        <p:spPr>
          <a:xfrm>
            <a:off x="3059832" y="5635714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1" name="文本框 2"/>
          <p:cNvSpPr txBox="1"/>
          <p:nvPr/>
        </p:nvSpPr>
        <p:spPr>
          <a:xfrm>
            <a:off x="3616401" y="612058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18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2132856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856" y="850702"/>
            <a:ext cx="8229600" cy="994122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想要战胜压力是万万不可能的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600" y="2392288"/>
            <a:ext cx="7488832" cy="29809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“零压力”不应该成为我们的目标，因为压力绝对不会消失。期望不能得到的东西，反而会增加我们的压力。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释迦牟尼用了六年时间苦修，希望战胜压力，但是最终还是没有成功。他承认诸漏皆苦，其实就是说人生永远存在着压力。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而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所有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的压力都是来自大脑的感觉。本书的作者是日本知名的脑科学专家，通过对大脑的深入剖析，我们会更了解我们的压力。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346" y="1844824"/>
            <a:ext cx="9144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381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995936" y="1628800"/>
            <a:ext cx="4572000" cy="4464496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600" y="3573016"/>
            <a:ext cx="2592288" cy="56552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压力引起疾病的流程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6346" y="1268760"/>
            <a:ext cx="9144000" cy="45719"/>
          </a:xfrm>
          <a:prstGeom prst="rect">
            <a:avLst/>
          </a:prstGeom>
          <a:solidFill>
            <a:srgbClr val="143E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 descr="IMG_540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 t="9310" r="2201"/>
          <a:stretch/>
        </p:blipFill>
        <p:spPr>
          <a:xfrm>
            <a:off x="4823520" y="1926444"/>
            <a:ext cx="2958406" cy="3950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21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身体性压力的产生机制</a:t>
            </a:r>
            <a:endParaRPr lang="zh-CN" altLang="en-US" sz="3600" dirty="0"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43608" y="2348880"/>
            <a:ext cx="7488832" cy="37444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当我们受到身体性压力时，比如疼痛，首先从丘脑，经过大脑皮质或大脑边缘系，到达压力中枢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丘脑下部室旁核。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室旁核会产生促肾上腺素皮质释放激素（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CRH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），刺激下垂体，释放出促肾上腺皮质激素（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ACTH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）。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这种荷尔蒙刺激肾上腺皮质，引起肾上腺皮质肥大和压力荷尔蒙“皮质醇”的分泌。皮质醇过多，会引起高血压、糖尿病、骨质疏松等。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78296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精神性压力的产生机制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348880"/>
            <a:ext cx="7920880" cy="38164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开始同样在丘脑下部室旁核，但通往神经时不经过脑垂体，而是直接作用到了脑干部分，具体的说就是中缝核。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脑干的中缝核位于脑中最深处，内部有血清素能神经，释放出与精神性疾病密切相关的神经递质“血清素”。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压力信息从丘脑下部传递到中缝核，妨碍了血清素能神经的作用。然后产生了抑郁症和焦虑症。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晚上失控的人比早上多，就是因为晚上血清素分泌减少了的缘故。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778098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只有人才有的两大压力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2276872"/>
            <a:ext cx="7704856" cy="36724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动物也会有脑压力，但有些压力只有人类才能感受到。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一是不快产生的压力；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二是自己为别人做的事没有得到适当的评价而产生的压力。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第一种常常发生在得不到满足的时候，比如对酒精的依赖，对网络的依赖，还有购物、性和暴力等等。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第二种则是来自于与他人的互动，自我评价和社会评价的不同。比如同他人的比较、升职压力、财务压力等等。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大脑的分工</a:t>
            </a:r>
            <a:endParaRPr lang="zh-CN" altLang="en-US" sz="3600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2215405"/>
            <a:ext cx="7992888" cy="409391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脑干：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拥有呼吸、循环、消化等自律神经机能，还有调节咀嚼、步行等基本生命活动的运动机能。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丘脑下部：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调节食欲、性欲等生存不可或缺的功能。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大脑</a:t>
            </a: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边缘系：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又叫情感脑，形成喜怒哀乐、愤怒恐怖等各种情感的部分。宠物有时候也会表现出喜怒哀乐，就是因为它们也有这部分。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大脑皮质：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这是人类独有的。丰富的智能、语言、社会性生活就在这里掌管。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额叶和大脑边缘系相连的地方有一个区域叫做前运动区，这里负责让我们感受到压力，也可以消解压力。这就是所谓“心”。前运动区受损的人依然会说话会走路，吃饭、排泄，但失去了对他人的理解能力。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381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032448" y="1556792"/>
            <a:ext cx="4572000" cy="4464496"/>
          </a:xfrm>
          <a:prstGeom prst="rect">
            <a:avLst/>
          </a:prstGeom>
          <a:solidFill>
            <a:srgbClr val="143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9632" y="3079501"/>
            <a:ext cx="2088232" cy="150162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丘脑下部：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大脑边缘系：</a:t>
            </a:r>
            <a:endParaRPr lang="en-US" altLang="zh-CN" sz="1800" b="1" dirty="0" smtClean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143EEA"/>
                </a:solidFill>
                <a:latin typeface="微软雅黑"/>
                <a:ea typeface="微软雅黑"/>
                <a:cs typeface="微软雅黑"/>
              </a:rPr>
              <a:t>大脑皮质：</a:t>
            </a:r>
            <a:endParaRPr lang="zh-CN" altLang="en-US" sz="1800" dirty="0">
              <a:solidFill>
                <a:srgbClr val="143EEA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4" name="图片 3" descr="IMG_54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544" y="1844824"/>
            <a:ext cx="2982980" cy="3999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矩形 7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6346" y="1268760"/>
            <a:ext cx="9144000" cy="45719"/>
          </a:xfrm>
          <a:prstGeom prst="rect">
            <a:avLst/>
          </a:prstGeom>
          <a:solidFill>
            <a:srgbClr val="143E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99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1682</Words>
  <Application>Microsoft Office PowerPoint</Application>
  <PresentationFormat>全屏显示(4:3)</PresentationFormat>
  <Paragraphs>107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华文行楷</vt:lpstr>
      <vt:lpstr>宋体</vt:lpstr>
      <vt:lpstr>微软雅黑</vt:lpstr>
      <vt:lpstr>迷你简北魏楷书</vt:lpstr>
      <vt:lpstr>隶书</vt:lpstr>
      <vt:lpstr>Arial</vt:lpstr>
      <vt:lpstr>Calibri</vt:lpstr>
      <vt:lpstr>Symbol</vt:lpstr>
      <vt:lpstr>Office 主题</vt:lpstr>
      <vt:lpstr>PowerPoint 演示文稿</vt:lpstr>
      <vt:lpstr>消除压力，从大脑开始</vt:lpstr>
      <vt:lpstr>想要战胜压力是万万不可能的</vt:lpstr>
      <vt:lpstr>PowerPoint 演示文稿</vt:lpstr>
      <vt:lpstr>身体性压力的产生机制</vt:lpstr>
      <vt:lpstr>精神性压力的产生机制</vt:lpstr>
      <vt:lpstr>只有人才有的两大压力</vt:lpstr>
      <vt:lpstr>大脑的分工</vt:lpstr>
      <vt:lpstr>PowerPoint 演示文稿</vt:lpstr>
      <vt:lpstr>重要的前运动区</vt:lpstr>
      <vt:lpstr>人性由“三大脑”组成</vt:lpstr>
      <vt:lpstr>人性由“三大脑”组成</vt:lpstr>
      <vt:lpstr>血清素能神经的五大功能</vt:lpstr>
      <vt:lpstr>血清素与抑郁症的关系</vt:lpstr>
      <vt:lpstr>如何锻炼血清素分泌</vt:lpstr>
      <vt:lpstr>如何锻炼血清素分泌</vt:lpstr>
      <vt:lpstr>血清素不是万能的</vt:lpstr>
      <vt:lpstr>人类的三种眼泪</vt:lpstr>
      <vt:lpstr>动情之泪的价值</vt:lpstr>
      <vt:lpstr>一些有趣的事实</vt:lpstr>
      <vt:lpstr>所以，你的减压计划是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消除压力，从大脑开始</dc:title>
  <dc:creator>User</dc:creator>
  <cp:lastModifiedBy>Junqi Tian</cp:lastModifiedBy>
  <cp:revision>18</cp:revision>
  <dcterms:created xsi:type="dcterms:W3CDTF">2014-05-28T13:22:38Z</dcterms:created>
  <dcterms:modified xsi:type="dcterms:W3CDTF">2014-10-08T06:06:31Z</dcterms:modified>
</cp:coreProperties>
</file>