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75" r:id="rId2"/>
    <p:sldId id="256" r:id="rId3"/>
    <p:sldId id="266" r:id="rId4"/>
    <p:sldId id="296" r:id="rId5"/>
    <p:sldId id="297" r:id="rId6"/>
    <p:sldId id="299" r:id="rId7"/>
    <p:sldId id="298" r:id="rId8"/>
    <p:sldId id="267" r:id="rId9"/>
    <p:sldId id="300" r:id="rId10"/>
    <p:sldId id="301" r:id="rId11"/>
    <p:sldId id="302" r:id="rId12"/>
    <p:sldId id="303" r:id="rId13"/>
    <p:sldId id="268" r:id="rId14"/>
    <p:sldId id="304" r:id="rId15"/>
    <p:sldId id="305" r:id="rId16"/>
    <p:sldId id="306" r:id="rId17"/>
    <p:sldId id="307" r:id="rId18"/>
    <p:sldId id="269" r:id="rId19"/>
    <p:sldId id="308" r:id="rId20"/>
    <p:sldId id="309" r:id="rId21"/>
    <p:sldId id="310" r:id="rId22"/>
    <p:sldId id="272" r:id="rId23"/>
    <p:sldId id="311" r:id="rId24"/>
    <p:sldId id="312" r:id="rId25"/>
    <p:sldId id="273" r:id="rId26"/>
    <p:sldId id="313" r:id="rId27"/>
    <p:sldId id="314" r:id="rId28"/>
    <p:sldId id="274" r:id="rId29"/>
    <p:sldId id="315" r:id="rId30"/>
    <p:sldId id="318" r:id="rId31"/>
    <p:sldId id="316" r:id="rId32"/>
    <p:sldId id="319" r:id="rId33"/>
    <p:sldId id="320" r:id="rId34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450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9C8601-553C-104C-9D3A-E529A82BC932}" type="datetimeFigureOut">
              <a:rPr kumimoji="1" lang="zh-CN" altLang="en-US" smtClean="0"/>
              <a:t>2014/9/19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4F5DC4-DB05-8947-A7E7-8ADF400F5E36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797897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2014/9/19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2014/9/19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2014/9/19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2014/9/19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2014/9/19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2014/9/19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2014/9/19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2014/9/19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2014/9/19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2014/9/19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2014/9/19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2014/9/19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0" y="0"/>
            <a:ext cx="9144000" cy="1340768"/>
          </a:xfrm>
          <a:prstGeom prst="rect">
            <a:avLst/>
          </a:prstGeom>
          <a:solidFill>
            <a:srgbClr val="8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8" name="矩形 7"/>
          <p:cNvSpPr/>
          <p:nvPr userDrawn="1"/>
        </p:nvSpPr>
        <p:spPr>
          <a:xfrm>
            <a:off x="0" y="764704"/>
            <a:ext cx="9144000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9" name="矩形 8"/>
          <p:cNvSpPr/>
          <p:nvPr userDrawn="1"/>
        </p:nvSpPr>
        <p:spPr>
          <a:xfrm>
            <a:off x="10382" y="980728"/>
            <a:ext cx="9144000" cy="21602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0" name="矩形 9"/>
          <p:cNvSpPr/>
          <p:nvPr userDrawn="1"/>
        </p:nvSpPr>
        <p:spPr>
          <a:xfrm>
            <a:off x="7886" y="6669360"/>
            <a:ext cx="9144000" cy="21602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1" name="灯片编号占位符 5"/>
          <p:cNvSpPr txBox="1">
            <a:spLocks/>
          </p:cNvSpPr>
          <p:nvPr userDrawn="1"/>
        </p:nvSpPr>
        <p:spPr>
          <a:xfrm>
            <a:off x="6915469" y="65796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C913308-F349-4B6D-A68A-DD1791B4A57B}" type="slidenum">
              <a:rPr lang="zh-CN" altLang="en-US" smtClean="0">
                <a:solidFill>
                  <a:srgbClr val="FFFFFF"/>
                </a:solidFill>
              </a:rPr>
              <a:pPr/>
              <a:t>‹#›</a:t>
            </a:fld>
            <a:endParaRPr lang="zh-CN" altLang="en-US" dirty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-27384"/>
            <a:ext cx="9144000" cy="3528392"/>
          </a:xfrm>
          <a:prstGeom prst="rect">
            <a:avLst/>
          </a:prstGeom>
          <a:solidFill>
            <a:srgbClr val="8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 smtClean="0"/>
              <a:t/>
            </a:r>
            <a:br>
              <a:rPr lang="en-US" altLang="zh-CN" dirty="0" smtClean="0"/>
            </a:br>
            <a:endParaRPr lang="zh-CN" altLang="en-US" dirty="0"/>
          </a:p>
        </p:txBody>
      </p:sp>
      <p:pic>
        <p:nvPicPr>
          <p:cNvPr id="6" name="图片 10" descr="logo-37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0902" y="3256880"/>
            <a:ext cx="3411538" cy="269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3"/>
          <p:cNvSpPr txBox="1">
            <a:spLocks noChangeArrowheads="1"/>
          </p:cNvSpPr>
          <p:nvPr/>
        </p:nvSpPr>
        <p:spPr bwMode="auto">
          <a:xfrm>
            <a:off x="5614615" y="5547642"/>
            <a:ext cx="24923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defRPr/>
            </a:pPr>
            <a:r>
              <a:rPr lang="zh-CN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一起读书 一起成长</a:t>
            </a:r>
          </a:p>
        </p:txBody>
      </p:sp>
      <p:sp>
        <p:nvSpPr>
          <p:cNvPr id="8" name="矩形 7"/>
          <p:cNvSpPr/>
          <p:nvPr/>
        </p:nvSpPr>
        <p:spPr>
          <a:xfrm>
            <a:off x="5325690" y="5498430"/>
            <a:ext cx="2881312" cy="17462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7182730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83568" y="1628800"/>
            <a:ext cx="7715200" cy="244827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1800" b="1" dirty="0" smtClean="0">
                <a:solidFill>
                  <a:srgbClr val="800000"/>
                </a:solidFill>
                <a:latin typeface="微软雅黑"/>
                <a:ea typeface="微软雅黑"/>
                <a:cs typeface="微软雅黑"/>
              </a:rPr>
              <a:t>有震惊力的视觉锤。</a:t>
            </a:r>
            <a:endParaRPr lang="en-US" altLang="zh-CN" sz="1800" b="1" dirty="0" smtClean="0">
              <a:solidFill>
                <a:srgbClr val="800000"/>
              </a:solidFill>
              <a:latin typeface="微软雅黑"/>
              <a:ea typeface="微软雅黑"/>
              <a:cs typeface="微软雅黑"/>
            </a:endParaRPr>
          </a:p>
          <a:p>
            <a:pPr>
              <a:lnSpc>
                <a:spcPct val="150000"/>
              </a:lnSpc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没有人比哈兰德</a:t>
            </a:r>
            <a:r>
              <a:rPr lang="zh-CN" altLang="zh-CN" sz="1800" dirty="0">
                <a:latin typeface="微软雅黑"/>
                <a:ea typeface="微软雅黑"/>
                <a:cs typeface="微软雅黑"/>
              </a:rPr>
              <a:t>·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桑德斯上校更具震惊力了。提到他的名字很多读者会不知所云，但如果说他就是那个</a:t>
            </a:r>
            <a:r>
              <a:rPr lang="en-US" altLang="zh-CN" sz="1800" dirty="0" smtClean="0">
                <a:latin typeface="微软雅黑"/>
                <a:ea typeface="微软雅黑"/>
                <a:cs typeface="微软雅黑"/>
              </a:rPr>
              <a:t>KFC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的穿着白色上衣，戴着黑色眼镜，打着领结的老者，相信你们马上就能在脑海中闪现出他的形象来。桑德斯上校用自己头像的视觉锤和“吮指美味”的语言钉子创造了美国最大的炸鸡快餐连锁店。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/>
          <a:srcRect b="9210"/>
          <a:stretch/>
        </p:blipFill>
        <p:spPr>
          <a:xfrm>
            <a:off x="6228184" y="3861048"/>
            <a:ext cx="2018928" cy="2359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4473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83568" y="1700808"/>
            <a:ext cx="7715200" cy="403244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1800" b="1" dirty="0" smtClean="0">
                <a:solidFill>
                  <a:srgbClr val="800000"/>
                </a:solidFill>
                <a:latin typeface="微软雅黑"/>
                <a:ea typeface="微软雅黑"/>
                <a:cs typeface="微软雅黑"/>
              </a:rPr>
              <a:t>差异化的视觉锤。</a:t>
            </a:r>
            <a:endParaRPr lang="en-US" altLang="zh-CN" sz="1800" b="1" dirty="0" smtClean="0">
              <a:solidFill>
                <a:srgbClr val="800000"/>
              </a:solidFill>
              <a:latin typeface="微软雅黑"/>
              <a:ea typeface="微软雅黑"/>
              <a:cs typeface="微软雅黑"/>
            </a:endParaRPr>
          </a:p>
          <a:p>
            <a:pPr>
              <a:lnSpc>
                <a:spcPct val="150000"/>
              </a:lnSpc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约翰</a:t>
            </a:r>
            <a:r>
              <a:rPr lang="zh-CN" altLang="zh-CN" sz="1800" dirty="0">
                <a:latin typeface="微软雅黑"/>
                <a:ea typeface="微软雅黑"/>
                <a:cs typeface="微软雅黑"/>
              </a:rPr>
              <a:t>·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施耐德先生的“棒！约翰”披萨店和</a:t>
            </a:r>
            <a:r>
              <a:rPr lang="en-US" altLang="zh-CN" sz="1800" dirty="0" smtClean="0">
                <a:latin typeface="微软雅黑"/>
                <a:ea typeface="微软雅黑"/>
                <a:cs typeface="微软雅黑"/>
              </a:rPr>
              <a:t>KFC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相反，他选用了完全相反的视觉锤。“棒！约翰”的名字会让你期待在电视广告中看到一个年长、头发花白的意大利老头。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>
              <a:lnSpc>
                <a:spcPct val="150000"/>
              </a:lnSpc>
            </a:pP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>
              <a:lnSpc>
                <a:spcPct val="150000"/>
              </a:lnSpc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但实际上你看到了一个年轻利落的大学生，对这个品牌充满了朝气蓬勃的热情。这与你期待的完全不同。因此，差异造成了视觉上的震惊，强化了它语言的钉子“更好的馅料，更好的披萨。”成就了美国披萨品类中单店年销售额最高的连锁品牌。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37815103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11178" y="1454194"/>
            <a:ext cx="7715200" cy="485512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1800" b="1" dirty="0" smtClean="0">
                <a:solidFill>
                  <a:srgbClr val="800000"/>
                </a:solidFill>
                <a:latin typeface="微软雅黑"/>
                <a:ea typeface="微软雅黑"/>
                <a:cs typeface="微软雅黑"/>
              </a:rPr>
              <a:t>需要小心的陷阱：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用已故的创始人形象作为视觉锤永远不会有风险。而在世的创始人则不同，有可能创始人会面临他的职业风险、绯闻甚至财务犯罪。或者，当你想扩张你公司的业务，让更多的人知道你品牌的时候，给公司带来了亏损。作为一个亏损公司的创始人视觉锤，即便所有人都知道你是这家公司的创始人的时候，其实，这个视觉锤已经没有存在的意义了。花花公子的休</a:t>
            </a:r>
            <a:r>
              <a:rPr lang="zh-CN" altLang="zh-CN" sz="1800" dirty="0">
                <a:latin typeface="微软雅黑"/>
                <a:ea typeface="微软雅黑"/>
                <a:cs typeface="微软雅黑"/>
              </a:rPr>
              <a:t>·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郝夫纳。维珍的理查德</a:t>
            </a:r>
            <a:r>
              <a:rPr lang="zh-CN" altLang="zh-CN" sz="1800" dirty="0">
                <a:latin typeface="微软雅黑"/>
                <a:ea typeface="微软雅黑"/>
                <a:cs typeface="微软雅黑"/>
              </a:rPr>
              <a:t>·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布莱森就是例子。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>
              <a:lnSpc>
                <a:spcPct val="150000"/>
              </a:lnSpc>
            </a:pPr>
            <a:r>
              <a:rPr lang="zh-CN" altLang="en-US" sz="1800" b="1" dirty="0" smtClean="0">
                <a:solidFill>
                  <a:srgbClr val="800000"/>
                </a:solidFill>
                <a:latin typeface="微软雅黑"/>
                <a:ea typeface="微软雅黑"/>
                <a:cs typeface="微软雅黑"/>
              </a:rPr>
              <a:t>可以传承创始人视觉锤的方法：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没有人可以永生，创始人形象的视觉锤如何传承呢？你可以用卡通形象帮忙，当然还有一个元素，那就是服装上的差异。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>
              <a:lnSpc>
                <a:spcPct val="150000"/>
              </a:lnSpc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桑德斯</a:t>
            </a:r>
            <a:r>
              <a:rPr lang="en-US" altLang="zh-CN" sz="1800" dirty="0" smtClean="0">
                <a:latin typeface="微软雅黑"/>
                <a:ea typeface="微软雅黑"/>
                <a:cs typeface="微软雅黑"/>
              </a:rPr>
              <a:t>·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上校的白衬衣黑眼镜和领结，还有杰克丹尼的八字须等等，都如法炮制。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37449030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1491078"/>
            <a:ext cx="8229600" cy="785794"/>
          </a:xfrm>
        </p:spPr>
        <p:txBody>
          <a:bodyPr>
            <a:normAutofit/>
          </a:bodyPr>
          <a:lstStyle/>
          <a:p>
            <a:r>
              <a:rPr lang="zh-CN" altLang="en-US" sz="3600" dirty="0" smtClean="0">
                <a:latin typeface="微软雅黑"/>
                <a:ea typeface="微软雅黑"/>
                <a:cs typeface="微软雅黑"/>
              </a:rPr>
              <a:t>锤子</a:t>
            </a:r>
            <a:r>
              <a:rPr lang="en-US" altLang="zh-CN" sz="3600" dirty="0" smtClean="0">
                <a:latin typeface="微软雅黑"/>
                <a:ea typeface="微软雅黑"/>
                <a:cs typeface="微软雅黑"/>
              </a:rPr>
              <a:t>7</a:t>
            </a:r>
            <a:r>
              <a:rPr lang="zh-CN" altLang="en-US" sz="3600" dirty="0" smtClean="0">
                <a:latin typeface="微软雅黑"/>
                <a:ea typeface="微软雅黑"/>
                <a:cs typeface="微软雅黑"/>
              </a:rPr>
              <a:t>：符号，将无形视觉化</a:t>
            </a:r>
            <a:endParaRPr lang="zh-CN" altLang="en-US" sz="3600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29208" y="2636912"/>
            <a:ext cx="8003232" cy="244827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1800" b="1" dirty="0" smtClean="0">
                <a:solidFill>
                  <a:srgbClr val="800000"/>
                </a:solidFill>
                <a:latin typeface="微软雅黑"/>
                <a:ea typeface="微软雅黑"/>
                <a:cs typeface="微软雅黑"/>
              </a:rPr>
              <a:t>视觉上的符号，可以使得无形的产品具有生命力</a:t>
            </a:r>
            <a:r>
              <a:rPr lang="zh-CN" altLang="en-US" sz="1800" dirty="0" smtClean="0">
                <a:solidFill>
                  <a:srgbClr val="800000"/>
                </a:solidFill>
                <a:latin typeface="微软雅黑"/>
                <a:ea typeface="微软雅黑"/>
                <a:cs typeface="微软雅黑"/>
              </a:rPr>
              <a:t>。</a:t>
            </a:r>
            <a:endParaRPr lang="en-US" altLang="zh-CN" sz="1800" dirty="0" smtClean="0">
              <a:solidFill>
                <a:srgbClr val="800000"/>
              </a:solidFill>
              <a:latin typeface="微软雅黑"/>
              <a:ea typeface="微软雅黑"/>
              <a:cs typeface="微软雅黑"/>
            </a:endParaRPr>
          </a:p>
          <a:p>
            <a:pPr>
              <a:lnSpc>
                <a:spcPct val="150000"/>
              </a:lnSpc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试想如何把“保险”视觉化？你无法将它用视觉形象表现出来。符号就成为了一个很好的选择。旅行者公司用了一个小红伞的符号来标志它提供的保险业务。其语言的钉子是“在伞下更好”。是不是非常贴切合适的表达？就像其执行官所说，“雨伞对于旅行者这个名字的识别度是非常高的。”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29208" y="1556792"/>
            <a:ext cx="8003232" cy="432048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1800" b="1" dirty="0" smtClean="0">
                <a:solidFill>
                  <a:srgbClr val="800000"/>
                </a:solidFill>
                <a:latin typeface="微软雅黑"/>
                <a:ea typeface="微软雅黑"/>
                <a:cs typeface="微软雅黑"/>
              </a:rPr>
              <a:t>动态符号比静态有效。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保险行业最古老的视觉锤就是保诚，从</a:t>
            </a:r>
            <a:r>
              <a:rPr lang="en-US" altLang="zh-CN" sz="1800" dirty="0" smtClean="0">
                <a:latin typeface="微软雅黑"/>
                <a:ea typeface="微软雅黑"/>
                <a:cs typeface="微软雅黑"/>
              </a:rPr>
              <a:t>19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世纪</a:t>
            </a:r>
            <a:r>
              <a:rPr lang="en-US" altLang="zh-CN" sz="1800" dirty="0" smtClean="0">
                <a:latin typeface="微软雅黑"/>
                <a:ea typeface="微软雅黑"/>
                <a:cs typeface="微软雅黑"/>
              </a:rPr>
              <a:t>90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年代就一直开始使用的“直布罗陀海峡的岩石。”在平面印刷媒体为主的时代，这符号很好，但电视为主导的今天，使用“岩石”这个一动不动的视觉锤就是非常不利的。这方面，太平洋人寿就拔得头筹。它的座头鲸符号不但能表现出绩效、力量和保护等特性，在电视媒体上的表达也相当有效。大都会人寿曾在</a:t>
            </a:r>
            <a:r>
              <a:rPr lang="en-US" altLang="zh-CN" sz="1800" dirty="0" smtClean="0">
                <a:latin typeface="微软雅黑"/>
                <a:ea typeface="微软雅黑"/>
                <a:cs typeface="微软雅黑"/>
              </a:rPr>
              <a:t>1/4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个世纪里，用动画形象作视觉锤。在电视广告中，甚至用飞机和小型汽艇飞船增色。视觉锤易记，可语言钉子很弱。大都会人寿犯了一个也是今天大多数营销人员会犯的错误，那就是有了锤子没了钉子。如果语言钉子很弱，也就违背了“钉子第一、锤子第二”的原则。没了钉子，再强大的视觉锤也没有用。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6625099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1216" y="1844824"/>
            <a:ext cx="7571184" cy="367240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1800" b="1" dirty="0" smtClean="0">
                <a:solidFill>
                  <a:srgbClr val="800000"/>
                </a:solidFill>
                <a:latin typeface="微软雅黑"/>
                <a:ea typeface="微软雅黑"/>
                <a:cs typeface="微软雅黑"/>
              </a:rPr>
              <a:t>视觉主导语言。</a:t>
            </a:r>
            <a:endParaRPr lang="en-US" altLang="zh-CN" sz="1800" b="1" dirty="0" smtClean="0">
              <a:solidFill>
                <a:srgbClr val="800000"/>
              </a:solidFill>
              <a:latin typeface="微软雅黑"/>
              <a:ea typeface="微软雅黑"/>
              <a:cs typeface="微软雅黑"/>
            </a:endParaRPr>
          </a:p>
          <a:p>
            <a:pPr>
              <a:lnSpc>
                <a:spcPct val="150000"/>
              </a:lnSpc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当视觉与语言冲突时，视觉总是会赢。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>
              <a:lnSpc>
                <a:spcPct val="150000"/>
              </a:lnSpc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试想在一张美女的照片上贴上“丑陋”的标签，人们不会相信这个女人的丑陋，而会认为贴错了标签。因为人们会说“这是我亲眼看到的。”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>
              <a:lnSpc>
                <a:spcPct val="150000"/>
              </a:lnSpc>
            </a:pPr>
            <a:endParaRPr lang="en-US" altLang="zh-CN" sz="1800" dirty="0">
              <a:latin typeface="微软雅黑"/>
              <a:ea typeface="微软雅黑"/>
              <a:cs typeface="微软雅黑"/>
            </a:endParaRPr>
          </a:p>
          <a:p>
            <a:pPr>
              <a:lnSpc>
                <a:spcPct val="150000"/>
              </a:lnSpc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所以，当你的公司面临兼并、收购这样的事情的时候，别忘记关注（更改）你的视觉锤。当然，在你的品牌已经深入人心的时候，将改变保持在最小程度是非常明智的。否则会引起混淆。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5111185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1216" y="1772816"/>
            <a:ext cx="8003232" cy="3816424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1800" b="1" dirty="0" smtClean="0">
                <a:solidFill>
                  <a:srgbClr val="800000"/>
                </a:solidFill>
                <a:latin typeface="微软雅黑"/>
                <a:ea typeface="微软雅黑"/>
                <a:cs typeface="微软雅黑"/>
              </a:rPr>
              <a:t>符号不是费脑的画谜。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符号不论有没有被用作视觉锤，都承担重要角色，它常见于产品、网站、零售商店和广告牌上。就像提起对钩，你就会想到耐克一样。很多公司在照搬他人成功时也会犯错误。如用品牌名的首字母来代替可识别的符号。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>
              <a:lnSpc>
                <a:spcPct val="150000"/>
              </a:lnSpc>
            </a:pPr>
            <a:endParaRPr lang="en-US" altLang="zh-CN" sz="1800" dirty="0">
              <a:latin typeface="微软雅黑"/>
              <a:ea typeface="微软雅黑"/>
              <a:cs typeface="微软雅黑"/>
            </a:endParaRPr>
          </a:p>
          <a:p>
            <a:pPr>
              <a:lnSpc>
                <a:spcPct val="150000"/>
              </a:lnSpc>
            </a:pPr>
            <a:r>
              <a:rPr lang="zh-CN" altLang="en-US" sz="1800" dirty="0">
                <a:latin typeface="微软雅黑"/>
                <a:ea typeface="微软雅黑"/>
                <a:cs typeface="微软雅黑"/>
              </a:rPr>
              <a:t>谁生产“</a:t>
            </a:r>
            <a:r>
              <a:rPr lang="en-US" altLang="zh-CN" sz="1800" dirty="0">
                <a:latin typeface="微软雅黑"/>
                <a:ea typeface="微软雅黑"/>
                <a:cs typeface="微软雅黑"/>
              </a:rPr>
              <a:t>N</a:t>
            </a:r>
            <a:r>
              <a:rPr lang="zh-CN" altLang="en-US" sz="1800" dirty="0">
                <a:latin typeface="微软雅黑"/>
                <a:ea typeface="微软雅黑"/>
                <a:cs typeface="微软雅黑"/>
              </a:rPr>
              <a:t>”的鞋子，很多人不知道（纽巴伦鞋）。当你的品牌名不止一个词的时候，如果你希望让消费者普遍识别，就要用字母组合。“</a:t>
            </a:r>
            <a:r>
              <a:rPr lang="en-US" altLang="zh-CN" sz="1800" dirty="0">
                <a:latin typeface="微软雅黑"/>
                <a:ea typeface="微软雅黑"/>
                <a:cs typeface="微软雅黑"/>
              </a:rPr>
              <a:t>M</a:t>
            </a:r>
            <a:r>
              <a:rPr lang="zh-CN" altLang="en-US" sz="1800" dirty="0">
                <a:latin typeface="微软雅黑"/>
                <a:ea typeface="微软雅黑"/>
                <a:cs typeface="微软雅黑"/>
              </a:rPr>
              <a:t>”代表麦当劳，“</a:t>
            </a:r>
            <a:r>
              <a:rPr lang="en-US" altLang="zh-CN" sz="1800" dirty="0">
                <a:latin typeface="微软雅黑"/>
                <a:ea typeface="微软雅黑"/>
                <a:cs typeface="微软雅黑"/>
              </a:rPr>
              <a:t>B</a:t>
            </a:r>
            <a:r>
              <a:rPr lang="zh-CN" altLang="en-US" sz="1800" dirty="0">
                <a:latin typeface="微软雅黑"/>
                <a:ea typeface="微软雅黑"/>
                <a:cs typeface="微软雅黑"/>
              </a:rPr>
              <a:t>”就能代表汉堡王吗？（</a:t>
            </a:r>
            <a:r>
              <a:rPr lang="en-US" altLang="zh-CN" sz="1800" dirty="0">
                <a:latin typeface="微软雅黑"/>
                <a:ea typeface="微软雅黑"/>
                <a:cs typeface="微软雅黑"/>
              </a:rPr>
              <a:t>Burger  King</a:t>
            </a:r>
            <a:r>
              <a:rPr lang="zh-CN" altLang="en-US" sz="1800" dirty="0">
                <a:latin typeface="微软雅黑"/>
                <a:ea typeface="微软雅黑"/>
                <a:cs typeface="微软雅黑"/>
              </a:rPr>
              <a:t>）显然不行。</a:t>
            </a:r>
            <a:endParaRPr lang="en-US" altLang="zh-CN" sz="1800" dirty="0">
              <a:latin typeface="微软雅黑"/>
              <a:ea typeface="微软雅黑"/>
              <a:cs typeface="微软雅黑"/>
            </a:endParaRPr>
          </a:p>
          <a:p>
            <a:pPr>
              <a:lnSpc>
                <a:spcPct val="150000"/>
              </a:lnSpc>
            </a:pP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7672059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1216" y="1844824"/>
            <a:ext cx="8003232" cy="2376264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1800" dirty="0" smtClean="0">
                <a:latin typeface="微软雅黑"/>
                <a:ea typeface="微软雅黑"/>
                <a:cs typeface="微软雅黑"/>
              </a:rPr>
              <a:t>Facebook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很明智。在自己的品牌有了足够空间的时候，将原单字母“</a:t>
            </a:r>
            <a:r>
              <a:rPr lang="en-US" altLang="zh-CN" sz="1800" dirty="0" smtClean="0">
                <a:latin typeface="微软雅黑"/>
                <a:ea typeface="微软雅黑"/>
                <a:cs typeface="微软雅黑"/>
              </a:rPr>
              <a:t>F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”改成了全名</a:t>
            </a:r>
            <a:r>
              <a:rPr lang="en-US" altLang="zh-CN" sz="1800" dirty="0" err="1" smtClean="0">
                <a:latin typeface="微软雅黑"/>
                <a:ea typeface="微软雅黑"/>
                <a:cs typeface="微软雅黑"/>
              </a:rPr>
              <a:t>facebook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。这非常好，因为词总比字母缩写有力量。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>
              <a:lnSpc>
                <a:spcPct val="150000"/>
              </a:lnSpc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逸林连锁酒店将抽象的两棵树作为商标，这简直一个谜语。因为那两棵树根本就像是两幅乒乓球拍。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>
              <a:lnSpc>
                <a:spcPct val="150000"/>
              </a:lnSpc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一个有效地视觉锤应该再眨眼间就能让想到它的含义。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/>
          <a:srcRect t="26673" b="27307"/>
          <a:stretch/>
        </p:blipFill>
        <p:spPr>
          <a:xfrm>
            <a:off x="4067944" y="4437112"/>
            <a:ext cx="4176464" cy="1441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3165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1347062"/>
            <a:ext cx="8229600" cy="785794"/>
          </a:xfrm>
        </p:spPr>
        <p:txBody>
          <a:bodyPr>
            <a:normAutofit/>
          </a:bodyPr>
          <a:lstStyle/>
          <a:p>
            <a:r>
              <a:rPr lang="zh-CN" altLang="en-US" sz="3600" dirty="0" smtClean="0">
                <a:latin typeface="微软雅黑"/>
                <a:ea typeface="微软雅黑"/>
                <a:cs typeface="微软雅黑"/>
              </a:rPr>
              <a:t>锤子</a:t>
            </a:r>
            <a:r>
              <a:rPr lang="en-US" altLang="zh-CN" sz="3600" dirty="0" smtClean="0">
                <a:latin typeface="微软雅黑"/>
                <a:ea typeface="微软雅黑"/>
                <a:cs typeface="微软雅黑"/>
              </a:rPr>
              <a:t>8</a:t>
            </a:r>
            <a:r>
              <a:rPr lang="zh-CN" altLang="en-US" sz="3600" dirty="0" smtClean="0">
                <a:latin typeface="微软雅黑"/>
                <a:ea typeface="微软雅黑"/>
                <a:cs typeface="微软雅黑"/>
              </a:rPr>
              <a:t>：名人，双刃剑</a:t>
            </a:r>
            <a:endParaRPr lang="zh-CN" altLang="en-US" sz="3600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95536" y="1963572"/>
            <a:ext cx="8229600" cy="585791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1800" b="1" dirty="0" smtClean="0">
                <a:solidFill>
                  <a:srgbClr val="800000"/>
                </a:solidFill>
                <a:latin typeface="微软雅黑"/>
                <a:ea typeface="微软雅黑"/>
                <a:cs typeface="微软雅黑"/>
              </a:rPr>
              <a:t>营销内容只有文字就会显得毫无生趣。借助名人的生动表演，可以将顾客的注意力吸引到你要表达的内容上，这个方法往往很奏效。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诸多营销人士对于请名人代言的做法都表示迟疑。他们的理由是名人是拿了钱才这么说。这无可厚非，但只要这个名人很真诚就能战胜这个负面认知。名人不是随便选择的，顾客很擅长区分哪个名人“只是说说”，哪个名人是真心相信产品的优劣。因此选择一个像比尔</a:t>
            </a:r>
            <a:r>
              <a:rPr lang="zh-CN" altLang="zh-CN" sz="1800" dirty="0">
                <a:latin typeface="微软雅黑"/>
                <a:ea typeface="微软雅黑"/>
                <a:cs typeface="微软雅黑"/>
              </a:rPr>
              <a:t>·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考斯比这样的真诚的人，就是你的不二之选。 这位先生在</a:t>
            </a:r>
            <a:r>
              <a:rPr lang="en-US" altLang="zh-CN" sz="1800" dirty="0" smtClean="0">
                <a:latin typeface="微软雅黑"/>
                <a:ea typeface="微软雅黑"/>
                <a:cs typeface="微软雅黑"/>
              </a:rPr>
              <a:t>2011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年的美国广告名人堂上，被授予“广告界特别终身成就总统奖”。比尔最好的作品是给吉鲁布丁做的广告，他还做了很多品牌让人印象深刻，包括佳洁士、柯达、可口可乐、福特汽车。就像他自己所言“我想要广告看起来不那么商业。”考斯比先生的“真诚名人秀”给诸多企业带来了丰厚的回报。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51030"/>
            <a:ext cx="8229600" cy="465829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1800" b="1" dirty="0" smtClean="0">
                <a:solidFill>
                  <a:srgbClr val="800000"/>
                </a:solidFill>
                <a:latin typeface="微软雅黑"/>
                <a:ea typeface="微软雅黑"/>
                <a:cs typeface="微软雅黑"/>
              </a:rPr>
              <a:t>但是，不要用名人做视觉锤的三个原因：</a:t>
            </a:r>
            <a:endParaRPr lang="en-US" altLang="zh-CN" sz="1800" b="1" dirty="0" smtClean="0">
              <a:solidFill>
                <a:srgbClr val="800000"/>
              </a:solidFill>
              <a:latin typeface="微软雅黑"/>
              <a:ea typeface="微软雅黑"/>
              <a:cs typeface="微软雅黑"/>
            </a:endParaRPr>
          </a:p>
          <a:p>
            <a:pPr>
              <a:lnSpc>
                <a:spcPct val="150000"/>
              </a:lnSpc>
            </a:pPr>
            <a:r>
              <a:rPr lang="zh-CN" altLang="en-US" sz="1800" b="1" dirty="0" smtClean="0">
                <a:solidFill>
                  <a:srgbClr val="800000"/>
                </a:solidFill>
                <a:latin typeface="微软雅黑"/>
                <a:ea typeface="微软雅黑"/>
                <a:cs typeface="微软雅黑"/>
              </a:rPr>
              <a:t>第一，名人的代言费很高，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尤其是位列榜首的名人，他们一年靠代言就能赚几千万美元。据说泰格</a:t>
            </a:r>
            <a:r>
              <a:rPr lang="zh-CN" altLang="zh-CN" sz="1800" dirty="0">
                <a:latin typeface="微软雅黑"/>
                <a:ea typeface="微软雅黑"/>
                <a:cs typeface="微软雅黑"/>
              </a:rPr>
              <a:t>·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伍兹在</a:t>
            </a:r>
            <a:r>
              <a:rPr lang="en-US" altLang="zh-CN" sz="1800" dirty="0" smtClean="0">
                <a:latin typeface="微软雅黑"/>
                <a:ea typeface="微软雅黑"/>
                <a:cs typeface="微软雅黑"/>
              </a:rPr>
              <a:t>15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年内，依靠代言就赚了</a:t>
            </a:r>
            <a:r>
              <a:rPr lang="en-US" altLang="zh-CN" sz="1800" dirty="0" smtClean="0">
                <a:latin typeface="微软雅黑"/>
                <a:ea typeface="微软雅黑"/>
                <a:cs typeface="微软雅黑"/>
              </a:rPr>
              <a:t>9.5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亿美元；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>
              <a:lnSpc>
                <a:spcPct val="150000"/>
              </a:lnSpc>
            </a:pPr>
            <a:r>
              <a:rPr lang="zh-CN" altLang="en-US" sz="1800" b="1" dirty="0" smtClean="0">
                <a:solidFill>
                  <a:srgbClr val="800000"/>
                </a:solidFill>
                <a:latin typeface="微软雅黑"/>
                <a:ea typeface="微软雅黑"/>
                <a:cs typeface="微软雅黑"/>
              </a:rPr>
              <a:t>第二，</a:t>
            </a:r>
            <a:r>
              <a:rPr lang="zh-CN" altLang="en-US" sz="1800" dirty="0" smtClean="0">
                <a:solidFill>
                  <a:srgbClr val="800000"/>
                </a:solidFill>
                <a:latin typeface="微软雅黑"/>
                <a:ea typeface="微软雅黑"/>
                <a:cs typeface="微软雅黑"/>
              </a:rPr>
              <a:t>名人有时候并不是你产品的可靠消费者。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泰格</a:t>
            </a:r>
            <a:r>
              <a:rPr lang="zh-CN" altLang="zh-CN" sz="1800" dirty="0">
                <a:latin typeface="微软雅黑"/>
                <a:ea typeface="微软雅黑"/>
                <a:cs typeface="微软雅黑"/>
              </a:rPr>
              <a:t>·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伍兹作为全球最好的运动员，如果代言汽车的话，凯迪拉克合乎情理。而代言别克就会让人产生怀疑。同样的原因，泰格</a:t>
            </a:r>
            <a:r>
              <a:rPr lang="zh-CN" altLang="zh-CN" sz="1800" dirty="0">
                <a:latin typeface="微软雅黑"/>
                <a:ea typeface="微软雅黑"/>
                <a:cs typeface="微软雅黑"/>
              </a:rPr>
              <a:t>·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伍兹代言全球技术咨询领先的埃森哲公司也是个不错的选择（名人视觉锤对无形产品来说是很好的选择，因为名人可以将无形的产品视觉化、人格化。） ；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>
              <a:lnSpc>
                <a:spcPct val="150000"/>
              </a:lnSpc>
            </a:pPr>
            <a:r>
              <a:rPr lang="zh-CN" altLang="en-US" sz="1800" b="1" dirty="0" smtClean="0">
                <a:solidFill>
                  <a:srgbClr val="800000"/>
                </a:solidFill>
                <a:latin typeface="微软雅黑"/>
                <a:ea typeface="微软雅黑"/>
                <a:cs typeface="微软雅黑"/>
              </a:rPr>
              <a:t>第三</a:t>
            </a:r>
            <a:r>
              <a:rPr lang="zh-CN" altLang="en-US" sz="1800" dirty="0" smtClean="0">
                <a:solidFill>
                  <a:srgbClr val="800000"/>
                </a:solidFill>
                <a:latin typeface="微软雅黑"/>
                <a:ea typeface="微软雅黑"/>
                <a:cs typeface="微软雅黑"/>
              </a:rPr>
              <a:t>，名人也是人，有人性的弱点，可能会有损你的品牌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（名人的绯闻、财务问题、甚至吸毒犯罪都会给你带来风险）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30146438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8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 smtClean="0"/>
              <a:t/>
            </a:r>
            <a:br>
              <a:rPr lang="en-US" altLang="zh-CN" dirty="0" smtClean="0"/>
            </a:b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312168"/>
            <a:ext cx="8229600" cy="197281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zh-CN" altLang="en-US" sz="115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华文琥珀"/>
                <a:ea typeface="华文琥珀"/>
                <a:cs typeface="华文琥珀"/>
              </a:rPr>
              <a:t>视觉锤</a:t>
            </a:r>
            <a:endParaRPr lang="en-US" altLang="zh-CN" sz="11500" b="1" dirty="0" smtClean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latin typeface="华文琥珀"/>
              <a:ea typeface="华文琥珀"/>
              <a:cs typeface="华文琥珀"/>
            </a:endParaRPr>
          </a:p>
        </p:txBody>
      </p:sp>
      <p:sp>
        <p:nvSpPr>
          <p:cNvPr id="5" name="内容占位符 2"/>
          <p:cNvSpPr txBox="1">
            <a:spLocks/>
          </p:cNvSpPr>
          <p:nvPr/>
        </p:nvSpPr>
        <p:spPr>
          <a:xfrm>
            <a:off x="374848" y="4941168"/>
            <a:ext cx="8229600" cy="6480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altLang="zh-CN" sz="2400" dirty="0" smtClean="0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[</a:t>
            </a:r>
            <a:r>
              <a:rPr lang="zh-CN" altLang="en-US" sz="2400" dirty="0" smtClean="0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美</a:t>
            </a:r>
            <a:r>
              <a:rPr lang="en-US" altLang="zh-CN" sz="2400" dirty="0" smtClean="0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]</a:t>
            </a:r>
            <a:r>
              <a:rPr lang="zh-CN" altLang="en-US" sz="2400" dirty="0" smtClean="0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劳拉</a:t>
            </a:r>
            <a:r>
              <a:rPr lang="en-US" altLang="zh-CN" sz="2400" dirty="0" smtClean="0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 </a:t>
            </a:r>
            <a:r>
              <a:rPr lang="zh-CN" altLang="en-US" sz="2400" dirty="0" smtClean="0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里斯 著</a:t>
            </a:r>
          </a:p>
        </p:txBody>
      </p:sp>
      <p:sp>
        <p:nvSpPr>
          <p:cNvPr id="6" name="矩形 5"/>
          <p:cNvSpPr/>
          <p:nvPr/>
        </p:nvSpPr>
        <p:spPr>
          <a:xfrm>
            <a:off x="0" y="4365104"/>
            <a:ext cx="9144000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10382" y="4581128"/>
            <a:ext cx="9144000" cy="21602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80230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1800" b="1" dirty="0" smtClean="0">
                <a:solidFill>
                  <a:srgbClr val="800000"/>
                </a:solidFill>
                <a:latin typeface="微软雅黑"/>
                <a:ea typeface="微软雅黑"/>
                <a:cs typeface="微软雅黑"/>
              </a:rPr>
              <a:t>那么，如果还是要选一个名人来代言，谁人合适？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赛亚</a:t>
            </a:r>
            <a:r>
              <a:rPr lang="zh-CN" altLang="zh-CN" sz="1800" dirty="0">
                <a:latin typeface="微软雅黑"/>
                <a:ea typeface="微软雅黑"/>
                <a:cs typeface="微软雅黑"/>
              </a:rPr>
              <a:t>·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穆斯塔法为宝洁旗下创始于</a:t>
            </a:r>
            <a:r>
              <a:rPr lang="en-US" altLang="zh-CN" sz="1800" dirty="0" smtClean="0">
                <a:latin typeface="微软雅黑"/>
                <a:ea typeface="微软雅黑"/>
                <a:cs typeface="微软雅黑"/>
              </a:rPr>
              <a:t>1938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年的</a:t>
            </a:r>
            <a:r>
              <a:rPr lang="en-US" altLang="zh-CN" sz="1800" dirty="0" smtClean="0">
                <a:latin typeface="微软雅黑"/>
                <a:ea typeface="微软雅黑"/>
                <a:cs typeface="微软雅黑"/>
              </a:rPr>
              <a:t>Old Spice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品牌做代言，使得这款产品销量猛增。幸亏选择了他，若换成和他一样英俊年轻的小伙，不知有没有同样的效果；波姬</a:t>
            </a:r>
            <a:r>
              <a:rPr lang="zh-CN" altLang="zh-CN" sz="1800" dirty="0">
                <a:latin typeface="微软雅黑"/>
                <a:ea typeface="微软雅黑"/>
                <a:cs typeface="微软雅黑"/>
              </a:rPr>
              <a:t>·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小丝曾因清纯与性感完美演绎了</a:t>
            </a:r>
            <a:r>
              <a:rPr lang="en-US" altLang="zh-CN" sz="1800" dirty="0" smtClean="0">
                <a:latin typeface="微软雅黑"/>
                <a:ea typeface="微软雅黑"/>
                <a:cs typeface="微软雅黑"/>
              </a:rPr>
              <a:t>CK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品牌，结合它的语言钉子“我和我的</a:t>
            </a:r>
            <a:r>
              <a:rPr lang="en-US" altLang="zh-CN" sz="1800" dirty="0" smtClean="0">
                <a:latin typeface="微软雅黑"/>
                <a:ea typeface="微软雅黑"/>
                <a:cs typeface="微软雅黑"/>
              </a:rPr>
              <a:t>ck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之间，什么也没有。”这个广告引起了轰动。可波姬总会长大无法再代言，那么</a:t>
            </a:r>
            <a:r>
              <a:rPr lang="en-US" altLang="zh-CN" sz="1800" dirty="0" smtClean="0">
                <a:latin typeface="微软雅黑"/>
                <a:ea typeface="微软雅黑"/>
                <a:cs typeface="微软雅黑"/>
              </a:rPr>
              <a:t>ck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就必须重新启用一个性感模特；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>
              <a:lnSpc>
                <a:spcPct val="150000"/>
              </a:lnSpc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选择一个不合适的名人来代言也可能毁掉你的品牌，尤其是选择的名人和你的品牌代表的内涵完全相反的时候。戴尔就糟糕的选择了一个年轻大学生演员，因为当时他们急于占领个人电脑市场。可戴尔忘记了他们原先的口号“向企业直销”。因此，如今的戴尔除了是一家“另一个个人电脑公司”之外什么也不是。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4840615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73224" y="1795046"/>
            <a:ext cx="7643192" cy="329013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1800" b="1" dirty="0" smtClean="0">
                <a:solidFill>
                  <a:srgbClr val="800000"/>
                </a:solidFill>
                <a:latin typeface="微软雅黑"/>
                <a:ea typeface="微软雅黑"/>
                <a:cs typeface="微软雅黑"/>
              </a:rPr>
              <a:t>启用代言人要懂得的决定性营销法则：</a:t>
            </a:r>
            <a:endParaRPr lang="en-US" altLang="zh-CN" sz="1800" b="1" dirty="0" smtClean="0">
              <a:solidFill>
                <a:srgbClr val="800000"/>
              </a:solidFill>
              <a:latin typeface="微软雅黑"/>
              <a:ea typeface="微软雅黑"/>
              <a:cs typeface="微软雅黑"/>
            </a:endParaRPr>
          </a:p>
          <a:p>
            <a:pPr>
              <a:lnSpc>
                <a:spcPct val="150000"/>
              </a:lnSpc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营销并非短期目标，不要以几年来思考，而是要以几十年来思考。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>
              <a:lnSpc>
                <a:spcPct val="150000"/>
              </a:lnSpc>
            </a:pPr>
            <a:endParaRPr lang="en-US" altLang="zh-CN" sz="1800" dirty="0">
              <a:latin typeface="微软雅黑"/>
              <a:ea typeface="微软雅黑"/>
              <a:cs typeface="微软雅黑"/>
            </a:endParaRPr>
          </a:p>
          <a:p>
            <a:pPr>
              <a:lnSpc>
                <a:spcPct val="150000"/>
              </a:lnSpc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因此用名人做代言并保持长期一致性能给品牌带来很大的价值。最好的例子就是舒敏拍卫生纸。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>
              <a:lnSpc>
                <a:spcPct val="150000"/>
              </a:lnSpc>
            </a:pPr>
            <a:r>
              <a:rPr lang="en-US" altLang="zh-CN" sz="1800" dirty="0" smtClean="0">
                <a:latin typeface="微软雅黑"/>
                <a:ea typeface="微软雅黑"/>
                <a:cs typeface="微软雅黑"/>
              </a:rPr>
              <a:t>25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年来，迪克</a:t>
            </a:r>
            <a:r>
              <a:rPr lang="zh-CN" altLang="zh-CN" sz="1800" dirty="0">
                <a:latin typeface="微软雅黑"/>
                <a:ea typeface="微软雅黑"/>
                <a:cs typeface="微软雅黑"/>
              </a:rPr>
              <a:t>·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威尔逊先生在他的职业生涯中为舒敏品牌拍摄了</a:t>
            </a:r>
            <a:r>
              <a:rPr lang="en-US" altLang="zh-CN" sz="1800" dirty="0" smtClean="0">
                <a:latin typeface="微软雅黑"/>
                <a:ea typeface="微软雅黑"/>
                <a:cs typeface="微软雅黑"/>
              </a:rPr>
              <a:t>504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条独立的电视广告。使得舒敏品牌几十年来都一直是卫生纸的领导品牌。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5983101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1420210"/>
            <a:ext cx="8229600" cy="928670"/>
          </a:xfrm>
        </p:spPr>
        <p:txBody>
          <a:bodyPr>
            <a:normAutofit/>
          </a:bodyPr>
          <a:lstStyle/>
          <a:p>
            <a:r>
              <a:rPr lang="zh-CN" altLang="en-US" sz="3600" dirty="0" smtClean="0">
                <a:latin typeface="微软雅黑"/>
                <a:ea typeface="微软雅黑"/>
                <a:cs typeface="微软雅黑"/>
              </a:rPr>
              <a:t>锤子</a:t>
            </a:r>
            <a:r>
              <a:rPr lang="en-US" altLang="zh-CN" sz="3600" dirty="0" smtClean="0">
                <a:latin typeface="微软雅黑"/>
                <a:ea typeface="微软雅黑"/>
                <a:cs typeface="微软雅黑"/>
              </a:rPr>
              <a:t>9</a:t>
            </a:r>
            <a:r>
              <a:rPr lang="zh-CN" altLang="en-US" sz="3600" dirty="0" smtClean="0">
                <a:latin typeface="微软雅黑"/>
                <a:ea typeface="微软雅黑"/>
                <a:cs typeface="微软雅黑"/>
              </a:rPr>
              <a:t>：动物，把动物人格化</a:t>
            </a:r>
            <a:endParaRPr lang="zh-CN" altLang="en-US" sz="3600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29208" y="2226524"/>
            <a:ext cx="8003232" cy="393878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因为我们喜欢动物，因此我们常常用动物来比喻人的一些特质。 既然我们如此喜欢动物，为什么不能把他们设计在视觉锤上呢？答案当然可以。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>
              <a:lnSpc>
                <a:spcPct val="150000"/>
              </a:lnSpc>
            </a:pPr>
            <a:r>
              <a:rPr lang="zh-CN" altLang="en-US" sz="1800" b="1" dirty="0" smtClean="0">
                <a:solidFill>
                  <a:srgbClr val="800000"/>
                </a:solidFill>
                <a:latin typeface="微软雅黑"/>
                <a:ea typeface="微软雅黑"/>
                <a:cs typeface="微软雅黑"/>
              </a:rPr>
              <a:t>简单、一致比复杂多样更好</a:t>
            </a:r>
            <a:r>
              <a:rPr lang="zh-CN" altLang="en-US" sz="1800" dirty="0" smtClean="0">
                <a:solidFill>
                  <a:srgbClr val="800000"/>
                </a:solidFill>
                <a:latin typeface="微软雅黑"/>
                <a:ea typeface="微软雅黑"/>
                <a:cs typeface="微软雅黑"/>
              </a:rPr>
              <a:t>。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捷豹汽车本身流畅迅猛的线条看起来就像一头豹子，加上豹子标志，让它的识别度很高。这是个很好的视觉锤。可惜的是它没有语言的钉子。相比较宝马保时捷强大的语言钉子，捷豹的视觉锤再好都无济于事。你一定记得吧，“钉子第一、锤子第二”。北美最大的城际客车公司灰狗巴士，也用了动物灰狗所不同的是它有经典的语言钉子“坐巴士，让我们来开。”那么，对一家</a:t>
            </a:r>
            <a:r>
              <a:rPr lang="en-US" altLang="zh-CN" sz="1800" dirty="0" smtClean="0">
                <a:latin typeface="微软雅黑"/>
                <a:ea typeface="微软雅黑"/>
                <a:cs typeface="微软雅黑"/>
              </a:rPr>
              <a:t>380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亿美元，涉及到电视、动画、主题公园的联合企业来说，选择什么动物呢？一只米老鼠怎样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39552" y="1794476"/>
            <a:ext cx="7859216" cy="386677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1800" b="1" dirty="0" smtClean="0">
                <a:solidFill>
                  <a:srgbClr val="800000"/>
                </a:solidFill>
                <a:latin typeface="微软雅黑"/>
                <a:ea typeface="微软雅黑"/>
                <a:cs typeface="微软雅黑"/>
              </a:rPr>
              <a:t>具体比笼统的识别度更高</a:t>
            </a:r>
            <a:r>
              <a:rPr lang="zh-CN" altLang="en-US" sz="1800" dirty="0" smtClean="0">
                <a:solidFill>
                  <a:srgbClr val="800000"/>
                </a:solidFill>
                <a:latin typeface="微软雅黑"/>
                <a:ea typeface="微软雅黑"/>
                <a:cs typeface="微软雅黑"/>
              </a:rPr>
              <a:t>。</a:t>
            </a:r>
            <a:endParaRPr lang="en-US" altLang="zh-CN" sz="1800" dirty="0" smtClean="0">
              <a:solidFill>
                <a:srgbClr val="800000"/>
              </a:solidFill>
              <a:latin typeface="微软雅黑"/>
              <a:ea typeface="微软雅黑"/>
              <a:cs typeface="微软雅黑"/>
            </a:endParaRPr>
          </a:p>
          <a:p>
            <a:pPr>
              <a:lnSpc>
                <a:spcPct val="150000"/>
              </a:lnSpc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美国最大的海鲜连锁餐厅并不叫“红海鲜”，而是叫“红龙虾”。龙虾比海鲜的识别度更高。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>
              <a:lnSpc>
                <a:spcPct val="150000"/>
              </a:lnSpc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凯洛格冻麦片使用的“托尼虎”这个卡通形象也帮助其建立了品牌。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>
              <a:lnSpc>
                <a:spcPct val="150000"/>
              </a:lnSpc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贝斯克公司生产的巴纳姆动物饼干迄今为止，已经印制了超过</a:t>
            </a:r>
            <a:r>
              <a:rPr lang="en-US" altLang="zh-CN" sz="1800" dirty="0" smtClean="0">
                <a:latin typeface="微软雅黑"/>
                <a:ea typeface="微软雅黑"/>
                <a:cs typeface="微软雅黑"/>
              </a:rPr>
              <a:t>54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种动物形象在这个饼干上。销量虽可观，但更好的方法应聚焦于一种动物，如非凡农庄饼干，就聚焦于金鱼。事实证明，金鱼饼干的销量大大超过其他用多种动物形象的饼干品牌。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2104406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533828"/>
            <a:ext cx="8229600" cy="6143644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1800" b="1" dirty="0" smtClean="0">
                <a:solidFill>
                  <a:srgbClr val="800000"/>
                </a:solidFill>
                <a:latin typeface="微软雅黑"/>
                <a:ea typeface="微软雅黑"/>
                <a:cs typeface="微软雅黑"/>
              </a:rPr>
              <a:t>即使符号与品牌没有语言上关联，视觉符号仍可大幅提升品牌识别度。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福来鸡这个鸡肉三明治连锁餐厅，在过去十几年中一直用幽默的方法借用奶牛形象传递信息。为什么呢？因为它的对手是牛肉三明治。哈特福金融集团一直使用麋鹿作为公司视觉符号，虽然广告中从未提及麋鹿和公司业务的关系。迪尔公司这个全球最畅销的农场机械品牌也使用鹿。另外，还有美国家庭人寿保险公司使用的鸭子。策略都如出一辙。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>
              <a:lnSpc>
                <a:spcPct val="150000"/>
              </a:lnSpc>
            </a:pPr>
            <a:r>
              <a:rPr lang="zh-CN" altLang="en-US" sz="1800" b="1" dirty="0" smtClean="0">
                <a:solidFill>
                  <a:srgbClr val="800000"/>
                </a:solidFill>
                <a:latin typeface="微软雅黑"/>
                <a:ea typeface="微软雅黑"/>
                <a:cs typeface="微软雅黑"/>
              </a:rPr>
              <a:t>不同寻常比一般更有效。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领先的高端熟食品牌不叫“猪头”，而是叫“野猪头”。很显然，后者更容易让人记住。</a:t>
            </a:r>
            <a:r>
              <a:rPr lang="en-US" altLang="zh-CN" sz="1800" dirty="0" smtClean="0">
                <a:latin typeface="微软雅黑"/>
                <a:ea typeface="微软雅黑"/>
                <a:cs typeface="微软雅黑"/>
              </a:rPr>
              <a:t>Linux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作为最受欢迎的开放式操作系统，将企鹅做为视觉锤也是不错的选择。还有类似的，安卓的绿色机器人、熊猫快餐的熊猫、</a:t>
            </a:r>
            <a:r>
              <a:rPr lang="en-US" altLang="zh-CN" sz="1800" dirty="0" smtClean="0">
                <a:latin typeface="微软雅黑"/>
                <a:ea typeface="微软雅黑"/>
                <a:cs typeface="微软雅黑"/>
              </a:rPr>
              <a:t>Twitter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的单一色小鸟，都很简单，但因为与众不同，所以也就更有效。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9708765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1347632"/>
            <a:ext cx="8229600" cy="857232"/>
          </a:xfrm>
        </p:spPr>
        <p:txBody>
          <a:bodyPr>
            <a:normAutofit/>
          </a:bodyPr>
          <a:lstStyle/>
          <a:p>
            <a:r>
              <a:rPr lang="zh-CN" altLang="en-US" sz="3600" dirty="0" smtClean="0">
                <a:latin typeface="微软雅黑"/>
                <a:ea typeface="微软雅黑"/>
                <a:cs typeface="微软雅黑"/>
              </a:rPr>
              <a:t>锤子</a:t>
            </a:r>
            <a:r>
              <a:rPr lang="en-US" altLang="zh-CN" sz="3600" dirty="0" smtClean="0">
                <a:latin typeface="微软雅黑"/>
                <a:ea typeface="微软雅黑"/>
                <a:cs typeface="微软雅黑"/>
              </a:rPr>
              <a:t>10</a:t>
            </a:r>
            <a:r>
              <a:rPr lang="zh-CN" altLang="en-US" sz="3600" dirty="0" smtClean="0">
                <a:latin typeface="微软雅黑"/>
                <a:ea typeface="微软雅黑"/>
                <a:cs typeface="微软雅黑"/>
              </a:rPr>
              <a:t>：传承，让历史发挥作用</a:t>
            </a:r>
            <a:endParaRPr lang="zh-CN" altLang="en-US" sz="3600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39552" y="2180166"/>
            <a:ext cx="7931224" cy="398513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1800" b="1" dirty="0" smtClean="0">
                <a:solidFill>
                  <a:srgbClr val="800000"/>
                </a:solidFill>
                <a:latin typeface="微软雅黑"/>
                <a:ea typeface="微软雅黑"/>
                <a:cs typeface="微软雅黑"/>
              </a:rPr>
              <a:t>姑娘们为什么要花</a:t>
            </a:r>
            <a:r>
              <a:rPr lang="en-US" altLang="zh-CN" sz="1800" b="1" dirty="0" smtClean="0">
                <a:solidFill>
                  <a:srgbClr val="800000"/>
                </a:solidFill>
                <a:latin typeface="微软雅黑"/>
                <a:ea typeface="微软雅黑"/>
                <a:cs typeface="微软雅黑"/>
              </a:rPr>
              <a:t>1800</a:t>
            </a:r>
            <a:r>
              <a:rPr lang="zh-CN" altLang="en-US" sz="1800" b="1" dirty="0" smtClean="0">
                <a:solidFill>
                  <a:srgbClr val="800000"/>
                </a:solidFill>
                <a:latin typeface="微软雅黑"/>
                <a:ea typeface="微软雅黑"/>
                <a:cs typeface="微软雅黑"/>
              </a:rPr>
              <a:t>美元在商店买普拉达，而不在街上花</a:t>
            </a:r>
            <a:r>
              <a:rPr lang="en-US" altLang="zh-CN" sz="1800" b="1" dirty="0" smtClean="0">
                <a:solidFill>
                  <a:srgbClr val="800000"/>
                </a:solidFill>
                <a:latin typeface="微软雅黑"/>
                <a:ea typeface="微软雅黑"/>
                <a:cs typeface="微软雅黑"/>
              </a:rPr>
              <a:t>50</a:t>
            </a:r>
            <a:r>
              <a:rPr lang="zh-CN" altLang="en-US" sz="1800" b="1" dirty="0" smtClean="0">
                <a:solidFill>
                  <a:srgbClr val="800000"/>
                </a:solidFill>
                <a:latin typeface="微软雅黑"/>
                <a:ea typeface="微软雅黑"/>
                <a:cs typeface="微软雅黑"/>
              </a:rPr>
              <a:t>美元买个仿品。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虽然市场上的假冒品和仿品的质量设计都已无懈可击，为什么人们还是孜孜以求一个普拉达真包呢？因为她们要的不是一个带有</a:t>
            </a:r>
            <a:r>
              <a:rPr lang="en-US" altLang="zh-CN" sz="1800" dirty="0" smtClean="0">
                <a:latin typeface="微软雅黑"/>
                <a:ea typeface="微软雅黑"/>
                <a:cs typeface="微软雅黑"/>
              </a:rPr>
              <a:t>Prada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标志的包，而是希望得到一个原创的，有普拉达历史的、真正的普拉达包。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>
              <a:lnSpc>
                <a:spcPct val="150000"/>
              </a:lnSpc>
            </a:pPr>
            <a:r>
              <a:rPr lang="zh-CN" altLang="en-US" sz="1800" b="1" dirty="0" smtClean="0">
                <a:solidFill>
                  <a:srgbClr val="800000"/>
                </a:solidFill>
                <a:latin typeface="微软雅黑"/>
                <a:ea typeface="微软雅黑"/>
                <a:cs typeface="微软雅黑"/>
              </a:rPr>
              <a:t>既然如此，我们的品牌要怎么做？四个字：保持不变。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麦当劳叔叔是孩子们的首选餐厅，他们常拽着父母一起去，麦叔叔总是很招孩子们喜欢。这对汉堡王造成了威胁。汉堡王该怎么做呢？最好的办法就是保持不变，吸引成人市场。不幸的是，汉堡王居然模仿竞争对手推出国王叔叔。这简直是极大的错误。</a:t>
            </a:r>
            <a:endParaRPr lang="en-US" altLang="zh-CN" sz="1800" b="1" dirty="0" smtClean="0">
              <a:latin typeface="微软雅黑"/>
              <a:ea typeface="微软雅黑"/>
              <a:cs typeface="微软雅黑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1216" y="1820126"/>
            <a:ext cx="7931224" cy="398513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1800" b="1" dirty="0" smtClean="0">
                <a:solidFill>
                  <a:srgbClr val="800000"/>
                </a:solidFill>
                <a:latin typeface="微软雅黑"/>
                <a:ea typeface="微软雅黑"/>
                <a:cs typeface="微软雅黑"/>
              </a:rPr>
              <a:t>视觉锤“不创新”才是对的。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美国四大银行中，最小的是富国银行，它用了一个公共马车来表达它</a:t>
            </a:r>
            <a:r>
              <a:rPr lang="en-US" altLang="zh-CN" sz="1800" dirty="0" smtClean="0">
                <a:latin typeface="微软雅黑"/>
                <a:ea typeface="微软雅黑"/>
                <a:cs typeface="微软雅黑"/>
              </a:rPr>
              <a:t>150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多年的视觉锤，实际上这个“老式的”马拉车比任何设计都更“有效”，实践证明，只有富国银行是盈利的。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>
              <a:lnSpc>
                <a:spcPct val="150000"/>
              </a:lnSpc>
            </a:pP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>
              <a:lnSpc>
                <a:spcPct val="150000"/>
              </a:lnSpc>
            </a:pPr>
            <a:r>
              <a:rPr lang="zh-CN" altLang="en-US" sz="1800" b="1" dirty="0" smtClean="0">
                <a:solidFill>
                  <a:srgbClr val="800000"/>
                </a:solidFill>
                <a:latin typeface="微软雅黑"/>
                <a:ea typeface="微软雅黑"/>
                <a:cs typeface="微软雅黑"/>
              </a:rPr>
              <a:t>借用虚构的概念。</a:t>
            </a:r>
            <a:r>
              <a:rPr lang="en-US" altLang="zh-CN" sz="1800" dirty="0" smtClean="0">
                <a:latin typeface="微软雅黑"/>
                <a:ea typeface="微软雅黑"/>
                <a:cs typeface="微软雅黑"/>
              </a:rPr>
              <a:t>1889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年的面粉生产商借用</a:t>
            </a:r>
            <a:r>
              <a:rPr lang="en-US" altLang="zh-CN" sz="1800" dirty="0" smtClean="0">
                <a:latin typeface="微软雅黑"/>
                <a:ea typeface="微软雅黑"/>
                <a:cs typeface="微软雅黑"/>
              </a:rPr>
              <a:t>19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世纪一个说唱歌谣中“杰迈玛大婶”的形象设计了一个大妈，并借用此名。的情感上，名字和视觉锤的组合，让人产生了一种错觉杰迈玛真实存在，而且擅于烹饪，因此这个古老的虚构的人物成就了杰迈玛的领先煎饼粉品牌。还有绿巨人山谷、皮尔斯波利面团宝宝、洁碧先生等。</a:t>
            </a:r>
            <a:endParaRPr lang="en-US" altLang="zh-CN" sz="1800" b="1" dirty="0" smtClean="0">
              <a:latin typeface="微软雅黑"/>
              <a:ea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36620282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55576" y="1964142"/>
            <a:ext cx="7488832" cy="297702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1800" b="1" dirty="0" smtClean="0">
                <a:solidFill>
                  <a:srgbClr val="800000"/>
                </a:solidFill>
                <a:latin typeface="微软雅黑"/>
                <a:ea typeface="微软雅黑"/>
                <a:cs typeface="微软雅黑"/>
              </a:rPr>
              <a:t>不要试图将原本强大的品牌延伸到其他门类。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维珍航空、花花公子以及他们的失败，我想你一定都记得。我再介绍一个犯同类错误的绅士牌，它的花生先生是坚果类的绝对领先品牌，却把品牌名延伸到了饼干、薯条、玉米片等新品类中，后面的错误我不再提及。总之，推出新品类的时候，不要随意延伸，会引起混淆，淡化品牌历史。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>
              <a:lnSpc>
                <a:spcPct val="150000"/>
              </a:lnSpc>
            </a:pP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>
              <a:lnSpc>
                <a:spcPct val="150000"/>
              </a:lnSpc>
            </a:pPr>
            <a:r>
              <a:rPr lang="zh-CN" altLang="en-US" sz="1800" b="1" dirty="0" smtClean="0">
                <a:solidFill>
                  <a:srgbClr val="800000"/>
                </a:solidFill>
                <a:latin typeface="微软雅黑"/>
                <a:ea typeface="微软雅黑"/>
                <a:cs typeface="微软雅黑"/>
              </a:rPr>
              <a:t>总之，还是我们在这一章开始提的。建立品牌的四个字：保持不变。</a:t>
            </a:r>
            <a:endParaRPr lang="en-US" altLang="zh-CN" sz="1800" b="1" dirty="0" smtClean="0">
              <a:solidFill>
                <a:srgbClr val="800000"/>
              </a:solidFill>
              <a:latin typeface="微软雅黑"/>
              <a:ea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5554706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1420210"/>
            <a:ext cx="8229600" cy="928670"/>
          </a:xfrm>
        </p:spPr>
        <p:txBody>
          <a:bodyPr>
            <a:normAutofit/>
          </a:bodyPr>
          <a:lstStyle/>
          <a:p>
            <a:r>
              <a:rPr lang="zh-CN" altLang="en-US" sz="3600" dirty="0" smtClean="0">
                <a:latin typeface="微软雅黑"/>
                <a:ea typeface="微软雅黑"/>
                <a:cs typeface="微软雅黑"/>
              </a:rPr>
              <a:t>你的锤子</a:t>
            </a:r>
            <a:endParaRPr lang="zh-CN" altLang="en-US" sz="3600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73224" y="2541940"/>
            <a:ext cx="7931224" cy="283127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已经说了很多了。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>
              <a:lnSpc>
                <a:spcPct val="150000"/>
              </a:lnSpc>
            </a:pPr>
            <a:endParaRPr lang="en-US" altLang="zh-CN" sz="1800" dirty="0">
              <a:latin typeface="微软雅黑"/>
              <a:ea typeface="微软雅黑"/>
              <a:cs typeface="微软雅黑"/>
            </a:endParaRPr>
          </a:p>
          <a:p>
            <a:pPr>
              <a:lnSpc>
                <a:spcPct val="150000"/>
              </a:lnSpc>
            </a:pPr>
            <a:r>
              <a:rPr lang="zh-CN" altLang="en-US" sz="1800" b="1" dirty="0" smtClean="0">
                <a:solidFill>
                  <a:srgbClr val="800000"/>
                </a:solidFill>
                <a:latin typeface="微软雅黑"/>
                <a:ea typeface="微软雅黑"/>
                <a:cs typeface="微软雅黑"/>
              </a:rPr>
              <a:t>视觉锤是进入消费者心智最好、最有效、最有说服力的途径。</a:t>
            </a:r>
            <a:endParaRPr lang="en-US" altLang="zh-CN" sz="1800" b="1" dirty="0" smtClean="0">
              <a:solidFill>
                <a:srgbClr val="800000"/>
              </a:solidFill>
              <a:latin typeface="微软雅黑"/>
              <a:ea typeface="微软雅黑"/>
              <a:cs typeface="微软雅黑"/>
            </a:endParaRPr>
          </a:p>
          <a:p>
            <a:pPr>
              <a:lnSpc>
                <a:spcPct val="150000"/>
              </a:lnSpc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尽管锤子强大，但钉子也很重要。毕竟，语言钉子是营销战略的目标，锤子只是帮主钉子进入消费者心理额工具。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55576" y="1988840"/>
            <a:ext cx="7848872" cy="369537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1800" dirty="0" smtClean="0">
                <a:solidFill>
                  <a:srgbClr val="800000"/>
                </a:solidFill>
                <a:latin typeface="微软雅黑"/>
                <a:ea typeface="微软雅黑"/>
                <a:cs typeface="微软雅黑"/>
              </a:rPr>
              <a:t>那怎么才能找到合适自己的锤子和钉子呢？</a:t>
            </a:r>
            <a:endParaRPr lang="en-US" altLang="zh-CN" sz="1800" dirty="0" smtClean="0">
              <a:solidFill>
                <a:srgbClr val="800000"/>
              </a:solidFill>
              <a:latin typeface="微软雅黑"/>
              <a:ea typeface="微软雅黑"/>
              <a:cs typeface="微软雅黑"/>
            </a:endParaRPr>
          </a:p>
          <a:p>
            <a:pPr>
              <a:lnSpc>
                <a:spcPct val="150000"/>
              </a:lnSpc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首先，用左脑，概括一个词（概念）表达你的营销战略。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>
              <a:lnSpc>
                <a:spcPct val="150000"/>
              </a:lnSpc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第二步：用右脑，避免理性逻辑分析的左脑的干扰。右脑要充分放松，不要刻意思考，在脑海中形成一个视觉形象。如果你还有困难，可以寻求朋友帮助（聊天或者头脑风暴灵感突发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>
              <a:lnSpc>
                <a:spcPct val="150000"/>
              </a:lnSpc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第三步：如果创意仍未出现，则退回起点，重新找一个你营销战略的表达。为了找到一个可以和视觉锤一同协作定位的标志，你常常需要牺牲一个先定的语言定位的效力。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31642479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1412776"/>
            <a:ext cx="8229600" cy="857232"/>
          </a:xfrm>
        </p:spPr>
        <p:txBody>
          <a:bodyPr>
            <a:normAutofit/>
          </a:bodyPr>
          <a:lstStyle/>
          <a:p>
            <a:r>
              <a:rPr lang="zh-CN" altLang="en-US" sz="3600" dirty="0" smtClean="0">
                <a:latin typeface="微软雅黑"/>
                <a:ea typeface="微软雅黑"/>
                <a:cs typeface="微软雅黑"/>
              </a:rPr>
              <a:t>锤子</a:t>
            </a:r>
            <a:r>
              <a:rPr lang="en-US" altLang="zh-CN" sz="3600" dirty="0" smtClean="0">
                <a:latin typeface="微软雅黑"/>
                <a:ea typeface="微软雅黑"/>
                <a:cs typeface="微软雅黑"/>
              </a:rPr>
              <a:t>5</a:t>
            </a:r>
            <a:r>
              <a:rPr lang="zh-CN" altLang="en-US" sz="3600" dirty="0" smtClean="0">
                <a:latin typeface="微软雅黑"/>
                <a:ea typeface="微软雅黑"/>
                <a:cs typeface="微软雅黑"/>
              </a:rPr>
              <a:t>：动态，比静态更有效</a:t>
            </a:r>
            <a:endParaRPr lang="zh-CN" altLang="en-US" sz="3600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39552" y="2479979"/>
            <a:ext cx="7931224" cy="238918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1800" b="1" dirty="0" smtClean="0">
                <a:solidFill>
                  <a:srgbClr val="800000"/>
                </a:solidFill>
                <a:latin typeface="微软雅黑"/>
                <a:ea typeface="微软雅黑"/>
                <a:cs typeface="微软雅黑"/>
              </a:rPr>
              <a:t>研究证明，包含了动态、运动或游行的视觉锤比那些静态的视觉锤或静止的画面更有效。</a:t>
            </a:r>
            <a:endParaRPr lang="en-US" altLang="zh-CN" sz="1800" b="1" dirty="0" smtClean="0">
              <a:solidFill>
                <a:srgbClr val="800000"/>
              </a:solidFill>
              <a:latin typeface="微软雅黑"/>
              <a:ea typeface="微软雅黑"/>
              <a:cs typeface="微软雅黑"/>
            </a:endParaRPr>
          </a:p>
          <a:p>
            <a:pPr>
              <a:lnSpc>
                <a:spcPct val="150000"/>
              </a:lnSpc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原因是，视觉激活的是大脑的右半侧，是情感的一侧；语言激活的是大脑的左半侧，是理性的一侧。还记得前面我们说过的吗？视觉具备情感的力量，更容易被人记住，而文字没有这个功能。最能控制“动态”广告媒体的就是电视。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11560" y="1893868"/>
            <a:ext cx="7920880" cy="391139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你记住，要找到一个完美的锤子，你需要一个可以将它通过视觉表现出来的狭窄的概念。用狭窄概念吸引一个细分市场，比一个宽泛的概念什么都吸引不了要好得多。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>
              <a:lnSpc>
                <a:spcPct val="150000"/>
              </a:lnSpc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所以，让我再给大家重复一遍吧：</a:t>
            </a:r>
            <a:r>
              <a:rPr lang="zh-CN" altLang="en-US" sz="1800" dirty="0" smtClean="0">
                <a:solidFill>
                  <a:srgbClr val="800000"/>
                </a:solidFill>
                <a:latin typeface="微软雅黑"/>
                <a:ea typeface="微软雅黑"/>
                <a:cs typeface="微软雅黑"/>
              </a:rPr>
              <a:t>钉子更重要，锤子更强大。</a:t>
            </a:r>
            <a:endParaRPr lang="en-US" altLang="zh-CN" sz="1800" dirty="0" smtClean="0">
              <a:solidFill>
                <a:srgbClr val="800000"/>
              </a:solidFill>
              <a:latin typeface="微软雅黑"/>
              <a:ea typeface="微软雅黑"/>
              <a:cs typeface="微软雅黑"/>
            </a:endParaRPr>
          </a:p>
          <a:p>
            <a:pPr>
              <a:lnSpc>
                <a:spcPct val="150000"/>
              </a:lnSpc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最后附送一段改写的谚语：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>
              <a:lnSpc>
                <a:spcPct val="150000"/>
              </a:lnSpc>
            </a:pPr>
            <a:r>
              <a:rPr lang="zh-CN" altLang="en-US" sz="1800" dirty="0" smtClean="0">
                <a:solidFill>
                  <a:srgbClr val="800000"/>
                </a:solidFill>
                <a:latin typeface="微软雅黑"/>
                <a:ea typeface="微软雅黑"/>
                <a:cs typeface="微软雅黑"/>
              </a:rPr>
              <a:t>少了一个锤子，丢了一个钉子；丢了一个钉子，坏了一个战略；坏了一个战略，损了一个品牌；损了一个品牌，亡了一家公司。</a:t>
            </a:r>
            <a:endParaRPr lang="en-US" altLang="zh-CN" sz="1800" dirty="0" smtClean="0">
              <a:solidFill>
                <a:srgbClr val="800000"/>
              </a:solidFill>
              <a:latin typeface="微软雅黑"/>
              <a:ea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9512077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1155680" y="1414517"/>
            <a:ext cx="341632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rgbClr val="800000"/>
                </a:solidFill>
                <a:latin typeface="微软雅黑"/>
                <a:ea typeface="微软雅黑"/>
                <a:cs typeface="微软雅黑"/>
              </a:rPr>
              <a:t>关于樊登读书会</a:t>
            </a:r>
          </a:p>
        </p:txBody>
      </p:sp>
      <p:sp>
        <p:nvSpPr>
          <p:cNvPr id="7" name="矩形 6"/>
          <p:cNvSpPr/>
          <p:nvPr/>
        </p:nvSpPr>
        <p:spPr>
          <a:xfrm>
            <a:off x="1619672" y="1995805"/>
            <a:ext cx="633670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在微信公众平台中</a:t>
            </a:r>
            <a:r>
              <a:rPr lang="zh-CN" altLang="en-US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搜索</a:t>
            </a:r>
            <a:r>
              <a:rPr lang="en-US" altLang="zh-CN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【</a:t>
            </a:r>
            <a:r>
              <a:rPr lang="zh-CN" altLang="en-US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樊登读书会</a:t>
            </a:r>
            <a:r>
              <a:rPr lang="en-US" altLang="zh-CN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】</a:t>
            </a:r>
            <a:r>
              <a:rPr lang="zh-CN" altLang="en-US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或者</a:t>
            </a:r>
            <a:r>
              <a:rPr lang="zh-CN" altLang="en-US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扫描二维码进行关注；</a:t>
            </a:r>
            <a:endParaRPr lang="en-US" altLang="zh-CN" kern="0" dirty="0">
              <a:solidFill>
                <a:schemeClr val="tx1">
                  <a:lumMod val="75000"/>
                  <a:lumOff val="25000"/>
                </a:schemeClr>
              </a:solidFill>
              <a:latin typeface="微软雅黑"/>
              <a:ea typeface="微软雅黑"/>
              <a:cs typeface="微软雅黑"/>
            </a:endParaRPr>
          </a:p>
          <a:p>
            <a:pPr>
              <a:lnSpc>
                <a:spcPct val="150000"/>
              </a:lnSpc>
            </a:pPr>
            <a:r>
              <a:rPr lang="zh-CN" altLang="en-US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非会员可以试读</a:t>
            </a:r>
            <a:r>
              <a:rPr lang="zh-CN" altLang="en-US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部分图书精华解读内容</a:t>
            </a:r>
            <a:r>
              <a:rPr lang="zh-CN" altLang="en-US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，注册成为会员，第一时间获取全部读书笔记；</a:t>
            </a:r>
            <a:endParaRPr lang="en-US" altLang="zh-CN" kern="0" dirty="0">
              <a:solidFill>
                <a:schemeClr val="tx1">
                  <a:lumMod val="75000"/>
                  <a:lumOff val="25000"/>
                </a:schemeClr>
              </a:solidFill>
              <a:latin typeface="微软雅黑"/>
              <a:ea typeface="微软雅黑"/>
              <a:cs typeface="微软雅黑"/>
            </a:endParaRPr>
          </a:p>
          <a:p>
            <a:pPr>
              <a:lnSpc>
                <a:spcPct val="150000"/>
              </a:lnSpc>
            </a:pPr>
            <a:r>
              <a:rPr lang="zh-CN" altLang="en-US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会员拥有近距离交流的微信会员群，可以随时方便的交流读书心得，有任何读书的疑问都可以在会员群或讨论区中提出。</a:t>
            </a:r>
          </a:p>
        </p:txBody>
      </p:sp>
      <p:sp>
        <p:nvSpPr>
          <p:cNvPr id="8" name="矩形 7"/>
          <p:cNvSpPr/>
          <p:nvPr/>
        </p:nvSpPr>
        <p:spPr>
          <a:xfrm>
            <a:off x="1944216" y="5298593"/>
            <a:ext cx="5076056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这里是读书人的社区，是思想碰撞和交流的舞台。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/>
            <a:r>
              <a:rPr lang="zh-CN" altLang="en-US" sz="2800" b="1" dirty="0" smtClean="0">
                <a:solidFill>
                  <a:srgbClr val="FF0000"/>
                </a:solidFill>
                <a:latin typeface="微软雅黑" charset="0"/>
                <a:ea typeface="微软雅黑" charset="0"/>
                <a:cs typeface="微软雅黑" charset="0"/>
              </a:rPr>
              <a:t>      樊登读书会   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欢迎爱读书的你！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2145521"/>
            <a:ext cx="182880" cy="25052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772" y="2927913"/>
            <a:ext cx="182880" cy="250521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772" y="3792781"/>
            <a:ext cx="182880" cy="250521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0" y="5013176"/>
            <a:ext cx="9144000" cy="45719"/>
          </a:xfrm>
          <a:prstGeom prst="rect">
            <a:avLst/>
          </a:prstGeom>
          <a:solidFill>
            <a:srgbClr val="8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16424792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内容占位符 2"/>
          <p:cNvSpPr txBox="1">
            <a:spLocks/>
          </p:cNvSpPr>
          <p:nvPr/>
        </p:nvSpPr>
        <p:spPr bwMode="auto">
          <a:xfrm>
            <a:off x="4427984" y="3861048"/>
            <a:ext cx="4248472" cy="172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>
              <a:lnSpc>
                <a:spcPct val="150000"/>
              </a:lnSpc>
              <a:spcBef>
                <a:spcPct val="20000"/>
              </a:spcBef>
              <a:buFont typeface="Arial" charset="0"/>
              <a:buNone/>
            </a:pPr>
            <a:r>
              <a:rPr kumimoji="0" lang="zh-CN" alt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charset="0"/>
                <a:ea typeface="微软雅黑" charset="0"/>
                <a:cs typeface="微软雅黑" charset="0"/>
              </a:rPr>
              <a:t>如果您觉得有所收获，欢迎邀请您的</a:t>
            </a:r>
            <a:r>
              <a:rPr kumimoji="0" lang="zh-CN" alt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charset="0"/>
                <a:ea typeface="微软雅黑" charset="0"/>
                <a:cs typeface="微软雅黑" charset="0"/>
              </a:rPr>
              <a:t>朋友加入</a:t>
            </a:r>
            <a:endParaRPr kumimoji="0" lang="en-US" altLang="zh-CN" sz="1800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charset="0"/>
              <a:ea typeface="微软雅黑" charset="0"/>
              <a:cs typeface="微软雅黑" charset="0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 typeface="Arial" charset="0"/>
              <a:buNone/>
            </a:pPr>
            <a:endParaRPr kumimoji="0" lang="zh-CN" altLang="en-US" sz="1800" dirty="0">
              <a:solidFill>
                <a:schemeClr val="tx1">
                  <a:lumMod val="65000"/>
                  <a:lumOff val="35000"/>
                </a:schemeClr>
              </a:solidFill>
              <a:latin typeface="微软雅黑" charset="0"/>
              <a:ea typeface="微软雅黑" charset="0"/>
              <a:cs typeface="微软雅黑" charset="0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 typeface="Arial" charset="0"/>
              <a:buNone/>
            </a:pPr>
            <a:r>
              <a:rPr kumimoji="0" lang="zh-CN" alt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charset="0"/>
                <a:ea typeface="微软雅黑" charset="0"/>
                <a:cs typeface="微软雅黑" charset="0"/>
              </a:rPr>
              <a:t>共同分享读书的喜悦</a:t>
            </a:r>
            <a:r>
              <a:rPr kumimoji="0" lang="zh-CN" alt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charset="0"/>
                <a:ea typeface="微软雅黑" charset="0"/>
                <a:cs typeface="微软雅黑" charset="0"/>
              </a:rPr>
              <a:t>！</a:t>
            </a:r>
            <a:endParaRPr kumimoji="0" lang="zh-CN" altLang="en-US" sz="1600" dirty="0">
              <a:solidFill>
                <a:schemeClr val="tx1">
                  <a:lumMod val="65000"/>
                  <a:lumOff val="35000"/>
                </a:schemeClr>
              </a:solidFill>
              <a:latin typeface="微软雅黑" charset="0"/>
              <a:ea typeface="微软雅黑" charset="0"/>
              <a:cs typeface="微软雅黑" charset="0"/>
            </a:endParaRPr>
          </a:p>
        </p:txBody>
      </p:sp>
      <p:sp>
        <p:nvSpPr>
          <p:cNvPr id="14" name="矩形 81"/>
          <p:cNvSpPr>
            <a:spLocks noChangeArrowheads="1"/>
          </p:cNvSpPr>
          <p:nvPr/>
        </p:nvSpPr>
        <p:spPr bwMode="auto">
          <a:xfrm>
            <a:off x="5292080" y="4294837"/>
            <a:ext cx="288032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微软雅黑" charset="0"/>
                <a:ea typeface="微软雅黑" charset="0"/>
                <a:cs typeface="微软雅黑" charset="0"/>
              </a:rPr>
              <a:t>樊登读书会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632" y="1916832"/>
            <a:ext cx="2664296" cy="3839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96799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8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 smtClean="0"/>
              <a:t/>
            </a:r>
            <a:br>
              <a:rPr lang="en-US" altLang="zh-CN" dirty="0" smtClean="0"/>
            </a:br>
            <a:endParaRPr lang="zh-CN" altLang="en-US" dirty="0"/>
          </a:p>
        </p:txBody>
      </p:sp>
      <p:sp>
        <p:nvSpPr>
          <p:cNvPr id="6" name="矩形 5"/>
          <p:cNvSpPr/>
          <p:nvPr/>
        </p:nvSpPr>
        <p:spPr>
          <a:xfrm>
            <a:off x="0" y="4522926"/>
            <a:ext cx="9144000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10382" y="4738950"/>
            <a:ext cx="9144000" cy="21602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9" name="文本框 1"/>
          <p:cNvSpPr txBox="1"/>
          <p:nvPr/>
        </p:nvSpPr>
        <p:spPr>
          <a:xfrm>
            <a:off x="2864571" y="5301208"/>
            <a:ext cx="35397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000" b="1" dirty="0" smtClean="0">
                <a:solidFill>
                  <a:schemeClr val="bg1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上海科必达信息科技有限公司</a:t>
            </a:r>
            <a:endParaRPr lang="en-US" altLang="zh-CN" sz="2000" b="1" dirty="0" smtClean="0">
              <a:solidFill>
                <a:schemeClr val="bg1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sp>
        <p:nvSpPr>
          <p:cNvPr id="10" name="文本框 2"/>
          <p:cNvSpPr txBox="1"/>
          <p:nvPr/>
        </p:nvSpPr>
        <p:spPr>
          <a:xfrm>
            <a:off x="3421140" y="5745450"/>
            <a:ext cx="22365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dirty="0">
                <a:solidFill>
                  <a:schemeClr val="bg1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荣誉</a:t>
            </a:r>
            <a:r>
              <a:rPr lang="zh-CN" altLang="en-US" sz="4000" dirty="0" smtClean="0">
                <a:solidFill>
                  <a:schemeClr val="bg1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出品</a:t>
            </a:r>
            <a:endParaRPr lang="zh-CN" altLang="en-US" sz="4000" dirty="0">
              <a:solidFill>
                <a:schemeClr val="bg1"/>
              </a:solidFill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2195736" y="1772816"/>
            <a:ext cx="4752528" cy="2520280"/>
          </a:xfrm>
          <a:prstGeom prst="rect">
            <a:avLst/>
          </a:prstGeom>
          <a:solidFill>
            <a:srgbClr val="800000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宋体"/>
              <a:cs typeface="+mn-cs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2298098" y="1851987"/>
            <a:ext cx="4572000" cy="2359025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宋体"/>
              <a:cs typeface="+mn-cs"/>
            </a:endParaRPr>
          </a:p>
        </p:txBody>
      </p:sp>
      <p:pic>
        <p:nvPicPr>
          <p:cNvPr id="13" name="Picture 2" descr="G:\孑子 朋友们\田君琦\樊登读书会\樊登读书会二维码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4712" y="1853574"/>
            <a:ext cx="2357437" cy="235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7"/>
          <p:cNvSpPr txBox="1"/>
          <p:nvPr/>
        </p:nvSpPr>
        <p:spPr>
          <a:xfrm>
            <a:off x="2563212" y="3537912"/>
            <a:ext cx="1785937" cy="357187"/>
          </a:xfrm>
          <a:prstGeom prst="rect">
            <a:avLst/>
          </a:prstGeom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j-cs"/>
              </a:rPr>
              <a:t>欢迎关注</a:t>
            </a:r>
          </a:p>
        </p:txBody>
      </p:sp>
      <p:pic>
        <p:nvPicPr>
          <p:cNvPr id="15" name="图片 13" descr="logo-37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8098" y="1902424"/>
            <a:ext cx="2316163" cy="182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80981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55576" y="1831907"/>
            <a:ext cx="7560840" cy="3181269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1800" b="1" dirty="0" smtClean="0">
                <a:solidFill>
                  <a:srgbClr val="800000"/>
                </a:solidFill>
                <a:latin typeface="微软雅黑"/>
                <a:ea typeface="微软雅黑"/>
                <a:cs typeface="微软雅黑"/>
              </a:rPr>
              <a:t>多芬香皂含有</a:t>
            </a:r>
            <a:r>
              <a:rPr lang="en-US" altLang="zh-CN" sz="1800" b="1" dirty="0" smtClean="0">
                <a:solidFill>
                  <a:srgbClr val="800000"/>
                </a:solidFill>
                <a:latin typeface="微软雅黑"/>
                <a:ea typeface="微软雅黑"/>
                <a:cs typeface="微软雅黑"/>
              </a:rPr>
              <a:t>1/4</a:t>
            </a:r>
            <a:r>
              <a:rPr lang="zh-CN" altLang="en-US" sz="1800" b="1" dirty="0" smtClean="0">
                <a:solidFill>
                  <a:srgbClr val="800000"/>
                </a:solidFill>
                <a:latin typeface="微软雅黑"/>
                <a:ea typeface="微软雅黑"/>
                <a:cs typeface="微软雅黑"/>
              </a:rPr>
              <a:t>的乳液</a:t>
            </a:r>
            <a:r>
              <a:rPr lang="zh-CN" altLang="en-US" sz="1800" dirty="0" smtClean="0">
                <a:solidFill>
                  <a:srgbClr val="800000"/>
                </a:solidFill>
                <a:latin typeface="微软雅黑"/>
                <a:ea typeface="微软雅黑"/>
                <a:cs typeface="微软雅黑"/>
              </a:rPr>
              <a:t>。</a:t>
            </a:r>
            <a:endParaRPr lang="en-US" altLang="zh-CN" sz="1800" dirty="0" smtClean="0">
              <a:solidFill>
                <a:srgbClr val="800000"/>
              </a:solidFill>
              <a:latin typeface="微软雅黑"/>
              <a:ea typeface="微软雅黑"/>
              <a:cs typeface="微软雅黑"/>
            </a:endParaRPr>
          </a:p>
          <a:p>
            <a:pPr>
              <a:lnSpc>
                <a:spcPct val="150000"/>
              </a:lnSpc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你是否记得这则经典的电视广告？画面是一个在浴缸里的女士和宣传口号“沐浴时多芬滋养您的肌肤”。这则广告将多芬打造成了市场的领先者，让其拥有了</a:t>
            </a:r>
            <a:r>
              <a:rPr lang="en-US" altLang="zh-CN" sz="1800" dirty="0" smtClean="0">
                <a:latin typeface="微软雅黑"/>
                <a:ea typeface="微软雅黑"/>
                <a:cs typeface="微软雅黑"/>
              </a:rPr>
              <a:t>24%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的肥皂市场份额。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>
              <a:lnSpc>
                <a:spcPct val="150000"/>
              </a:lnSpc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是什么视觉锤将多芬品牌植入人心？是一个动态画面</a:t>
            </a:r>
            <a:r>
              <a:rPr lang="en-US" altLang="zh-CN" sz="1800" dirty="0" smtClean="0">
                <a:latin typeface="微软雅黑"/>
                <a:ea typeface="微软雅黑"/>
                <a:cs typeface="微软雅黑"/>
              </a:rPr>
              <a:t>——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一只手正在将乳液倒入一块多芬肥皂。这广告简单、有效。试想如果用语言会有什么差别？答案是没有差别。可关键是：记不住。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7949818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55576" y="2047931"/>
            <a:ext cx="7416824" cy="2893237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1800" b="1" dirty="0" smtClean="0">
                <a:solidFill>
                  <a:srgbClr val="800000"/>
                </a:solidFill>
                <a:latin typeface="微软雅黑"/>
                <a:ea typeface="微软雅黑"/>
                <a:cs typeface="微软雅黑"/>
              </a:rPr>
              <a:t>视觉上的“震惊”还可以通过元素的并列来实现。</a:t>
            </a:r>
            <a:endParaRPr lang="en-US" altLang="zh-CN" sz="1800" b="1" dirty="0" smtClean="0">
              <a:solidFill>
                <a:srgbClr val="800000"/>
              </a:solidFill>
              <a:latin typeface="微软雅黑"/>
              <a:ea typeface="微软雅黑"/>
              <a:cs typeface="微软雅黑"/>
            </a:endParaRPr>
          </a:p>
          <a:p>
            <a:pPr>
              <a:lnSpc>
                <a:spcPct val="150000"/>
              </a:lnSpc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迷你库珀是一辆普通的小小汽车。福特远足是一辆大</a:t>
            </a:r>
            <a:r>
              <a:rPr lang="en-US" altLang="zh-CN" sz="1800" dirty="0" smtClean="0">
                <a:latin typeface="微软雅黑"/>
                <a:ea typeface="微软雅黑"/>
                <a:cs typeface="微软雅黑"/>
              </a:rPr>
              <a:t>SUV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，两者都没有什么特别。可将几辆迷你库珀放在福特远足上，并在城市马路上游行，这样的画面会不会让你印象深刻？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>
              <a:lnSpc>
                <a:spcPct val="150000"/>
              </a:lnSpc>
            </a:pP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>
              <a:lnSpc>
                <a:spcPct val="150000"/>
              </a:lnSpc>
            </a:pPr>
            <a:r>
              <a:rPr lang="en-US" altLang="zh-CN" sz="1800" dirty="0" smtClean="0">
                <a:latin typeface="微软雅黑"/>
                <a:ea typeface="微软雅黑"/>
                <a:cs typeface="微软雅黑"/>
              </a:rPr>
              <a:t>2002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年宝马在美国推出迷你库珀的时候就这样做的。并且配上了一个同样让人印象深刻的标题：“这周末你找什么乐子？”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18873928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83568" y="1615883"/>
            <a:ext cx="7704856" cy="3325285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1800" b="1" dirty="0" smtClean="0">
                <a:solidFill>
                  <a:srgbClr val="800000"/>
                </a:solidFill>
                <a:latin typeface="微软雅黑"/>
                <a:ea typeface="微软雅黑"/>
                <a:cs typeface="微软雅黑"/>
              </a:rPr>
              <a:t>另一个例子是，“插进橙子的吸管”纯果乐。</a:t>
            </a:r>
            <a:endParaRPr lang="en-US" altLang="zh-CN" sz="1800" b="1" dirty="0" smtClean="0">
              <a:solidFill>
                <a:srgbClr val="800000"/>
              </a:solidFill>
              <a:latin typeface="微软雅黑"/>
              <a:ea typeface="微软雅黑"/>
              <a:cs typeface="微软雅黑"/>
            </a:endParaRPr>
          </a:p>
          <a:p>
            <a:pPr>
              <a:lnSpc>
                <a:spcPct val="150000"/>
              </a:lnSpc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两者本身都不惊人，但组合让人印象深刻。特别是在电视上，观众可以看到有人将吸管直接插进橙子，喝起橙汁来（虽然实际上是喝不到的）。但这样的场景，是否会打动你心中那个蠢蠢欲动的味蕾呢？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>
              <a:lnSpc>
                <a:spcPct val="150000"/>
              </a:lnSpc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纯果乐也有两个视觉锤：插进橙子的吸管和纸盒上打开的拉链，看起来可以让</a:t>
            </a:r>
            <a:r>
              <a:rPr lang="en-US" altLang="zh-CN" sz="1800" dirty="0" smtClean="0">
                <a:latin typeface="微软雅黑"/>
                <a:ea typeface="微软雅黑"/>
                <a:cs typeface="微软雅黑"/>
              </a:rPr>
              <a:t>16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个橙子跳进纯果乐的包装盒。两个并不比一个好，因为容易引起混淆。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/>
          <a:srcRect t="28848"/>
          <a:stretch/>
        </p:blipFill>
        <p:spPr>
          <a:xfrm>
            <a:off x="1115616" y="4725144"/>
            <a:ext cx="3600400" cy="1704063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2040" y="4672856"/>
            <a:ext cx="1872208" cy="1872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2384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83568" y="1615883"/>
            <a:ext cx="7704856" cy="238918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1800" dirty="0" smtClean="0">
                <a:latin typeface="微软雅黑"/>
                <a:ea typeface="微软雅黑"/>
                <a:cs typeface="微软雅黑"/>
              </a:rPr>
              <a:t>Google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首页的图案原来是静止的。现在也开始使用动态图并带上节日的标志来突显这些特别的时刻。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>
              <a:lnSpc>
                <a:spcPct val="150000"/>
              </a:lnSpc>
            </a:pPr>
            <a:endParaRPr lang="en-US" altLang="zh-CN" sz="1800" dirty="0">
              <a:latin typeface="微软雅黑"/>
              <a:ea typeface="微软雅黑"/>
              <a:cs typeface="微软雅黑"/>
            </a:endParaRPr>
          </a:p>
          <a:p>
            <a:pPr>
              <a:lnSpc>
                <a:spcPct val="150000"/>
              </a:lnSpc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还有记忆中经典的“牛仔”。</a:t>
            </a:r>
            <a:endParaRPr lang="en-US" altLang="zh-CN" sz="1800" dirty="0">
              <a:latin typeface="微软雅黑"/>
              <a:ea typeface="微软雅黑"/>
              <a:cs typeface="微软雅黑"/>
            </a:endParaRPr>
          </a:p>
          <a:p>
            <a:pPr>
              <a:lnSpc>
                <a:spcPct val="150000"/>
              </a:lnSpc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没有什么电视广告能做到像</a:t>
            </a:r>
            <a:r>
              <a:rPr lang="en-US" altLang="zh-CN" sz="1800" dirty="0" smtClean="0">
                <a:latin typeface="微软雅黑"/>
                <a:ea typeface="微软雅黑"/>
                <a:cs typeface="微软雅黑"/>
              </a:rPr>
              <a:t>20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世纪</a:t>
            </a:r>
            <a:r>
              <a:rPr lang="en-US" altLang="zh-CN" sz="1800" dirty="0" smtClean="0">
                <a:latin typeface="微软雅黑"/>
                <a:ea typeface="微软雅黑"/>
                <a:cs typeface="微软雅黑"/>
              </a:rPr>
              <a:t>60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年代的万宝路广告那样证明视觉锤的力量。都是牛仔、马、情节，几乎没有文字。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9233" t="33228" r="18783" b="33899"/>
          <a:stretch/>
        </p:blipFill>
        <p:spPr>
          <a:xfrm>
            <a:off x="1619672" y="4653136"/>
            <a:ext cx="3644486" cy="144960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0112" y="4581128"/>
            <a:ext cx="2304256" cy="1682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8604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1412776"/>
            <a:ext cx="8229600" cy="928670"/>
          </a:xfrm>
        </p:spPr>
        <p:txBody>
          <a:bodyPr>
            <a:normAutofit/>
          </a:bodyPr>
          <a:lstStyle/>
          <a:p>
            <a:r>
              <a:rPr lang="zh-CN" altLang="en-US" sz="3600" dirty="0" smtClean="0">
                <a:latin typeface="微软雅黑"/>
                <a:ea typeface="微软雅黑"/>
                <a:cs typeface="微软雅黑"/>
              </a:rPr>
              <a:t>锤子</a:t>
            </a:r>
            <a:r>
              <a:rPr lang="en-US" altLang="zh-CN" sz="3600" dirty="0" smtClean="0">
                <a:latin typeface="微软雅黑"/>
                <a:ea typeface="微软雅黑"/>
                <a:cs typeface="微软雅黑"/>
              </a:rPr>
              <a:t>6</a:t>
            </a:r>
            <a:r>
              <a:rPr lang="zh-CN" altLang="en-US" sz="3600" dirty="0" smtClean="0">
                <a:latin typeface="微软雅黑"/>
                <a:ea typeface="微软雅黑"/>
                <a:cs typeface="微软雅黑"/>
              </a:rPr>
              <a:t>：创始人，天生的锤子</a:t>
            </a:r>
            <a:endParaRPr lang="zh-CN" altLang="en-US" sz="3600" dirty="0">
              <a:latin typeface="微软雅黑"/>
              <a:ea typeface="微软雅黑"/>
              <a:cs typeface="微软雅黑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187624" y="2564904"/>
            <a:ext cx="6912768" cy="288032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1800" b="1" dirty="0" smtClean="0">
                <a:solidFill>
                  <a:srgbClr val="800000"/>
                </a:solidFill>
                <a:latin typeface="微软雅黑"/>
                <a:ea typeface="微软雅黑"/>
                <a:cs typeface="微软雅黑"/>
              </a:rPr>
              <a:t>公司如果想要出名，让创始人成为名人是个非常不错的选择。</a:t>
            </a:r>
            <a:endParaRPr lang="en-US" altLang="zh-CN" sz="1800" b="1" dirty="0" smtClean="0">
              <a:solidFill>
                <a:srgbClr val="800000"/>
              </a:solidFill>
              <a:latin typeface="微软雅黑"/>
              <a:ea typeface="微软雅黑"/>
              <a:cs typeface="微软雅黑"/>
            </a:endParaRPr>
          </a:p>
          <a:p>
            <a:pPr>
              <a:lnSpc>
                <a:spcPct val="150000"/>
              </a:lnSpc>
            </a:pPr>
            <a:endParaRPr lang="en-US" altLang="zh-CN" sz="1800" b="1" dirty="0" smtClean="0">
              <a:solidFill>
                <a:srgbClr val="800000"/>
              </a:solidFill>
              <a:latin typeface="微软雅黑"/>
              <a:ea typeface="微软雅黑"/>
              <a:cs typeface="微软雅黑"/>
            </a:endParaRPr>
          </a:p>
          <a:p>
            <a:pPr>
              <a:lnSpc>
                <a:spcPct val="150000"/>
              </a:lnSpc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公司的创始人可以从受崇拜中获得两个好处：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1800" dirty="0" smtClean="0">
                <a:latin typeface="微软雅黑"/>
                <a:ea typeface="微软雅黑"/>
                <a:cs typeface="微软雅黑"/>
              </a:rPr>
              <a:t>1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、创始人自身获得外界好奇；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1800" dirty="0" smtClean="0">
                <a:latin typeface="微软雅黑"/>
                <a:ea typeface="微软雅黑"/>
                <a:cs typeface="微软雅黑"/>
              </a:rPr>
              <a:t>2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、公司获得等量甚至超过创始人价值的外界好感和评价。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55576" y="1772816"/>
            <a:ext cx="7715200" cy="403244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1800" b="1" dirty="0" smtClean="0">
                <a:solidFill>
                  <a:srgbClr val="800000"/>
                </a:solidFill>
                <a:latin typeface="微软雅黑"/>
                <a:ea typeface="微软雅黑"/>
                <a:cs typeface="微软雅黑"/>
              </a:rPr>
              <a:t>以创始人签名为视觉锤。</a:t>
            </a:r>
            <a:endParaRPr lang="en-US" altLang="zh-CN" sz="1800" b="1" dirty="0" smtClean="0">
              <a:solidFill>
                <a:srgbClr val="800000"/>
              </a:solidFill>
              <a:latin typeface="微软雅黑"/>
              <a:ea typeface="微软雅黑"/>
              <a:cs typeface="微软雅黑"/>
            </a:endParaRPr>
          </a:p>
          <a:p>
            <a:pPr>
              <a:lnSpc>
                <a:spcPct val="150000"/>
              </a:lnSpc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作为一个最新技术的现代化汽车公司，福特为什么要把创始人亨利</a:t>
            </a:r>
            <a:r>
              <a:rPr lang="en-US" altLang="zh-CN" sz="1800" dirty="0" smtClean="0">
                <a:latin typeface="微软雅黑"/>
                <a:ea typeface="微软雅黑"/>
                <a:cs typeface="微软雅黑"/>
              </a:rPr>
              <a:t>~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福特的老式签名作为标识呢？不会显得有点过时吗？恰恰相反，这个老式签名显示出了正统和持续性，这是一个历史悠久的老牌公司一定要坚持做的事情。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  <a:p>
            <a:pPr>
              <a:lnSpc>
                <a:spcPct val="150000"/>
              </a:lnSpc>
            </a:pP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同样的例子还有杰克丹尼，它是全球最畅销的威士忌，也是美国第四大酒品牌有悠久的历史。在酒水饮料 ，历史是优势。创始人杰克丹尼就是这个品牌的视觉锤。在这个视觉锤的捶打下，传递出“以父辈</a:t>
            </a:r>
            <a:r>
              <a:rPr lang="en-US" altLang="zh-CN" sz="1800" dirty="0" smtClean="0">
                <a:latin typeface="微软雅黑"/>
                <a:ea typeface="微软雅黑"/>
                <a:cs typeface="微软雅黑"/>
              </a:rPr>
              <a:t>7</a:t>
            </a:r>
            <a:r>
              <a:rPr lang="zh-CN" altLang="en-US" sz="1800" dirty="0" smtClean="0">
                <a:latin typeface="微软雅黑"/>
                <a:ea typeface="微软雅黑"/>
                <a:cs typeface="微软雅黑"/>
              </a:rPr>
              <a:t>代传承的手艺酿造的威士忌”。</a:t>
            </a:r>
            <a:endParaRPr lang="en-US" altLang="zh-CN" sz="1800" dirty="0" smtClean="0">
              <a:latin typeface="微软雅黑"/>
              <a:ea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6906957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2517</TotalTime>
  <Words>3852</Words>
  <Application>Microsoft Office PowerPoint</Application>
  <PresentationFormat>全屏显示(4:3)</PresentationFormat>
  <Paragraphs>113</Paragraphs>
  <Slides>33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2" baseType="lpstr">
      <vt:lpstr>华文楷体</vt:lpstr>
      <vt:lpstr>华文琥珀</vt:lpstr>
      <vt:lpstr>华文行楷</vt:lpstr>
      <vt:lpstr>宋体</vt:lpstr>
      <vt:lpstr>微软雅黑</vt:lpstr>
      <vt:lpstr>隶书</vt:lpstr>
      <vt:lpstr>Arial</vt:lpstr>
      <vt:lpstr>Calibri</vt:lpstr>
      <vt:lpstr>Office 主题</vt:lpstr>
      <vt:lpstr> </vt:lpstr>
      <vt:lpstr> </vt:lpstr>
      <vt:lpstr>锤子5：动态，比静态更有效</vt:lpstr>
      <vt:lpstr>PowerPoint 演示文稿</vt:lpstr>
      <vt:lpstr>PowerPoint 演示文稿</vt:lpstr>
      <vt:lpstr>PowerPoint 演示文稿</vt:lpstr>
      <vt:lpstr>PowerPoint 演示文稿</vt:lpstr>
      <vt:lpstr>锤子6：创始人，天生的锤子</vt:lpstr>
      <vt:lpstr>PowerPoint 演示文稿</vt:lpstr>
      <vt:lpstr>PowerPoint 演示文稿</vt:lpstr>
      <vt:lpstr>PowerPoint 演示文稿</vt:lpstr>
      <vt:lpstr>PowerPoint 演示文稿</vt:lpstr>
      <vt:lpstr>锤子7：符号，将无形视觉化</vt:lpstr>
      <vt:lpstr>PowerPoint 演示文稿</vt:lpstr>
      <vt:lpstr>PowerPoint 演示文稿</vt:lpstr>
      <vt:lpstr>PowerPoint 演示文稿</vt:lpstr>
      <vt:lpstr>PowerPoint 演示文稿</vt:lpstr>
      <vt:lpstr>锤子8：名人，双刃剑</vt:lpstr>
      <vt:lpstr>PowerPoint 演示文稿</vt:lpstr>
      <vt:lpstr>PowerPoint 演示文稿</vt:lpstr>
      <vt:lpstr>PowerPoint 演示文稿</vt:lpstr>
      <vt:lpstr>锤子9：动物，把动物人格化</vt:lpstr>
      <vt:lpstr>PowerPoint 演示文稿</vt:lpstr>
      <vt:lpstr>PowerPoint 演示文稿</vt:lpstr>
      <vt:lpstr>锤子10：传承，让历史发挥作用</vt:lpstr>
      <vt:lpstr>PowerPoint 演示文稿</vt:lpstr>
      <vt:lpstr>PowerPoint 演示文稿</vt:lpstr>
      <vt:lpstr>你的锤子</vt:lpstr>
      <vt:lpstr>PowerPoint 演示文稿</vt:lpstr>
      <vt:lpstr>PowerPoint 演示文稿</vt:lpstr>
      <vt:lpstr>PowerPoint 演示文稿</vt:lpstr>
      <vt:lpstr>PowerPoint 演示文稿</vt:lpstr>
      <vt:lpstr>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apple</dc:creator>
  <cp:lastModifiedBy>Junqi Tian</cp:lastModifiedBy>
  <cp:revision>190</cp:revision>
  <dcterms:created xsi:type="dcterms:W3CDTF">2013-01-04T13:42:14Z</dcterms:created>
  <dcterms:modified xsi:type="dcterms:W3CDTF">2014-09-19T02:04:50Z</dcterms:modified>
</cp:coreProperties>
</file>