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 id="2147483828" r:id="rId15"/>
  </p:sldMasterIdLst>
  <p:sldIdLst>
    <p:sldId id="274" r:id="rId16"/>
    <p:sldId id="273" r:id="rId17"/>
    <p:sldId id="275" r:id="rId18"/>
    <p:sldId id="276" r:id="rId19"/>
    <p:sldId id="279" r:id="rId20"/>
    <p:sldId id="278" r:id="rId21"/>
    <p:sldId id="280" r:id="rId22"/>
    <p:sldId id="281" r:id="rId23"/>
    <p:sldId id="283" r:id="rId24"/>
    <p:sldId id="284" r:id="rId25"/>
    <p:sldId id="285" r:id="rId26"/>
    <p:sldId id="303" r:id="rId27"/>
    <p:sldId id="286" r:id="rId28"/>
    <p:sldId id="304" r:id="rId29"/>
    <p:sldId id="287" r:id="rId30"/>
    <p:sldId id="302" r:id="rId31"/>
    <p:sldId id="288" r:id="rId32"/>
    <p:sldId id="289" r:id="rId33"/>
    <p:sldId id="290" r:id="rId34"/>
    <p:sldId id="291" r:id="rId35"/>
    <p:sldId id="293" r:id="rId36"/>
    <p:sldId id="294" r:id="rId37"/>
    <p:sldId id="295" r:id="rId38"/>
    <p:sldId id="296" r:id="rId39"/>
    <p:sldId id="297" r:id="rId40"/>
    <p:sldId id="298" r:id="rId41"/>
    <p:sldId id="299" r:id="rId42"/>
    <p:sldId id="306" r:id="rId43"/>
    <p:sldId id="308" r:id="rId44"/>
    <p:sldId id="301" r:id="rId4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8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theme" Target="theme/theme1.xml"/><Relationship Id="rId8" Type="http://schemas.openxmlformats.org/officeDocument/2006/relationships/slideMaster" Target="slideMasters/slideMaster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pPr/>
              <a:t>‹#›</a:t>
            </a:fld>
            <a:endParaRPr lang="zh-CN" altLang="en-US"/>
          </a:p>
        </p:txBody>
      </p:sp>
    </p:spTree>
    <p:extLst>
      <p:ext uri="{BB962C8B-B14F-4D97-AF65-F5344CB8AC3E}">
        <p14:creationId xmlns:p14="http://schemas.microsoft.com/office/powerpoint/2010/main" val="826143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pPr/>
              <a:t>‹#›</a:t>
            </a:fld>
            <a:endParaRPr lang="zh-CN" altLang="en-US"/>
          </a:p>
        </p:txBody>
      </p:sp>
    </p:spTree>
    <p:extLst>
      <p:ext uri="{BB962C8B-B14F-4D97-AF65-F5344CB8AC3E}">
        <p14:creationId xmlns:p14="http://schemas.microsoft.com/office/powerpoint/2010/main" val="186860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7237674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5856547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61138686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24063611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0925690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64856218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90742542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98276006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2429110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549977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pPr/>
              <a:t>‹#›</a:t>
            </a:fld>
            <a:endParaRPr lang="zh-CN" altLang="en-US"/>
          </a:p>
        </p:txBody>
      </p:sp>
    </p:spTree>
    <p:extLst>
      <p:ext uri="{BB962C8B-B14F-4D97-AF65-F5344CB8AC3E}">
        <p14:creationId xmlns:p14="http://schemas.microsoft.com/office/powerpoint/2010/main" val="35153234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99160850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215172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5940662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11888308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41958243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9430516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63534428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00480696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5417961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25887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pPr/>
              <a:t>‹#›</a:t>
            </a:fld>
            <a:endParaRPr lang="zh-CN" altLang="en-US"/>
          </a:p>
        </p:txBody>
      </p:sp>
    </p:spTree>
    <p:extLst>
      <p:ext uri="{BB962C8B-B14F-4D97-AF65-F5344CB8AC3E}">
        <p14:creationId xmlns:p14="http://schemas.microsoft.com/office/powerpoint/2010/main" val="281603441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4428234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11461985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8640918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57824456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18918084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57552429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00305247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8270660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8441974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446061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pPr/>
              <a:t>‹#›</a:t>
            </a:fld>
            <a:endParaRPr lang="zh-CN" altLang="en-US"/>
          </a:p>
        </p:txBody>
      </p:sp>
    </p:spTree>
    <p:extLst>
      <p:ext uri="{BB962C8B-B14F-4D97-AF65-F5344CB8AC3E}">
        <p14:creationId xmlns:p14="http://schemas.microsoft.com/office/powerpoint/2010/main" val="29184624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09434867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2033318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54913661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8181170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96782602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82987161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06134911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7850618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0659241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883818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pPr/>
              <a:t>‹#›</a:t>
            </a:fld>
            <a:endParaRPr lang="zh-CN" altLang="en-US"/>
          </a:p>
        </p:txBody>
      </p:sp>
    </p:spTree>
    <p:extLst>
      <p:ext uri="{BB962C8B-B14F-4D97-AF65-F5344CB8AC3E}">
        <p14:creationId xmlns:p14="http://schemas.microsoft.com/office/powerpoint/2010/main" val="184927858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50672798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8796560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93969368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4094847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00625078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2050018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63536638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85309444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33574428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816458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pPr/>
              <a:t>‹#›</a:t>
            </a:fld>
            <a:endParaRPr lang="zh-CN" altLang="en-US"/>
          </a:p>
        </p:txBody>
      </p:sp>
    </p:spTree>
    <p:extLst>
      <p:ext uri="{BB962C8B-B14F-4D97-AF65-F5344CB8AC3E}">
        <p14:creationId xmlns:p14="http://schemas.microsoft.com/office/powerpoint/2010/main" val="234523792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1735484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10823701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05803697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41347923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19218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22915365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58076426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28588355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36488558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71697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pPr/>
              <a:t>2014/10/8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pPr/>
              <a:t>‹#›</a:t>
            </a:fld>
            <a:endParaRPr lang="zh-CN" altLang="en-US"/>
          </a:p>
        </p:txBody>
      </p:sp>
    </p:spTree>
    <p:extLst>
      <p:ext uri="{BB962C8B-B14F-4D97-AF65-F5344CB8AC3E}">
        <p14:creationId xmlns:p14="http://schemas.microsoft.com/office/powerpoint/2010/main" val="33563573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92612268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82480058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82246975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45908350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50088643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26332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pPr/>
              <a:t>2014/10/8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pPr/>
              <a:t>‹#›</a:t>
            </a:fld>
            <a:endParaRPr lang="zh-CN" altLang="en-US"/>
          </a:p>
        </p:txBody>
      </p:sp>
    </p:spTree>
    <p:extLst>
      <p:ext uri="{BB962C8B-B14F-4D97-AF65-F5344CB8AC3E}">
        <p14:creationId xmlns:p14="http://schemas.microsoft.com/office/powerpoint/2010/main" val="14414565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pPr/>
              <a:t>2014/10/8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pPr/>
              <a:t>‹#›</a:t>
            </a:fld>
            <a:endParaRPr lang="zh-CN" altLang="en-US"/>
          </a:p>
        </p:txBody>
      </p:sp>
    </p:spTree>
    <p:extLst>
      <p:ext uri="{BB962C8B-B14F-4D97-AF65-F5344CB8AC3E}">
        <p14:creationId xmlns:p14="http://schemas.microsoft.com/office/powerpoint/2010/main" val="362018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pPr/>
              <a:t>‹#›</a:t>
            </a:fld>
            <a:endParaRPr lang="zh-CN" altLang="en-US"/>
          </a:p>
        </p:txBody>
      </p:sp>
    </p:spTree>
    <p:extLst>
      <p:ext uri="{BB962C8B-B14F-4D97-AF65-F5344CB8AC3E}">
        <p14:creationId xmlns:p14="http://schemas.microsoft.com/office/powerpoint/2010/main" val="1697429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pPr/>
              <a:t>‹#›</a:t>
            </a:fld>
            <a:endParaRPr lang="zh-CN" altLang="en-US"/>
          </a:p>
        </p:txBody>
      </p:sp>
    </p:spTree>
    <p:extLst>
      <p:ext uri="{BB962C8B-B14F-4D97-AF65-F5344CB8AC3E}">
        <p14:creationId xmlns:p14="http://schemas.microsoft.com/office/powerpoint/2010/main" val="42130363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pPr/>
              <a:t>‹#›</a:t>
            </a:fld>
            <a:endParaRPr lang="zh-CN" altLang="en-US"/>
          </a:p>
        </p:txBody>
      </p:sp>
    </p:spTree>
    <p:extLst>
      <p:ext uri="{BB962C8B-B14F-4D97-AF65-F5344CB8AC3E}">
        <p14:creationId xmlns:p14="http://schemas.microsoft.com/office/powerpoint/2010/main" val="19612176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pPr/>
              <a:t>‹#›</a:t>
            </a:fld>
            <a:endParaRPr lang="zh-CN" altLang="en-US"/>
          </a:p>
        </p:txBody>
      </p:sp>
    </p:spTree>
    <p:extLst>
      <p:ext uri="{BB962C8B-B14F-4D97-AF65-F5344CB8AC3E}">
        <p14:creationId xmlns:p14="http://schemas.microsoft.com/office/powerpoint/2010/main" val="36107180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pPr/>
              <a:t>‹#›</a:t>
            </a:fld>
            <a:endParaRPr lang="zh-CN" altLang="en-US"/>
          </a:p>
        </p:txBody>
      </p:sp>
    </p:spTree>
    <p:extLst>
      <p:ext uri="{BB962C8B-B14F-4D97-AF65-F5344CB8AC3E}">
        <p14:creationId xmlns:p14="http://schemas.microsoft.com/office/powerpoint/2010/main" val="1300706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5398561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5811382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2056392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128513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2719893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9332821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15184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pPr/>
              <a:t>‹#›</a:t>
            </a:fld>
            <a:endParaRPr lang="zh-CN" altLang="en-US"/>
          </a:p>
        </p:txBody>
      </p:sp>
    </p:spTree>
    <p:extLst>
      <p:ext uri="{BB962C8B-B14F-4D97-AF65-F5344CB8AC3E}">
        <p14:creationId xmlns:p14="http://schemas.microsoft.com/office/powerpoint/2010/main" val="33129731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4510229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1402038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4490643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0568767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6452164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6978133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6183459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5394508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2159306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63478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pPr/>
              <a:t>‹#›</a:t>
            </a:fld>
            <a:endParaRPr lang="zh-CN" altLang="en-US"/>
          </a:p>
        </p:txBody>
      </p:sp>
    </p:spTree>
    <p:extLst>
      <p:ext uri="{BB962C8B-B14F-4D97-AF65-F5344CB8AC3E}">
        <p14:creationId xmlns:p14="http://schemas.microsoft.com/office/powerpoint/2010/main" val="23050539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5458365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7861161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060759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7134080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5718928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pPr/>
              <a:t>‹#›</a:t>
            </a:fld>
            <a:endParaRPr lang="zh-CN" altLang="en-US"/>
          </a:p>
        </p:txBody>
      </p:sp>
    </p:spTree>
    <p:extLst>
      <p:ext uri="{BB962C8B-B14F-4D97-AF65-F5344CB8AC3E}">
        <p14:creationId xmlns:p14="http://schemas.microsoft.com/office/powerpoint/2010/main" val="33435004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pPr/>
              <a:t>‹#›</a:t>
            </a:fld>
            <a:endParaRPr lang="zh-CN" altLang="en-US"/>
          </a:p>
        </p:txBody>
      </p:sp>
    </p:spTree>
    <p:extLst>
      <p:ext uri="{BB962C8B-B14F-4D97-AF65-F5344CB8AC3E}">
        <p14:creationId xmlns:p14="http://schemas.microsoft.com/office/powerpoint/2010/main" val="6891694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pPr/>
              <a:t>‹#›</a:t>
            </a:fld>
            <a:endParaRPr lang="zh-CN" altLang="en-US"/>
          </a:p>
        </p:txBody>
      </p:sp>
    </p:spTree>
    <p:extLst>
      <p:ext uri="{BB962C8B-B14F-4D97-AF65-F5344CB8AC3E}">
        <p14:creationId xmlns:p14="http://schemas.microsoft.com/office/powerpoint/2010/main" val="5119985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pPr/>
              <a:t>‹#›</a:t>
            </a:fld>
            <a:endParaRPr lang="zh-CN" altLang="en-US"/>
          </a:p>
        </p:txBody>
      </p:sp>
    </p:spTree>
    <p:extLst>
      <p:ext uri="{BB962C8B-B14F-4D97-AF65-F5344CB8AC3E}">
        <p14:creationId xmlns:p14="http://schemas.microsoft.com/office/powerpoint/2010/main" val="5182512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pPr/>
              <a:t>2014/10/8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pPr/>
              <a:t>‹#›</a:t>
            </a:fld>
            <a:endParaRPr lang="zh-CN" altLang="en-US"/>
          </a:p>
        </p:txBody>
      </p:sp>
    </p:spTree>
    <p:extLst>
      <p:ext uri="{BB962C8B-B14F-4D97-AF65-F5344CB8AC3E}">
        <p14:creationId xmlns:p14="http://schemas.microsoft.com/office/powerpoint/2010/main" val="3022411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pPr/>
              <a:t>2014/10/8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pPr/>
              <a:t>‹#›</a:t>
            </a:fld>
            <a:endParaRPr lang="zh-CN" altLang="en-US"/>
          </a:p>
        </p:txBody>
      </p:sp>
    </p:spTree>
    <p:extLst>
      <p:ext uri="{BB962C8B-B14F-4D97-AF65-F5344CB8AC3E}">
        <p14:creationId xmlns:p14="http://schemas.microsoft.com/office/powerpoint/2010/main" val="32112548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pPr/>
              <a:t>2014/10/8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pPr/>
              <a:t>‹#›</a:t>
            </a:fld>
            <a:endParaRPr lang="zh-CN" altLang="en-US"/>
          </a:p>
        </p:txBody>
      </p:sp>
    </p:spTree>
    <p:extLst>
      <p:ext uri="{BB962C8B-B14F-4D97-AF65-F5344CB8AC3E}">
        <p14:creationId xmlns:p14="http://schemas.microsoft.com/office/powerpoint/2010/main" val="32569913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pPr/>
              <a:t>2014/10/8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pPr/>
              <a:t>‹#›</a:t>
            </a:fld>
            <a:endParaRPr lang="zh-CN" altLang="en-US"/>
          </a:p>
        </p:txBody>
      </p:sp>
    </p:spTree>
    <p:extLst>
      <p:ext uri="{BB962C8B-B14F-4D97-AF65-F5344CB8AC3E}">
        <p14:creationId xmlns:p14="http://schemas.microsoft.com/office/powerpoint/2010/main" val="3974605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pPr/>
              <a:t>‹#›</a:t>
            </a:fld>
            <a:endParaRPr lang="zh-CN" altLang="en-US"/>
          </a:p>
        </p:txBody>
      </p:sp>
    </p:spTree>
    <p:extLst>
      <p:ext uri="{BB962C8B-B14F-4D97-AF65-F5344CB8AC3E}">
        <p14:creationId xmlns:p14="http://schemas.microsoft.com/office/powerpoint/2010/main" val="42179024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pPr/>
              <a:t>‹#›</a:t>
            </a:fld>
            <a:endParaRPr lang="zh-CN" altLang="en-US"/>
          </a:p>
        </p:txBody>
      </p:sp>
    </p:spTree>
    <p:extLst>
      <p:ext uri="{BB962C8B-B14F-4D97-AF65-F5344CB8AC3E}">
        <p14:creationId xmlns:p14="http://schemas.microsoft.com/office/powerpoint/2010/main" val="17856178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pPr/>
              <a:t>‹#›</a:t>
            </a:fld>
            <a:endParaRPr lang="zh-CN" altLang="en-US"/>
          </a:p>
        </p:txBody>
      </p:sp>
    </p:spTree>
    <p:extLst>
      <p:ext uri="{BB962C8B-B14F-4D97-AF65-F5344CB8AC3E}">
        <p14:creationId xmlns:p14="http://schemas.microsoft.com/office/powerpoint/2010/main" val="22397657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pPr/>
              <a:t>2014/10/8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pPr/>
              <a:t>‹#›</a:t>
            </a:fld>
            <a:endParaRPr lang="zh-CN" altLang="en-US"/>
          </a:p>
        </p:txBody>
      </p:sp>
    </p:spTree>
    <p:extLst>
      <p:ext uri="{BB962C8B-B14F-4D97-AF65-F5344CB8AC3E}">
        <p14:creationId xmlns:p14="http://schemas.microsoft.com/office/powerpoint/2010/main" val="8895812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740399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1156067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261045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11671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pPr/>
              <a:t>2014/10/8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pPr/>
              <a:t>‹#›</a:t>
            </a:fld>
            <a:endParaRPr lang="zh-CN" altLang="en-US"/>
          </a:p>
        </p:txBody>
      </p:sp>
    </p:spTree>
    <p:extLst>
      <p:ext uri="{BB962C8B-B14F-4D97-AF65-F5344CB8AC3E}">
        <p14:creationId xmlns:p14="http://schemas.microsoft.com/office/powerpoint/2010/main" val="16438883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0288318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1811155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5143356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6966583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3685335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7813430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088076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6186225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182747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528607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pPr/>
              <a:t>2014/10/8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pPr/>
              <a:t>‹#›</a:t>
            </a:fld>
            <a:endParaRPr lang="zh-CN" altLang="en-US"/>
          </a:p>
        </p:txBody>
      </p:sp>
    </p:spTree>
    <p:extLst>
      <p:ext uri="{BB962C8B-B14F-4D97-AF65-F5344CB8AC3E}">
        <p14:creationId xmlns:p14="http://schemas.microsoft.com/office/powerpoint/2010/main" val="40696027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0767838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8829417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1010067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80739677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7048163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7595011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34231544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7334915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745056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875703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pPr/>
              <a:t>‹#›</a:t>
            </a:fld>
            <a:endParaRPr lang="zh-CN" altLang="en-US"/>
          </a:p>
        </p:txBody>
      </p:sp>
    </p:spTree>
    <p:extLst>
      <p:ext uri="{BB962C8B-B14F-4D97-AF65-F5344CB8AC3E}">
        <p14:creationId xmlns:p14="http://schemas.microsoft.com/office/powerpoint/2010/main" val="40336150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8285985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01302375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8064795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17446741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64418091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1930365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6004973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8452281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9089551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18B7D4F-840E-BF4F-A49B-A3585E11B1BD}"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18DCE55A-2D3A-BE40-8A77-9E911C99D72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647311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pPr/>
              <a:t>2014/10/8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pPr/>
              <a:t>‹#›</a:t>
            </a:fld>
            <a:endParaRPr lang="zh-CN" altLang="en-US"/>
          </a:p>
        </p:txBody>
      </p:sp>
    </p:spTree>
    <p:extLst>
      <p:ext uri="{BB962C8B-B14F-4D97-AF65-F5344CB8AC3E}">
        <p14:creationId xmlns:p14="http://schemas.microsoft.com/office/powerpoint/2010/main" val="238506585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A01258B-FDF3-0649-A5CD-1790AFD8AC7C}"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731938E5-3BF6-8B48-A080-85394173B739}"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73281607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08D8842-583F-3B48-91F7-38A71EA9A38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B2CDB2D8-1DF1-DA45-BAE0-7A64517BCD5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5203117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fld id="{0C3E81E3-B06F-C64A-AA4E-C8E6D715ABA4}"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36D4C763-18AD-D442-A525-4666EB7AEE13}"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35737269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fld id="{103E3B75-2F95-6C41-88B4-395464FF2C40}" type="datetimeFigureOut">
              <a:rPr lang="zh-CN" altLang="en-US">
                <a:ea typeface="宋体"/>
              </a:rPr>
              <a:pPr/>
              <a:t>2014/10/8</a:t>
            </a:fld>
            <a:endParaRPr lang="zh-CN" altLang="en-US">
              <a:ea typeface="宋体"/>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9" name="灯片编号占位符 5"/>
          <p:cNvSpPr>
            <a:spLocks noGrp="1"/>
          </p:cNvSpPr>
          <p:nvPr>
            <p:ph type="sldNum" sz="quarter" idx="12"/>
          </p:nvPr>
        </p:nvSpPr>
        <p:spPr/>
        <p:txBody>
          <a:bodyPr/>
          <a:lstStyle>
            <a:lvl1pPr>
              <a:defRPr/>
            </a:lvl1pPr>
          </a:lstStyle>
          <a:p>
            <a:fld id="{B8861B8C-DE2F-EE4C-82D4-C2ABBF047795}"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2181916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fld id="{87AF5145-BF9E-634A-848B-0B305098F3BC}" type="datetimeFigureOut">
              <a:rPr lang="zh-CN" altLang="en-US">
                <a:ea typeface="宋体"/>
              </a:rPr>
              <a:pPr/>
              <a:t>2014/10/8</a:t>
            </a:fld>
            <a:endParaRPr lang="zh-CN" altLang="en-US">
              <a:ea typeface="宋体"/>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5" name="灯片编号占位符 5"/>
          <p:cNvSpPr>
            <a:spLocks noGrp="1"/>
          </p:cNvSpPr>
          <p:nvPr>
            <p:ph type="sldNum" sz="quarter" idx="12"/>
          </p:nvPr>
        </p:nvSpPr>
        <p:spPr/>
        <p:txBody>
          <a:bodyPr/>
          <a:lstStyle>
            <a:lvl1pPr>
              <a:defRPr/>
            </a:lvl1pPr>
          </a:lstStyle>
          <a:p>
            <a:fld id="{8CEEC7A1-BF6E-5940-BEEF-4D95406C59BA}"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867234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CF9910FB-55A9-1347-AD07-FC88EBDC1033}" type="datetimeFigureOut">
              <a:rPr lang="zh-CN" altLang="en-US">
                <a:ea typeface="宋体"/>
              </a:rPr>
              <a:pPr/>
              <a:t>2014/10/8</a:t>
            </a:fld>
            <a:endParaRPr lang="zh-CN" altLang="en-US">
              <a:ea typeface="宋体"/>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4" name="灯片编号占位符 5"/>
          <p:cNvSpPr>
            <a:spLocks noGrp="1"/>
          </p:cNvSpPr>
          <p:nvPr>
            <p:ph type="sldNum" sz="quarter" idx="12"/>
          </p:nvPr>
        </p:nvSpPr>
        <p:spPr/>
        <p:txBody>
          <a:bodyPr/>
          <a:lstStyle>
            <a:lvl1pPr>
              <a:defRPr/>
            </a:lvl1pPr>
          </a:lstStyle>
          <a:p>
            <a:fld id="{206526CD-248A-8245-BDD8-13EC1F3CB328}"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0701537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7C741ED8-5697-E740-BF36-7B6B5FFD5A7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D0287666-170B-2F47-9965-301231F32C9E}"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28300206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fld id="{F786D2B1-70B4-B444-A92F-9BE16D89542F}" type="datetimeFigureOut">
              <a:rPr lang="zh-CN" altLang="en-US">
                <a:ea typeface="宋体"/>
              </a:rPr>
              <a:pPr/>
              <a:t>2014/10/8</a:t>
            </a:fld>
            <a:endParaRPr lang="zh-CN" altLang="en-US">
              <a:ea typeface="宋体"/>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7" name="灯片编号占位符 5"/>
          <p:cNvSpPr>
            <a:spLocks noGrp="1"/>
          </p:cNvSpPr>
          <p:nvPr>
            <p:ph type="sldNum" sz="quarter" idx="12"/>
          </p:nvPr>
        </p:nvSpPr>
        <p:spPr/>
        <p:txBody>
          <a:bodyPr/>
          <a:lstStyle>
            <a:lvl1pPr>
              <a:defRPr/>
            </a:lvl1pPr>
          </a:lstStyle>
          <a:p>
            <a:fld id="{E9646F24-43D8-A944-A5A8-4CF1CECB0867}"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7551984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CFF6A-D971-4F41-9F0D-ABD3F1C2F3D7}"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53975C21-3BF3-A949-86AA-343058588830}"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40774627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493E8D75-FA39-2748-9871-D29ECDCC494E}" type="datetimeFigureOut">
              <a:rPr lang="zh-CN" altLang="en-US">
                <a:ea typeface="宋体"/>
              </a:rPr>
              <a:pPr/>
              <a:t>2014/10/8</a:t>
            </a:fld>
            <a:endParaRPr lang="zh-CN" altLang="en-US">
              <a:ea typeface="宋体"/>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12"/>
          </p:nvPr>
        </p:nvSpPr>
        <p:spPr/>
        <p:txBody>
          <a:bodyPr/>
          <a:lstStyle>
            <a:lvl1pPr>
              <a:defRPr/>
            </a:lvl1pPr>
          </a:lstStyle>
          <a:p>
            <a:fld id="{FE878950-5AF1-BB41-B6DA-179E35F6A1EC}" type="slidenum">
              <a:rPr lang="zh-CN" altLang="en-US">
                <a:ea typeface="宋体"/>
              </a:rPr>
              <a:pPr/>
              <a:t>‹#›</a:t>
            </a:fld>
            <a:endParaRPr lang="zh-CN" altLang="en-US">
              <a:ea typeface="宋体"/>
            </a:endParaRPr>
          </a:p>
        </p:txBody>
      </p:sp>
    </p:spTree>
    <p:extLst>
      <p:ext uri="{BB962C8B-B14F-4D97-AF65-F5344CB8AC3E}">
        <p14:creationId xmlns:p14="http://schemas.microsoft.com/office/powerpoint/2010/main" val="1686310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37322643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425853848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11245361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254713786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204099750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392875043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354845199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28003785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140677430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7670323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7271603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35917592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382122792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348494013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pPr fontAlgn="base">
              <a:spcBef>
                <a:spcPct val="0"/>
              </a:spcBef>
              <a:spcAft>
                <a:spcPct val="0"/>
              </a:spcAft>
            </a:pPr>
            <a:fld id="{6AB23706-68E1-0A49-8DD9-9F84BB96A4AF}" type="datetimeFigureOut">
              <a:rPr lang="zh-CN" altLang="en-US" smtClean="0">
                <a:ea typeface="宋体" charset="0"/>
                <a:cs typeface="宋体" charset="0"/>
              </a:rPr>
              <a:pPr fontAlgn="base">
                <a:spcBef>
                  <a:spcPct val="0"/>
                </a:spcBef>
                <a:spcAft>
                  <a:spcPct val="0"/>
                </a:spcAft>
              </a:pPr>
              <a:t>2014/10/8</a:t>
            </a:fld>
            <a:endParaRPr lang="zh-CN" altLang="en-US" smtClean="0">
              <a:ea typeface="宋体" charset="0"/>
              <a:cs typeface="宋体" charset="0"/>
            </a:endParaRPr>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zh-CN" altLang="en-US">
              <a:solidFill>
                <a:prstClr val="black">
                  <a:tint val="75000"/>
                </a:prstClr>
              </a:solidFill>
              <a:latin typeface="Calibri"/>
              <a:ea typeface="宋体"/>
            </a:endParaRPr>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fontAlgn="base">
              <a:spcBef>
                <a:spcPct val="0"/>
              </a:spcBef>
              <a:spcAft>
                <a:spcPct val="0"/>
              </a:spcAft>
            </a:pPr>
            <a:fld id="{A4B19A7B-FF5E-4140-A6E2-8A76246E8CCB}" type="slidenum">
              <a:rPr lang="zh-CN" altLang="en-US" smtClean="0">
                <a:ea typeface="宋体" charset="0"/>
                <a:cs typeface="宋体" charset="0"/>
              </a:rPr>
              <a:pPr fontAlgn="base">
                <a:spcBef>
                  <a:spcPct val="0"/>
                </a:spcBef>
                <a:spcAft>
                  <a:spcPct val="0"/>
                </a:spcAft>
              </a:pPr>
              <a:t>‹#›</a:t>
            </a:fld>
            <a:endParaRPr lang="zh-CN" altLang="en-US" smtClean="0">
              <a:ea typeface="宋体" charset="0"/>
              <a:cs typeface="宋体" charset="0"/>
            </a:endParaRPr>
          </a:p>
        </p:txBody>
      </p:sp>
    </p:spTree>
    <p:extLst>
      <p:ext uri="{BB962C8B-B14F-4D97-AF65-F5344CB8AC3E}">
        <p14:creationId xmlns:p14="http://schemas.microsoft.com/office/powerpoint/2010/main" val="235766542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5.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8.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9.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0.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1.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3.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3.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14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42" y="7766"/>
            <a:ext cx="9150142" cy="6850233"/>
          </a:xfrm>
          <a:prstGeom prst="rect">
            <a:avLst/>
          </a:prstGeom>
          <a:gradFill flip="none" rotWithShape="1">
            <a:gsLst>
              <a:gs pos="100000">
                <a:schemeClr val="bg1">
                  <a:lumMod val="50000"/>
                  <a:alpha val="74000"/>
                </a:schemeClr>
              </a:gs>
              <a:gs pos="59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kumimoji="1" lang="zh-CN" altLang="en-US" smtClean="0">
              <a:solidFill>
                <a:prstClr val="white"/>
              </a:solidFill>
              <a:latin typeface="Calibri"/>
              <a:ea typeface="宋体"/>
            </a:endParaRPr>
          </a:p>
        </p:txBody>
      </p:sp>
      <p:sp>
        <p:nvSpPr>
          <p:cNvPr id="5" name="TextBox 3"/>
          <p:cNvSpPr txBox="1">
            <a:spLocks noChangeArrowheads="1"/>
          </p:cNvSpPr>
          <p:nvPr/>
        </p:nvSpPr>
        <p:spPr bwMode="auto">
          <a:xfrm>
            <a:off x="5392651" y="4901098"/>
            <a:ext cx="249171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fontAlgn="base" hangingPunct="1">
              <a:spcBef>
                <a:spcPct val="0"/>
              </a:spcBef>
              <a:spcAft>
                <a:spcPct val="0"/>
              </a:spcAft>
            </a:pPr>
            <a:r>
              <a:rPr lang="zh-CN" altLang="en-US" sz="2000" dirty="0" smtClean="0">
                <a:solidFill>
                  <a:schemeClr val="tx1">
                    <a:lumMod val="50000"/>
                    <a:lumOff val="50000"/>
                  </a:schemeClr>
                </a:solidFill>
                <a:latin typeface="微软雅黑"/>
                <a:ea typeface="微软雅黑"/>
                <a:cs typeface="微软雅黑"/>
              </a:rPr>
              <a:t>一起读书 一起成长</a:t>
            </a:r>
          </a:p>
        </p:txBody>
      </p:sp>
      <p:pic>
        <p:nvPicPr>
          <p:cNvPr id="9" name="Picture 2" descr="G:\孑子 朋友们\田君琦\樊登读书会\图片设计\logo-格式.png"/>
          <p:cNvPicPr>
            <a:picLocks noChangeAspect="1" noChangeArrowheads="1"/>
          </p:cNvPicPr>
          <p:nvPr/>
        </p:nvPicPr>
        <p:blipFill>
          <a:blip r:embed="rId2" cstate="print"/>
          <a:srcRect l="26506" t="24087" r="26506" b="26134"/>
          <a:stretch>
            <a:fillRect/>
          </a:stretch>
        </p:blipFill>
        <p:spPr bwMode="auto">
          <a:xfrm>
            <a:off x="4945695" y="2655925"/>
            <a:ext cx="3096344" cy="2461197"/>
          </a:xfrm>
          <a:prstGeom prst="rect">
            <a:avLst/>
          </a:prstGeom>
          <a:noFill/>
        </p:spPr>
      </p:pic>
      <p:sp>
        <p:nvSpPr>
          <p:cNvPr id="3" name="矩形 2"/>
          <p:cNvSpPr/>
          <p:nvPr/>
        </p:nvSpPr>
        <p:spPr>
          <a:xfrm>
            <a:off x="5076056" y="4851737"/>
            <a:ext cx="2880320" cy="1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12102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278606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1907704" y="1124744"/>
            <a:ext cx="3528392"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激励措施问题</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10</a:t>
            </a:fld>
            <a:endParaRPr lang="zh-CN" altLang="en-US">
              <a:solidFill>
                <a:prstClr val="black">
                  <a:tint val="75000"/>
                </a:prstClr>
              </a:solidFill>
              <a:ea typeface="宋体"/>
            </a:endParaRPr>
          </a:p>
        </p:txBody>
      </p:sp>
      <p:sp>
        <p:nvSpPr>
          <p:cNvPr id="10" name="文本框 9"/>
          <p:cNvSpPr txBox="1"/>
          <p:nvPr/>
        </p:nvSpPr>
        <p:spPr>
          <a:xfrm>
            <a:off x="2339752" y="1902162"/>
            <a:ext cx="6264696" cy="3808735"/>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有的慈善机构为了不让染上毒瘾的母亲生孩子，会付给这些母亲一大笔钱，让她们去做节育措施。赞同者认为这些母亲生下来的孩子天生就有毒瘾，这样做是对孩子的保护，也是对母亲的保护。反对者说这样的自愿交易无异于强迫，因为这些母亲大都贫困，急需毒资。最重要的是这样的贿赂，把妇女看做是一台生育机器，接受邀约的人，也默认了那种贬低自身人格的观点。</a:t>
            </a: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同样的道理，用金钱奖励孩子读书，用奖金鼓励人们减肥或者戒烟，都是会腐蚀这些良好目的的贿赂手段。</a:t>
            </a:r>
          </a:p>
        </p:txBody>
      </p:sp>
    </p:spTree>
    <p:extLst>
      <p:ext uri="{BB962C8B-B14F-4D97-AF65-F5344CB8AC3E}">
        <p14:creationId xmlns:p14="http://schemas.microsoft.com/office/powerpoint/2010/main" val="3810987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077072"/>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434135"/>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077072"/>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24744"/>
            <a:ext cx="3528392"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当罚金变成费用</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11</a:t>
            </a:fld>
            <a:endParaRPr lang="zh-CN" altLang="en-US">
              <a:solidFill>
                <a:prstClr val="black">
                  <a:tint val="75000"/>
                </a:prstClr>
              </a:solidFill>
              <a:ea typeface="宋体"/>
            </a:endParaRPr>
          </a:p>
        </p:txBody>
      </p:sp>
      <p:sp>
        <p:nvSpPr>
          <p:cNvPr id="10" name="文本框 9"/>
          <p:cNvSpPr txBox="1"/>
          <p:nvPr/>
        </p:nvSpPr>
        <p:spPr>
          <a:xfrm>
            <a:off x="2339752" y="1774696"/>
            <a:ext cx="6264696" cy="4224234"/>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把啤酒罐丢进大峡谷要遭受</a:t>
            </a:r>
            <a:r>
              <a:rPr lang="en-US" altLang="zh-CN" dirty="0">
                <a:solidFill>
                  <a:srgbClr val="7F7F7F"/>
                </a:solidFill>
                <a:latin typeface="微软雅黑"/>
                <a:ea typeface="微软雅黑"/>
                <a:cs typeface="微软雅黑"/>
              </a:rPr>
              <a:t>100</a:t>
            </a:r>
            <a:r>
              <a:rPr lang="zh-CN" altLang="en-US" dirty="0">
                <a:solidFill>
                  <a:srgbClr val="7F7F7F"/>
                </a:solidFill>
                <a:latin typeface="微软雅黑"/>
                <a:ea typeface="微软雅黑"/>
                <a:cs typeface="微软雅黑"/>
              </a:rPr>
              <a:t>美元的罚金，但如果有个有钱的旅行者愿意话</a:t>
            </a:r>
            <a:r>
              <a:rPr lang="en-US" altLang="zh-CN" dirty="0">
                <a:solidFill>
                  <a:srgbClr val="7F7F7F"/>
                </a:solidFill>
                <a:latin typeface="微软雅黑"/>
                <a:ea typeface="微软雅黑"/>
                <a:cs typeface="微软雅黑"/>
              </a:rPr>
              <a:t>200</a:t>
            </a:r>
            <a:r>
              <a:rPr lang="zh-CN" altLang="en-US" dirty="0">
                <a:solidFill>
                  <a:srgbClr val="7F7F7F"/>
                </a:solidFill>
                <a:latin typeface="微软雅黑"/>
                <a:ea typeface="微软雅黑"/>
                <a:cs typeface="微软雅黑"/>
              </a:rPr>
              <a:t>美元丢上两个玩玩。你觉得怎么样？当他把</a:t>
            </a:r>
            <a:r>
              <a:rPr lang="en-US" altLang="zh-CN" dirty="0">
                <a:solidFill>
                  <a:srgbClr val="7F7F7F"/>
                </a:solidFill>
                <a:latin typeface="微软雅黑"/>
                <a:ea typeface="微软雅黑"/>
                <a:cs typeface="微软雅黑"/>
              </a:rPr>
              <a:t>100</a:t>
            </a:r>
            <a:r>
              <a:rPr lang="zh-CN" altLang="en-US" dirty="0">
                <a:solidFill>
                  <a:srgbClr val="7F7F7F"/>
                </a:solidFill>
                <a:latin typeface="微软雅黑"/>
                <a:ea typeface="微软雅黑"/>
                <a:cs typeface="微软雅黑"/>
              </a:rPr>
              <a:t>美元看做是费用时，就会变得心安理得。而罚款意味着惩罚的同时还有社会谴责</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endParaRPr lang="zh-CN" altLang="en-US"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巴黎地铁票</a:t>
            </a:r>
            <a:r>
              <a:rPr lang="en-US" altLang="zh-CN" dirty="0">
                <a:solidFill>
                  <a:srgbClr val="7F7F7F"/>
                </a:solidFill>
                <a:latin typeface="微软雅黑"/>
                <a:ea typeface="微软雅黑"/>
                <a:cs typeface="微软雅黑"/>
              </a:rPr>
              <a:t>2</a:t>
            </a:r>
            <a:r>
              <a:rPr lang="zh-CN" altLang="en-US" dirty="0">
                <a:solidFill>
                  <a:srgbClr val="7F7F7F"/>
                </a:solidFill>
                <a:latin typeface="微软雅黑"/>
                <a:ea typeface="微软雅黑"/>
                <a:cs typeface="微软雅黑"/>
              </a:rPr>
              <a:t>美元，如果被抓到逃票，要罚款</a:t>
            </a:r>
            <a:r>
              <a:rPr lang="en-US" altLang="zh-CN" dirty="0">
                <a:solidFill>
                  <a:srgbClr val="7F7F7F"/>
                </a:solidFill>
                <a:latin typeface="微软雅黑"/>
                <a:ea typeface="微软雅黑"/>
                <a:cs typeface="微软雅黑"/>
              </a:rPr>
              <a:t>60</a:t>
            </a:r>
            <a:r>
              <a:rPr lang="zh-CN" altLang="en-US" dirty="0">
                <a:solidFill>
                  <a:srgbClr val="7F7F7F"/>
                </a:solidFill>
                <a:latin typeface="微软雅黑"/>
                <a:ea typeface="微软雅黑"/>
                <a:cs typeface="微软雅黑"/>
              </a:rPr>
              <a:t>美元。于是，有一群专门逃票的人，成立了一个保险基金，每个月每个成员交</a:t>
            </a:r>
            <a:r>
              <a:rPr lang="en-US" altLang="zh-CN" dirty="0">
                <a:solidFill>
                  <a:srgbClr val="7F7F7F"/>
                </a:solidFill>
                <a:latin typeface="微软雅黑"/>
                <a:ea typeface="微软雅黑"/>
                <a:cs typeface="微软雅黑"/>
              </a:rPr>
              <a:t>8.5</a:t>
            </a:r>
            <a:r>
              <a:rPr lang="zh-CN" altLang="en-US" dirty="0">
                <a:solidFill>
                  <a:srgbClr val="7F7F7F"/>
                </a:solidFill>
                <a:latin typeface="微软雅黑"/>
                <a:ea typeface="微软雅黑"/>
                <a:cs typeface="微软雅黑"/>
              </a:rPr>
              <a:t>美元会费，如果有人被抓到，基金就会替他支付罚款。要知道，一张地铁月票</a:t>
            </a:r>
            <a:r>
              <a:rPr lang="en-US" altLang="zh-CN" dirty="0">
                <a:solidFill>
                  <a:srgbClr val="7F7F7F"/>
                </a:solidFill>
                <a:latin typeface="微软雅黑"/>
                <a:ea typeface="微软雅黑"/>
                <a:cs typeface="微软雅黑"/>
              </a:rPr>
              <a:t>74</a:t>
            </a:r>
            <a:r>
              <a:rPr lang="zh-CN" altLang="en-US" dirty="0">
                <a:solidFill>
                  <a:srgbClr val="7F7F7F"/>
                </a:solidFill>
                <a:latin typeface="微软雅黑"/>
                <a:ea typeface="微软雅黑"/>
                <a:cs typeface="微软雅黑"/>
              </a:rPr>
              <a:t>美元。你也许会认为这很聪明，但这不符合道德</a:t>
            </a:r>
            <a:r>
              <a:rPr lang="zh-CN" altLang="en-US" dirty="0" smtClean="0">
                <a:solidFill>
                  <a:srgbClr val="7F7F7F"/>
                </a:solidFill>
                <a:latin typeface="微软雅黑"/>
                <a:ea typeface="微软雅黑"/>
                <a:cs typeface="微软雅黑"/>
              </a:rPr>
              <a:t>。</a:t>
            </a:r>
            <a:endParaRPr lang="zh-CN" altLang="en-US" dirty="0">
              <a:solidFill>
                <a:srgbClr val="7F7F7F"/>
              </a:solidFill>
              <a:latin typeface="微软雅黑"/>
              <a:ea typeface="微软雅黑"/>
              <a:cs typeface="微软雅黑"/>
            </a:endParaRPr>
          </a:p>
        </p:txBody>
      </p:sp>
    </p:spTree>
    <p:extLst>
      <p:ext uri="{BB962C8B-B14F-4D97-AF65-F5344CB8AC3E}">
        <p14:creationId xmlns:p14="http://schemas.microsoft.com/office/powerpoint/2010/main" val="2534571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86904"/>
            <a:ext cx="3528392"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当罚金变成费用</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12</a:t>
            </a:fld>
            <a:endParaRPr lang="zh-CN" altLang="en-US">
              <a:solidFill>
                <a:prstClr val="black">
                  <a:tint val="75000"/>
                </a:prstClr>
              </a:solidFill>
              <a:ea typeface="宋体"/>
            </a:endParaRPr>
          </a:p>
        </p:txBody>
      </p:sp>
      <p:sp>
        <p:nvSpPr>
          <p:cNvPr id="10" name="文本框 9"/>
          <p:cNvSpPr txBox="1"/>
          <p:nvPr/>
        </p:nvSpPr>
        <p:spPr>
          <a:xfrm>
            <a:off x="2339752" y="1985789"/>
            <a:ext cx="6048672" cy="2562240"/>
          </a:xfrm>
          <a:prstGeom prst="rect">
            <a:avLst/>
          </a:prstGeom>
          <a:noFill/>
        </p:spPr>
        <p:txBody>
          <a:bodyPr wrap="square" rtlCol="0">
            <a:spAutoFit/>
          </a:bodyPr>
          <a:lstStyle/>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类</a:t>
            </a:r>
            <a:r>
              <a:rPr lang="zh-CN" altLang="en-US" dirty="0">
                <a:solidFill>
                  <a:srgbClr val="7F7F7F"/>
                </a:solidFill>
                <a:latin typeface="微软雅黑"/>
                <a:ea typeface="微软雅黑"/>
                <a:cs typeface="微软雅黑"/>
              </a:rPr>
              <a:t>似的问题还包括中国的独生子女罚款，已经完全变成了费用</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以及可</a:t>
            </a:r>
            <a:r>
              <a:rPr lang="zh-CN" altLang="en-US" dirty="0">
                <a:solidFill>
                  <a:srgbClr val="7F7F7F"/>
                </a:solidFill>
                <a:latin typeface="微软雅黑"/>
                <a:ea typeface="微软雅黑"/>
                <a:cs typeface="微软雅黑"/>
              </a:rPr>
              <a:t>交易的排污许可证，可交易的生育许可证，甚至一位美国州长参选人建议可以允许人们支付</a:t>
            </a:r>
            <a:r>
              <a:rPr lang="en-US" altLang="zh-CN" dirty="0">
                <a:solidFill>
                  <a:srgbClr val="7F7F7F"/>
                </a:solidFill>
                <a:latin typeface="微软雅黑"/>
                <a:ea typeface="微软雅黑"/>
                <a:cs typeface="微软雅黑"/>
              </a:rPr>
              <a:t>25</a:t>
            </a:r>
            <a:r>
              <a:rPr lang="zh-CN" altLang="en-US" dirty="0">
                <a:solidFill>
                  <a:srgbClr val="7F7F7F"/>
                </a:solidFill>
                <a:latin typeface="微软雅黑"/>
                <a:ea typeface="微软雅黑"/>
                <a:cs typeface="微软雅黑"/>
              </a:rPr>
              <a:t>美元后超速行驶。当然，这项建议被否决了。</a:t>
            </a:r>
          </a:p>
        </p:txBody>
      </p:sp>
    </p:spTree>
    <p:extLst>
      <p:ext uri="{BB962C8B-B14F-4D97-AF65-F5344CB8AC3E}">
        <p14:creationId xmlns:p14="http://schemas.microsoft.com/office/powerpoint/2010/main" val="37559444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86904"/>
            <a:ext cx="4864220"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付费猎杀黑犀牛和海象</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13</a:t>
            </a:fld>
            <a:endParaRPr lang="zh-CN" altLang="en-US">
              <a:solidFill>
                <a:prstClr val="black">
                  <a:tint val="75000"/>
                </a:prstClr>
              </a:solidFill>
              <a:ea typeface="宋体"/>
            </a:endParaRPr>
          </a:p>
        </p:txBody>
      </p:sp>
      <p:sp>
        <p:nvSpPr>
          <p:cNvPr id="10" name="文本框 9"/>
          <p:cNvSpPr txBox="1"/>
          <p:nvPr/>
        </p:nvSpPr>
        <p:spPr>
          <a:xfrm>
            <a:off x="2339752" y="1836856"/>
            <a:ext cx="6264696" cy="2146742"/>
          </a:xfrm>
          <a:prstGeom prst="rect">
            <a:avLst/>
          </a:prstGeom>
          <a:noFill/>
        </p:spPr>
        <p:txBody>
          <a:bodyPr wrap="square" rtlCol="0">
            <a:spAutoFit/>
          </a:bodyPr>
          <a:lstStyle/>
          <a:p>
            <a:pPr marL="400050" indent="-400050">
              <a:lnSpc>
                <a:spcPct val="150000"/>
              </a:lnSpc>
              <a:buFont typeface="Symbol" charset="2"/>
              <a:buChar char="-"/>
            </a:pPr>
            <a:r>
              <a:rPr lang="en-US" altLang="zh-CN" dirty="0">
                <a:solidFill>
                  <a:srgbClr val="7F7F7F"/>
                </a:solidFill>
                <a:latin typeface="微软雅黑"/>
                <a:ea typeface="微软雅黑"/>
                <a:cs typeface="微软雅黑"/>
              </a:rPr>
              <a:t>2004</a:t>
            </a:r>
            <a:r>
              <a:rPr lang="zh-CN" altLang="en-US" dirty="0">
                <a:solidFill>
                  <a:srgbClr val="7F7F7F"/>
                </a:solidFill>
                <a:latin typeface="微软雅黑"/>
                <a:ea typeface="微软雅黑"/>
                <a:cs typeface="微软雅黑"/>
              </a:rPr>
              <a:t>年，南非政府允许合法猎杀</a:t>
            </a:r>
            <a:r>
              <a:rPr lang="en-US" altLang="zh-CN" dirty="0">
                <a:solidFill>
                  <a:srgbClr val="7F7F7F"/>
                </a:solidFill>
                <a:latin typeface="微软雅黑"/>
                <a:ea typeface="微软雅黑"/>
                <a:cs typeface="微软雅黑"/>
              </a:rPr>
              <a:t>5</a:t>
            </a:r>
            <a:r>
              <a:rPr lang="zh-CN" altLang="en-US" dirty="0">
                <a:solidFill>
                  <a:srgbClr val="7F7F7F"/>
                </a:solidFill>
                <a:latin typeface="微软雅黑"/>
                <a:ea typeface="微软雅黑"/>
                <a:cs typeface="微软雅黑"/>
              </a:rPr>
              <a:t>头黑犀牛，费用是</a:t>
            </a:r>
            <a:r>
              <a:rPr lang="en-US" altLang="zh-CN" dirty="0">
                <a:solidFill>
                  <a:srgbClr val="7F7F7F"/>
                </a:solidFill>
                <a:latin typeface="微软雅黑"/>
                <a:ea typeface="微软雅黑"/>
                <a:cs typeface="微软雅黑"/>
              </a:rPr>
              <a:t>15</a:t>
            </a:r>
            <a:r>
              <a:rPr lang="zh-CN" altLang="en-US" dirty="0">
                <a:solidFill>
                  <a:srgbClr val="7F7F7F"/>
                </a:solidFill>
                <a:latin typeface="微软雅黑"/>
                <a:ea typeface="微软雅黑"/>
                <a:cs typeface="微软雅黑"/>
              </a:rPr>
              <a:t>万美元一头。广告语是“来付费射杀一头濒临灭绝的黑犀牛，你不仅能得到一种难忘的经验，同时也能保护黑犀牛。”从市场的逻辑看是没问题的，黑犀牛值钱了，当地人才愿意保护它</a:t>
            </a:r>
            <a:r>
              <a:rPr lang="zh-CN" altLang="en-US" dirty="0" smtClean="0">
                <a:solidFill>
                  <a:srgbClr val="7F7F7F"/>
                </a:solidFill>
                <a:latin typeface="微软雅黑"/>
                <a:ea typeface="微软雅黑"/>
                <a:cs typeface="微软雅黑"/>
              </a:rPr>
              <a:t>。</a:t>
            </a:r>
            <a:endParaRPr lang="zh-CN" altLang="en-US" dirty="0">
              <a:solidFill>
                <a:srgbClr val="7F7F7F"/>
              </a:solidFill>
              <a:latin typeface="微软雅黑"/>
              <a:ea typeface="微软雅黑"/>
              <a:cs typeface="微软雅黑"/>
            </a:endParaRPr>
          </a:p>
        </p:txBody>
      </p:sp>
    </p:spTree>
    <p:extLst>
      <p:ext uri="{BB962C8B-B14F-4D97-AF65-F5344CB8AC3E}">
        <p14:creationId xmlns:p14="http://schemas.microsoft.com/office/powerpoint/2010/main" val="40292486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077072"/>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434135"/>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077072"/>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24744"/>
            <a:ext cx="4864220"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付费猎杀黑犀牛和海象</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14</a:t>
            </a:fld>
            <a:endParaRPr lang="zh-CN" altLang="en-US">
              <a:solidFill>
                <a:prstClr val="black">
                  <a:tint val="75000"/>
                </a:prstClr>
              </a:solidFill>
              <a:ea typeface="宋体"/>
            </a:endParaRPr>
          </a:p>
        </p:txBody>
      </p:sp>
      <p:sp>
        <p:nvSpPr>
          <p:cNvPr id="10" name="文本框 9"/>
          <p:cNvSpPr txBox="1"/>
          <p:nvPr/>
        </p:nvSpPr>
        <p:spPr>
          <a:xfrm>
            <a:off x="2339752" y="1774696"/>
            <a:ext cx="6264696" cy="4224234"/>
          </a:xfrm>
          <a:prstGeom prst="rect">
            <a:avLst/>
          </a:prstGeom>
          <a:noFill/>
        </p:spPr>
        <p:txBody>
          <a:bodyPr wrap="square" rtlCol="0">
            <a:spAutoFit/>
          </a:bodyPr>
          <a:lstStyle/>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因纽特人向加拿大政府提议</a:t>
            </a:r>
            <a:r>
              <a:rPr lang="zh-CN" altLang="en-US" dirty="0">
                <a:solidFill>
                  <a:srgbClr val="7F7F7F"/>
                </a:solidFill>
                <a:latin typeface="微软雅黑"/>
                <a:ea typeface="微软雅黑"/>
                <a:cs typeface="微软雅黑"/>
              </a:rPr>
              <a:t>把他们所拥有的海象捕杀配额出售给巨兽狩猎爱好者，他们还能得到海象的肉和皮，同时可以获得</a:t>
            </a:r>
            <a:r>
              <a:rPr lang="en-US" altLang="zh-CN" dirty="0">
                <a:solidFill>
                  <a:srgbClr val="7F7F7F"/>
                </a:solidFill>
                <a:latin typeface="微软雅黑"/>
                <a:ea typeface="微软雅黑"/>
                <a:cs typeface="微软雅黑"/>
              </a:rPr>
              <a:t>6500</a:t>
            </a:r>
            <a:r>
              <a:rPr lang="zh-CN" altLang="en-US" dirty="0">
                <a:solidFill>
                  <a:srgbClr val="7F7F7F"/>
                </a:solidFill>
                <a:latin typeface="微软雅黑"/>
                <a:ea typeface="微软雅黑"/>
                <a:cs typeface="微软雅黑"/>
              </a:rPr>
              <a:t>美元</a:t>
            </a:r>
            <a:r>
              <a:rPr lang="en-US" altLang="zh-CN" dirty="0">
                <a:solidFill>
                  <a:srgbClr val="7F7F7F"/>
                </a:solidFill>
                <a:latin typeface="微软雅黑"/>
                <a:ea typeface="微软雅黑"/>
                <a:cs typeface="微软雅黑"/>
              </a:rPr>
              <a:t>/</a:t>
            </a:r>
            <a:r>
              <a:rPr lang="zh-CN" altLang="en-US" dirty="0">
                <a:solidFill>
                  <a:srgbClr val="7F7F7F"/>
                </a:solidFill>
                <a:latin typeface="微软雅黑"/>
                <a:ea typeface="微软雅黑"/>
                <a:cs typeface="微软雅黑"/>
              </a:rPr>
              <a:t>头的收益。海象并不危险，而且移动缓慢。海象狩猎被描述为“长途跋涉后去射杀一个庞大的豆袋椅”</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endParaRPr lang="zh-CN" altLang="en-US"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从市场的逻辑看，谁都没有损失</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smtClean="0">
                <a:solidFill>
                  <a:srgbClr val="FF0000"/>
                </a:solidFill>
                <a:latin typeface="微软雅黑"/>
                <a:ea typeface="微软雅黑"/>
                <a:cs typeface="微软雅黑"/>
              </a:rPr>
              <a:t>但反对</a:t>
            </a:r>
            <a:r>
              <a:rPr lang="zh-CN" altLang="en-US" dirty="0">
                <a:solidFill>
                  <a:srgbClr val="FF0000"/>
                </a:solidFill>
                <a:latin typeface="微软雅黑"/>
                <a:ea typeface="微软雅黑"/>
                <a:cs typeface="微软雅黑"/>
              </a:rPr>
              <a:t>的理由是：这个古怪的市场迎合了一种不正当的欲望；这种做法也腐蚀了对野生动物保护的初衷。</a:t>
            </a:r>
          </a:p>
        </p:txBody>
      </p:sp>
    </p:spTree>
    <p:extLst>
      <p:ext uri="{BB962C8B-B14F-4D97-AF65-F5344CB8AC3E}">
        <p14:creationId xmlns:p14="http://schemas.microsoft.com/office/powerpoint/2010/main" val="22471654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39232"/>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496295"/>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39232"/>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86904"/>
            <a:ext cx="529626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市场有没有失灵的时候？</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15</a:t>
            </a:fld>
            <a:endParaRPr lang="zh-CN" altLang="en-US">
              <a:solidFill>
                <a:prstClr val="black">
                  <a:tint val="75000"/>
                </a:prstClr>
              </a:solidFill>
              <a:ea typeface="宋体"/>
            </a:endParaRPr>
          </a:p>
        </p:txBody>
      </p:sp>
      <p:sp>
        <p:nvSpPr>
          <p:cNvPr id="10" name="文本框 9"/>
          <p:cNvSpPr txBox="1"/>
          <p:nvPr/>
        </p:nvSpPr>
        <p:spPr>
          <a:xfrm>
            <a:off x="2339752" y="2035437"/>
            <a:ext cx="6264696" cy="2977739"/>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中国有一家雇人道歉公司，你会认为一个昂贵的道歉比一个便宜的道歉更有效吗</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美</a:t>
            </a:r>
            <a:r>
              <a:rPr lang="zh-CN" altLang="en-US" dirty="0">
                <a:solidFill>
                  <a:srgbClr val="7F7F7F"/>
                </a:solidFill>
                <a:latin typeface="微软雅黑"/>
                <a:ea typeface="微软雅黑"/>
                <a:cs typeface="微软雅黑"/>
              </a:rPr>
              <a:t>国有完美祝词网站</a:t>
            </a:r>
            <a:r>
              <a:rPr lang="en-US" altLang="zh-CN" dirty="0" err="1">
                <a:solidFill>
                  <a:srgbClr val="7F7F7F"/>
                </a:solidFill>
                <a:latin typeface="微软雅黑"/>
                <a:ea typeface="微软雅黑"/>
                <a:cs typeface="微软雅黑"/>
              </a:rPr>
              <a:t>ThePerfectToast.com</a:t>
            </a:r>
            <a:r>
              <a:rPr lang="zh-CN" altLang="en-US" dirty="0">
                <a:solidFill>
                  <a:srgbClr val="7F7F7F"/>
                </a:solidFill>
                <a:latin typeface="微软雅黑"/>
                <a:ea typeface="微软雅黑"/>
                <a:cs typeface="微软雅黑"/>
              </a:rPr>
              <a:t>，花</a:t>
            </a:r>
            <a:r>
              <a:rPr lang="en-US" altLang="zh-CN" dirty="0">
                <a:solidFill>
                  <a:srgbClr val="7F7F7F"/>
                </a:solidFill>
                <a:latin typeface="微软雅黑"/>
                <a:ea typeface="微软雅黑"/>
                <a:cs typeface="微软雅黑"/>
              </a:rPr>
              <a:t>149</a:t>
            </a:r>
            <a:r>
              <a:rPr lang="zh-CN" altLang="en-US" dirty="0">
                <a:solidFill>
                  <a:srgbClr val="7F7F7F"/>
                </a:solidFill>
                <a:latin typeface="微软雅黑"/>
                <a:ea typeface="微软雅黑"/>
                <a:cs typeface="微软雅黑"/>
              </a:rPr>
              <a:t>美元可以为你量身定做一个在朋友婚礼上的祝词。如果你事后了解到你的伴郎所做的祝词是网上买来的，你有什么感觉</a:t>
            </a:r>
            <a:r>
              <a:rPr lang="zh-CN" altLang="en-US" dirty="0" smtClean="0">
                <a:solidFill>
                  <a:srgbClr val="7F7F7F"/>
                </a:solidFill>
                <a:latin typeface="微软雅黑"/>
                <a:ea typeface="微软雅黑"/>
                <a:cs typeface="微软雅黑"/>
              </a:rPr>
              <a:t>？</a:t>
            </a:r>
            <a:endParaRPr lang="zh-CN" altLang="en-US" dirty="0">
              <a:solidFill>
                <a:srgbClr val="7F7F7F"/>
              </a:solidFill>
              <a:latin typeface="微软雅黑"/>
              <a:ea typeface="微软雅黑"/>
              <a:cs typeface="微软雅黑"/>
            </a:endParaRPr>
          </a:p>
        </p:txBody>
      </p:sp>
    </p:spTree>
    <p:extLst>
      <p:ext uri="{BB962C8B-B14F-4D97-AF65-F5344CB8AC3E}">
        <p14:creationId xmlns:p14="http://schemas.microsoft.com/office/powerpoint/2010/main" val="1802351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529626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市场有没有失灵的时候？</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16</a:t>
            </a:fld>
            <a:endParaRPr lang="zh-CN" altLang="en-US">
              <a:solidFill>
                <a:prstClr val="black">
                  <a:tint val="75000"/>
                </a:prstClr>
              </a:solidFill>
              <a:ea typeface="宋体"/>
            </a:endParaRPr>
          </a:p>
        </p:txBody>
      </p:sp>
      <p:sp>
        <p:nvSpPr>
          <p:cNvPr id="10" name="文本框 9"/>
          <p:cNvSpPr txBox="1"/>
          <p:nvPr/>
        </p:nvSpPr>
        <p:spPr>
          <a:xfrm>
            <a:off x="2339752" y="1846704"/>
            <a:ext cx="6264696" cy="4224234"/>
          </a:xfrm>
          <a:prstGeom prst="rect">
            <a:avLst/>
          </a:prstGeom>
          <a:noFill/>
        </p:spPr>
        <p:txBody>
          <a:bodyPr wrap="square" rtlCol="0">
            <a:spAutoFit/>
          </a:bodyPr>
          <a:lstStyle/>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经济学</a:t>
            </a:r>
            <a:r>
              <a:rPr lang="zh-CN" altLang="en-US" dirty="0">
                <a:solidFill>
                  <a:srgbClr val="7F7F7F"/>
                </a:solidFill>
                <a:latin typeface="微软雅黑"/>
                <a:ea typeface="微软雅黑"/>
                <a:cs typeface="微软雅黑"/>
              </a:rPr>
              <a:t>家号召大家不要送礼，认为礼物是最大的浪费。包括曼昆在内的经济学家都认为直接送钱要好得多</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还有个</a:t>
            </a:r>
            <a:r>
              <a:rPr lang="zh-CN" altLang="en-US" dirty="0">
                <a:solidFill>
                  <a:srgbClr val="7F7F7F"/>
                </a:solidFill>
                <a:latin typeface="微软雅黑"/>
                <a:ea typeface="微软雅黑"/>
                <a:cs typeface="微软雅黑"/>
              </a:rPr>
              <a:t>有趣的例子是电子化礼物转送系统。你收到一个蛋糕，公司会首先通知你得到了这样一个蛋糕，你可以选择接收，也可以选择转送。下一个人同样可以选择接收或者转送。直到有一个人愿意接受。一种情况是，这样一个蛋糕会无限制的转送下去，每个人都给人送了礼，但实际上没人吃过蛋糕。也有可能出现一个人收到了蛋糕，但是看到了一长串拒收蛋糕的名单。</a:t>
            </a:r>
          </a:p>
        </p:txBody>
      </p:sp>
    </p:spTree>
    <p:extLst>
      <p:ext uri="{BB962C8B-B14F-4D97-AF65-F5344CB8AC3E}">
        <p14:creationId xmlns:p14="http://schemas.microsoft.com/office/powerpoint/2010/main" val="1191420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3640084"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市场的负面作用</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17</a:t>
            </a:fld>
            <a:endParaRPr lang="zh-CN" altLang="en-US">
              <a:solidFill>
                <a:prstClr val="black">
                  <a:tint val="75000"/>
                </a:prstClr>
              </a:solidFill>
              <a:ea typeface="宋体"/>
            </a:endParaRPr>
          </a:p>
        </p:txBody>
      </p:sp>
      <p:sp>
        <p:nvSpPr>
          <p:cNvPr id="10" name="文本框 9"/>
          <p:cNvSpPr txBox="1"/>
          <p:nvPr/>
        </p:nvSpPr>
        <p:spPr>
          <a:xfrm>
            <a:off x="2339752" y="1846704"/>
            <a:ext cx="6264696" cy="3808735"/>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瑞士一直都在设法寻找一个贮存放射性核废料的地方。可能被指定堆放核废料的地方是沃尔芬西斯的小山村。</a:t>
            </a:r>
            <a:r>
              <a:rPr lang="en-US" altLang="zh-CN" dirty="0">
                <a:solidFill>
                  <a:srgbClr val="7F7F7F"/>
                </a:solidFill>
                <a:latin typeface="微软雅黑"/>
                <a:ea typeface="微软雅黑"/>
                <a:cs typeface="微软雅黑"/>
              </a:rPr>
              <a:t>1993</a:t>
            </a:r>
            <a:r>
              <a:rPr lang="zh-CN" altLang="en-US" dirty="0">
                <a:solidFill>
                  <a:srgbClr val="7F7F7F"/>
                </a:solidFill>
                <a:latin typeface="微软雅黑"/>
                <a:ea typeface="微软雅黑"/>
                <a:cs typeface="微软雅黑"/>
              </a:rPr>
              <a:t>年在这个问题公投前不久，经济学家做了个调查，询问居民是否会接受在他们社区里建设核废料贮存点。当时的结果是</a:t>
            </a:r>
            <a:r>
              <a:rPr lang="en-US" altLang="zh-CN" dirty="0">
                <a:solidFill>
                  <a:srgbClr val="7F7F7F"/>
                </a:solidFill>
                <a:latin typeface="微软雅黑"/>
                <a:ea typeface="微软雅黑"/>
                <a:cs typeface="微软雅黑"/>
              </a:rPr>
              <a:t>51%</a:t>
            </a:r>
            <a:r>
              <a:rPr lang="zh-CN" altLang="en-US" dirty="0">
                <a:solidFill>
                  <a:srgbClr val="7F7F7F"/>
                </a:solidFill>
                <a:latin typeface="微软雅黑"/>
                <a:ea typeface="微软雅黑"/>
                <a:cs typeface="微软雅黑"/>
              </a:rPr>
              <a:t>表示可以接受。后来，经济学家补充了一个调查，那就是如果政府给每位居民进行现金补偿，你会支持在这里堆放核废料吗？结果是支持率没有上升，而是降低到了</a:t>
            </a:r>
            <a:r>
              <a:rPr lang="en-US" altLang="zh-CN" dirty="0">
                <a:solidFill>
                  <a:srgbClr val="7F7F7F"/>
                </a:solidFill>
                <a:latin typeface="微软雅黑"/>
                <a:ea typeface="微软雅黑"/>
                <a:cs typeface="微软雅黑"/>
              </a:rPr>
              <a:t>25%</a:t>
            </a:r>
            <a:r>
              <a:rPr lang="zh-CN" altLang="en-US" dirty="0">
                <a:solidFill>
                  <a:srgbClr val="7F7F7F"/>
                </a:solidFill>
                <a:latin typeface="微软雅黑"/>
                <a:ea typeface="微软雅黑"/>
                <a:cs typeface="微软雅黑"/>
              </a:rPr>
              <a:t>。当把补偿额度提到</a:t>
            </a:r>
            <a:r>
              <a:rPr lang="en-US" altLang="zh-CN" dirty="0">
                <a:solidFill>
                  <a:srgbClr val="7F7F7F"/>
                </a:solidFill>
                <a:latin typeface="微软雅黑"/>
                <a:ea typeface="微软雅黑"/>
                <a:cs typeface="微软雅黑"/>
              </a:rPr>
              <a:t>8700</a:t>
            </a:r>
            <a:r>
              <a:rPr lang="zh-CN" altLang="en-US" dirty="0">
                <a:solidFill>
                  <a:srgbClr val="7F7F7F"/>
                </a:solidFill>
                <a:latin typeface="微软雅黑"/>
                <a:ea typeface="微软雅黑"/>
                <a:cs typeface="微软雅黑"/>
              </a:rPr>
              <a:t>美元时，支持率依然很低</a:t>
            </a:r>
            <a:r>
              <a:rPr lang="zh-CN" altLang="en-US" dirty="0" smtClean="0">
                <a:solidFill>
                  <a:srgbClr val="7F7F7F"/>
                </a:solidFill>
                <a:latin typeface="微软雅黑"/>
                <a:ea typeface="微软雅黑"/>
                <a:cs typeface="微软雅黑"/>
              </a:rPr>
              <a:t>。</a:t>
            </a:r>
            <a:endParaRPr lang="zh-CN" altLang="en-US" dirty="0">
              <a:solidFill>
                <a:srgbClr val="7F7F7F"/>
              </a:solidFill>
              <a:latin typeface="微软雅黑"/>
              <a:ea typeface="微软雅黑"/>
              <a:cs typeface="微软雅黑"/>
            </a:endParaRPr>
          </a:p>
        </p:txBody>
      </p:sp>
    </p:spTree>
    <p:extLst>
      <p:ext uri="{BB962C8B-B14F-4D97-AF65-F5344CB8AC3E}">
        <p14:creationId xmlns:p14="http://schemas.microsoft.com/office/powerpoint/2010/main" val="635501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3640084"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市场的负面作用</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18</a:t>
            </a:fld>
            <a:endParaRPr lang="zh-CN" altLang="en-US">
              <a:solidFill>
                <a:prstClr val="black">
                  <a:tint val="75000"/>
                </a:prstClr>
              </a:solidFill>
              <a:ea typeface="宋体"/>
            </a:endParaRPr>
          </a:p>
        </p:txBody>
      </p:sp>
      <p:sp>
        <p:nvSpPr>
          <p:cNvPr id="10" name="文本框 9"/>
          <p:cNvSpPr txBox="1"/>
          <p:nvPr/>
        </p:nvSpPr>
        <p:spPr>
          <a:xfrm>
            <a:off x="2339752" y="1846704"/>
            <a:ext cx="6264696" cy="2562240"/>
          </a:xfrm>
          <a:prstGeom prst="rect">
            <a:avLst/>
          </a:prstGeom>
          <a:noFill/>
        </p:spPr>
        <p:txBody>
          <a:bodyPr wrap="square" rtlCol="0">
            <a:spAutoFit/>
          </a:bodyPr>
          <a:lstStyle/>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因为之</a:t>
            </a:r>
            <a:r>
              <a:rPr lang="zh-CN" altLang="en-US" dirty="0">
                <a:solidFill>
                  <a:srgbClr val="7F7F7F"/>
                </a:solidFill>
                <a:latin typeface="微软雅黑"/>
                <a:ea typeface="微软雅黑"/>
                <a:cs typeface="微软雅黑"/>
              </a:rPr>
              <a:t>前的支持来自于作为公民的责任感，既然投票表明这里最合适堆放核废料，我们又高度依赖核能，那就放在这里吧。现金补偿并不是在责任感之外增加了砝码，而是腐蚀了责任感。比现金腐蚀更糟糕的是高压政策。把现金换成实物，比如建立公共图书馆、慢跑道、绿化，效果要好很多。</a:t>
            </a:r>
          </a:p>
        </p:txBody>
      </p:sp>
    </p:spTree>
    <p:extLst>
      <p:ext uri="{BB962C8B-B14F-4D97-AF65-F5344CB8AC3E}">
        <p14:creationId xmlns:p14="http://schemas.microsoft.com/office/powerpoint/2010/main" val="22818876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4792212"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另一个负面激励的实验</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19</a:t>
            </a:fld>
            <a:endParaRPr lang="zh-CN" altLang="en-US">
              <a:solidFill>
                <a:prstClr val="black">
                  <a:tint val="75000"/>
                </a:prstClr>
              </a:solidFill>
              <a:ea typeface="宋体"/>
            </a:endParaRPr>
          </a:p>
        </p:txBody>
      </p:sp>
      <p:sp>
        <p:nvSpPr>
          <p:cNvPr id="10" name="文本框 9"/>
          <p:cNvSpPr txBox="1"/>
          <p:nvPr/>
        </p:nvSpPr>
        <p:spPr>
          <a:xfrm>
            <a:off x="2339752" y="1846704"/>
            <a:ext cx="6264696" cy="4639732"/>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两位经济学家把学生分成三组。给第一组学生做了一则关于慈善事业重要性的简短的激励性演讲，接着让他们去募捐。第二和第三组也做了同样的演讲，同时承诺按照募捐额给他们奖励，第二组</a:t>
            </a:r>
            <a:r>
              <a:rPr lang="en-US" altLang="zh-CN" dirty="0">
                <a:solidFill>
                  <a:srgbClr val="7F7F7F"/>
                </a:solidFill>
                <a:latin typeface="微软雅黑"/>
                <a:ea typeface="微软雅黑"/>
                <a:cs typeface="微软雅黑"/>
              </a:rPr>
              <a:t>1%</a:t>
            </a:r>
            <a:r>
              <a:rPr lang="zh-CN" altLang="en-US" dirty="0">
                <a:solidFill>
                  <a:srgbClr val="7F7F7F"/>
                </a:solidFill>
                <a:latin typeface="微软雅黑"/>
                <a:ea typeface="微软雅黑"/>
                <a:cs typeface="微软雅黑"/>
              </a:rPr>
              <a:t>，第三组</a:t>
            </a:r>
            <a:r>
              <a:rPr lang="en-US" altLang="zh-CN" dirty="0">
                <a:solidFill>
                  <a:srgbClr val="7F7F7F"/>
                </a:solidFill>
                <a:latin typeface="微软雅黑"/>
                <a:ea typeface="微软雅黑"/>
                <a:cs typeface="微软雅黑"/>
              </a:rPr>
              <a:t>10%</a:t>
            </a:r>
            <a:r>
              <a:rPr lang="zh-CN" altLang="en-US" dirty="0">
                <a:solidFill>
                  <a:srgbClr val="7F7F7F"/>
                </a:solidFill>
                <a:latin typeface="微软雅黑"/>
                <a:ea typeface="微软雅黑"/>
                <a:cs typeface="微软雅黑"/>
              </a:rPr>
              <a:t>。结果，无酬劳的第一组做得最好，比</a:t>
            </a:r>
            <a:r>
              <a:rPr lang="en-US" altLang="zh-CN" dirty="0">
                <a:solidFill>
                  <a:srgbClr val="7F7F7F"/>
                </a:solidFill>
                <a:latin typeface="微软雅黑"/>
                <a:ea typeface="微软雅黑"/>
                <a:cs typeface="微软雅黑"/>
              </a:rPr>
              <a:t>1%</a:t>
            </a:r>
            <a:r>
              <a:rPr lang="zh-CN" altLang="en-US" dirty="0">
                <a:solidFill>
                  <a:srgbClr val="7F7F7F"/>
                </a:solidFill>
                <a:latin typeface="微软雅黑"/>
                <a:ea typeface="微软雅黑"/>
                <a:cs typeface="微软雅黑"/>
              </a:rPr>
              <a:t>那一组多</a:t>
            </a:r>
            <a:r>
              <a:rPr lang="en-US" altLang="zh-CN" dirty="0">
                <a:solidFill>
                  <a:srgbClr val="7F7F7F"/>
                </a:solidFill>
                <a:latin typeface="微软雅黑"/>
                <a:ea typeface="微软雅黑"/>
                <a:cs typeface="微软雅黑"/>
              </a:rPr>
              <a:t>55%</a:t>
            </a:r>
            <a:r>
              <a:rPr lang="zh-CN" altLang="en-US" dirty="0">
                <a:solidFill>
                  <a:srgbClr val="7F7F7F"/>
                </a:solidFill>
                <a:latin typeface="微软雅黑"/>
                <a:ea typeface="微软雅黑"/>
                <a:cs typeface="微软雅黑"/>
              </a:rPr>
              <a:t>，比</a:t>
            </a:r>
            <a:r>
              <a:rPr lang="en-US" altLang="zh-CN" dirty="0">
                <a:solidFill>
                  <a:srgbClr val="7F7F7F"/>
                </a:solidFill>
                <a:latin typeface="微软雅黑"/>
                <a:ea typeface="微软雅黑"/>
                <a:cs typeface="微软雅黑"/>
              </a:rPr>
              <a:t>10%</a:t>
            </a:r>
            <a:r>
              <a:rPr lang="zh-CN" altLang="en-US" dirty="0">
                <a:solidFill>
                  <a:srgbClr val="7F7F7F"/>
                </a:solidFill>
                <a:latin typeface="微软雅黑"/>
                <a:ea typeface="微软雅黑"/>
                <a:cs typeface="微软雅黑"/>
              </a:rPr>
              <a:t>那一组多</a:t>
            </a:r>
            <a:r>
              <a:rPr lang="en-US" altLang="zh-CN" dirty="0">
                <a:solidFill>
                  <a:srgbClr val="7F7F7F"/>
                </a:solidFill>
                <a:latin typeface="微软雅黑"/>
                <a:ea typeface="微软雅黑"/>
                <a:cs typeface="微软雅黑"/>
              </a:rPr>
              <a:t>9%</a:t>
            </a:r>
            <a:r>
              <a:rPr lang="zh-CN" altLang="en-US" dirty="0">
                <a:solidFill>
                  <a:srgbClr val="7F7F7F"/>
                </a:solidFill>
                <a:latin typeface="微软雅黑"/>
                <a:ea typeface="微软雅黑"/>
                <a:cs typeface="微软雅黑"/>
              </a:rPr>
              <a:t>。主持研究的学者得出结论：如果你打算用金钱去激励人们，那么你应当“给予足够多的钱，或者一分钱都不给。”</a:t>
            </a: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同样的，有的幼儿园对迟接孩子的家长进行收费，结果迟接孩子的家长并没有变少，而是变得更多了。因为他们把这当做了费用，而不是罚款，更没有了良心的谴责。</a:t>
            </a:r>
          </a:p>
        </p:txBody>
      </p:sp>
    </p:spTree>
    <p:extLst>
      <p:ext uri="{BB962C8B-B14F-4D97-AF65-F5344CB8AC3E}">
        <p14:creationId xmlns:p14="http://schemas.microsoft.com/office/powerpoint/2010/main" val="4408571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6000" b="-6000"/>
          </a:stretch>
        </a:blipFill>
        <a:effectLst/>
      </p:bgPr>
    </p:bg>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115616" y="4005064"/>
            <a:ext cx="5286375" cy="1138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fontAlgn="base" hangingPunct="1">
              <a:spcBef>
                <a:spcPct val="0"/>
              </a:spcBef>
              <a:spcAft>
                <a:spcPct val="0"/>
              </a:spcAft>
            </a:pPr>
            <a:r>
              <a:rPr lang="zh-CN" altLang="en-US" sz="4000" dirty="0">
                <a:latin typeface="微软雅黑"/>
                <a:ea typeface="微软雅黑"/>
                <a:cs typeface="微软雅黑"/>
              </a:rPr>
              <a:t>金钱不能买什么</a:t>
            </a:r>
            <a:r>
              <a:rPr lang="en-US" altLang="zh-CN" sz="4000" dirty="0">
                <a:latin typeface="微软雅黑"/>
                <a:ea typeface="微软雅黑"/>
                <a:cs typeface="微软雅黑"/>
              </a:rPr>
              <a:t/>
            </a:r>
            <a:br>
              <a:rPr lang="en-US" altLang="zh-CN" sz="4000" dirty="0">
                <a:latin typeface="微软雅黑"/>
                <a:ea typeface="微软雅黑"/>
                <a:cs typeface="微软雅黑"/>
              </a:rPr>
            </a:br>
            <a:r>
              <a:rPr lang="en-US" altLang="zh-CN" sz="2800" dirty="0">
                <a:latin typeface="微软雅黑"/>
                <a:ea typeface="微软雅黑"/>
                <a:cs typeface="微软雅黑"/>
              </a:rPr>
              <a:t>What money can’t buy</a:t>
            </a:r>
            <a:endParaRPr lang="zh-CN" altLang="en-US" sz="2800" dirty="0" smtClean="0">
              <a:solidFill>
                <a:prstClr val="black"/>
              </a:solidFill>
              <a:latin typeface="微软雅黑"/>
              <a:ea typeface="微软雅黑"/>
              <a:cs typeface="微软雅黑"/>
            </a:endParaRPr>
          </a:p>
        </p:txBody>
      </p:sp>
      <p:sp>
        <p:nvSpPr>
          <p:cNvPr id="2" name="矩形 1"/>
          <p:cNvSpPr/>
          <p:nvPr/>
        </p:nvSpPr>
        <p:spPr>
          <a:xfrm>
            <a:off x="1155300" y="5386870"/>
            <a:ext cx="2448272" cy="693077"/>
          </a:xfrm>
          <a:prstGeom prst="rect">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kumimoji="1" lang="zh-CN" altLang="en-US" smtClean="0">
              <a:solidFill>
                <a:prstClr val="white"/>
              </a:solidFill>
              <a:latin typeface="Calibri"/>
              <a:ea typeface="宋体"/>
            </a:endParaRPr>
          </a:p>
        </p:txBody>
      </p:sp>
      <p:sp>
        <p:nvSpPr>
          <p:cNvPr id="5" name="副标题 2"/>
          <p:cNvSpPr>
            <a:spLocks noGrp="1"/>
          </p:cNvSpPr>
          <p:nvPr>
            <p:ph type="subTitle" idx="1"/>
          </p:nvPr>
        </p:nvSpPr>
        <p:spPr>
          <a:xfrm>
            <a:off x="435220" y="5468801"/>
            <a:ext cx="3816424" cy="552487"/>
          </a:xfrm>
        </p:spPr>
        <p:txBody>
          <a:bodyPr/>
          <a:lstStyle/>
          <a:p>
            <a:r>
              <a:rPr lang="zh-CN" altLang="en-US" sz="2800" dirty="0" smtClean="0">
                <a:solidFill>
                  <a:schemeClr val="bg1"/>
                </a:solidFill>
                <a:latin typeface="微软雅黑"/>
                <a:ea typeface="微软雅黑"/>
                <a:cs typeface="微软雅黑"/>
              </a:rPr>
              <a:t>迈克尔</a:t>
            </a:r>
            <a:r>
              <a:rPr lang="en-US" altLang="zh-CN" sz="2800" dirty="0" smtClean="0">
                <a:solidFill>
                  <a:schemeClr val="bg1"/>
                </a:solidFill>
                <a:latin typeface="微软雅黑"/>
                <a:ea typeface="微软雅黑"/>
                <a:cs typeface="微软雅黑"/>
              </a:rPr>
              <a:t>.</a:t>
            </a:r>
            <a:r>
              <a:rPr lang="zh-CN" altLang="en-US" sz="2800" dirty="0" smtClean="0">
                <a:solidFill>
                  <a:schemeClr val="bg1"/>
                </a:solidFill>
                <a:latin typeface="微软雅黑"/>
                <a:ea typeface="微软雅黑"/>
                <a:cs typeface="微软雅黑"/>
              </a:rPr>
              <a:t>桑德尔</a:t>
            </a:r>
            <a:endParaRPr lang="zh-CN" altLang="en-US" sz="2800" dirty="0">
              <a:solidFill>
                <a:schemeClr val="bg1"/>
              </a:solidFill>
              <a:latin typeface="微软雅黑"/>
              <a:ea typeface="微软雅黑"/>
              <a:cs typeface="微软雅黑"/>
            </a:endParaRPr>
          </a:p>
        </p:txBody>
      </p:sp>
    </p:spTree>
    <p:extLst>
      <p:ext uri="{BB962C8B-B14F-4D97-AF65-F5344CB8AC3E}">
        <p14:creationId xmlns:p14="http://schemas.microsoft.com/office/powerpoint/2010/main" val="34277009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205590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节约爱</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20</a:t>
            </a:fld>
            <a:endParaRPr lang="zh-CN" altLang="en-US">
              <a:solidFill>
                <a:prstClr val="black">
                  <a:tint val="75000"/>
                </a:prstClr>
              </a:solidFill>
              <a:ea typeface="宋体"/>
            </a:endParaRPr>
          </a:p>
        </p:txBody>
      </p:sp>
      <p:sp>
        <p:nvSpPr>
          <p:cNvPr id="10" name="文本框 9"/>
          <p:cNvSpPr txBox="1"/>
          <p:nvPr/>
        </p:nvSpPr>
        <p:spPr>
          <a:xfrm>
            <a:off x="2339752" y="1846704"/>
            <a:ext cx="6264696" cy="2977739"/>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经济学家认为伦理行为乃是一种需要节约的商品。我们不应当过分依赖利他主义、慷慨、团结或公民职责，因为这些道德情感是可耗竭的稀缺资源。</a:t>
            </a:r>
            <a:r>
              <a:rPr lang="en-US" altLang="zh-CN" dirty="0">
                <a:solidFill>
                  <a:srgbClr val="7F7F7F"/>
                </a:solidFill>
                <a:latin typeface="微软雅黑"/>
                <a:ea typeface="微软雅黑"/>
                <a:cs typeface="微软雅黑"/>
              </a:rPr>
              <a:t>1954</a:t>
            </a:r>
            <a:r>
              <a:rPr lang="zh-CN" altLang="en-US" dirty="0">
                <a:solidFill>
                  <a:srgbClr val="7F7F7F"/>
                </a:solidFill>
                <a:latin typeface="微软雅黑"/>
                <a:ea typeface="微软雅黑"/>
                <a:cs typeface="微软雅黑"/>
              </a:rPr>
              <a:t>年，凯恩斯的学生罗伯逊爵士在哥伦比亚大学</a:t>
            </a:r>
            <a:r>
              <a:rPr lang="en-US" altLang="zh-CN" dirty="0">
                <a:solidFill>
                  <a:srgbClr val="7F7F7F"/>
                </a:solidFill>
                <a:latin typeface="微软雅黑"/>
                <a:ea typeface="微软雅黑"/>
                <a:cs typeface="微软雅黑"/>
              </a:rPr>
              <a:t>200</a:t>
            </a:r>
            <a:r>
              <a:rPr lang="zh-CN" altLang="en-US" dirty="0">
                <a:solidFill>
                  <a:srgbClr val="7F7F7F"/>
                </a:solidFill>
                <a:latin typeface="微软雅黑"/>
                <a:ea typeface="微软雅黑"/>
                <a:cs typeface="微软雅黑"/>
              </a:rPr>
              <a:t>周年校庆上演讲的题目是：经济学家节约什么？他最后说：如果我们这些经济学家把自己的本职工作做好，我们就可以为节约爱这种稀缺资源做出极大的贡献</a:t>
            </a:r>
            <a:r>
              <a:rPr lang="zh-CN" altLang="en-US" dirty="0" smtClean="0">
                <a:solidFill>
                  <a:srgbClr val="7F7F7F"/>
                </a:solidFill>
                <a:latin typeface="微软雅黑"/>
                <a:ea typeface="微软雅黑"/>
                <a:cs typeface="微软雅黑"/>
              </a:rPr>
              <a:t>。</a:t>
            </a:r>
            <a:endParaRPr lang="zh-CN" altLang="en-US" dirty="0">
              <a:solidFill>
                <a:srgbClr val="7F7F7F"/>
              </a:solidFill>
              <a:latin typeface="微软雅黑"/>
              <a:ea typeface="微软雅黑"/>
              <a:cs typeface="微软雅黑"/>
            </a:endParaRPr>
          </a:p>
        </p:txBody>
      </p:sp>
    </p:spTree>
    <p:extLst>
      <p:ext uri="{BB962C8B-B14F-4D97-AF65-F5344CB8AC3E}">
        <p14:creationId xmlns:p14="http://schemas.microsoft.com/office/powerpoint/2010/main" val="9984471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205590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节约爱</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21</a:t>
            </a:fld>
            <a:endParaRPr lang="zh-CN" altLang="en-US">
              <a:solidFill>
                <a:prstClr val="black">
                  <a:tint val="75000"/>
                </a:prstClr>
              </a:solidFill>
              <a:ea typeface="宋体"/>
            </a:endParaRPr>
          </a:p>
        </p:txBody>
      </p:sp>
      <p:sp>
        <p:nvSpPr>
          <p:cNvPr id="10" name="文本框 9"/>
          <p:cNvSpPr txBox="1"/>
          <p:nvPr/>
        </p:nvSpPr>
        <p:spPr>
          <a:xfrm>
            <a:off x="2339752" y="1846704"/>
            <a:ext cx="6264696" cy="3393237"/>
          </a:xfrm>
          <a:prstGeom prst="rect">
            <a:avLst/>
          </a:prstGeom>
          <a:noFill/>
        </p:spPr>
        <p:txBody>
          <a:bodyPr wrap="square" rtlCol="0">
            <a:spAutoFit/>
          </a:bodyPr>
          <a:lstStyle/>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哈佛大学校长萨默斯在半个世纪以后依然说</a:t>
            </a:r>
            <a:r>
              <a:rPr lang="zh-CN" altLang="en-US" dirty="0">
                <a:solidFill>
                  <a:srgbClr val="7F7F7F"/>
                </a:solidFill>
                <a:latin typeface="微软雅黑"/>
                <a:ea typeface="微软雅黑"/>
                <a:cs typeface="微软雅黑"/>
              </a:rPr>
              <a:t>：“我们所有人只拥有那么多利他心，利他心是一种需要保护的贵重且稀缺的物品。</a:t>
            </a:r>
            <a:r>
              <a:rPr lang="en-US" altLang="zh-CN" dirty="0">
                <a:solidFill>
                  <a:srgbClr val="7F7F7F"/>
                </a:solidFill>
                <a:latin typeface="微软雅黑"/>
                <a:ea typeface="微软雅黑"/>
                <a:cs typeface="微软雅黑"/>
              </a:rPr>
              <a:t>……</a:t>
            </a:r>
            <a:r>
              <a:rPr lang="zh-CN" altLang="en-US" dirty="0">
                <a:solidFill>
                  <a:srgbClr val="7F7F7F"/>
                </a:solidFill>
                <a:latin typeface="微软雅黑"/>
                <a:ea typeface="微软雅黑"/>
                <a:cs typeface="微软雅黑"/>
              </a:rPr>
              <a:t>也许通过设计一种可以通过自私的个人来满足人类欲求的系统，把保护下来的利他心用于我们的家人、朋友，以及这个世界上市场无法解决的许多社会问题。”</a:t>
            </a: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以上这些经济学家都忽略了一件事，那就是利他心可能是越用越多的，相反，越不用，可能会越稀缺。</a:t>
            </a:r>
          </a:p>
        </p:txBody>
      </p:sp>
    </p:spTree>
    <p:extLst>
      <p:ext uri="{BB962C8B-B14F-4D97-AF65-F5344CB8AC3E}">
        <p14:creationId xmlns:p14="http://schemas.microsoft.com/office/powerpoint/2010/main" val="800951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421614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生命与死亡的市场</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22</a:t>
            </a:fld>
            <a:endParaRPr lang="zh-CN" altLang="en-US">
              <a:solidFill>
                <a:prstClr val="black">
                  <a:tint val="75000"/>
                </a:prstClr>
              </a:solidFill>
              <a:ea typeface="宋体"/>
            </a:endParaRPr>
          </a:p>
        </p:txBody>
      </p:sp>
      <p:sp>
        <p:nvSpPr>
          <p:cNvPr id="10" name="文本框 9"/>
          <p:cNvSpPr txBox="1"/>
          <p:nvPr/>
        </p:nvSpPr>
        <p:spPr>
          <a:xfrm>
            <a:off x="2339752" y="1846704"/>
            <a:ext cx="6264696" cy="3808735"/>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沃尔玛、宝洁、雀巢、迪士尼等大公司都会为员工购买人寿保险，受益人是公司。目的是为了减少员工死亡带给公司的损失。这样形成了一个数万亿美元的死亡期货产业。甚至</a:t>
            </a:r>
            <a:r>
              <a:rPr lang="en-US" altLang="zh-CN" dirty="0">
                <a:solidFill>
                  <a:srgbClr val="7F7F7F"/>
                </a:solidFill>
                <a:latin typeface="微软雅黑"/>
                <a:ea typeface="微软雅黑"/>
                <a:cs typeface="微软雅黑"/>
              </a:rPr>
              <a:t>911</a:t>
            </a:r>
            <a:r>
              <a:rPr lang="zh-CN" altLang="en-US" dirty="0">
                <a:solidFill>
                  <a:srgbClr val="7F7F7F"/>
                </a:solidFill>
                <a:latin typeface="微软雅黑"/>
                <a:ea typeface="微软雅黑"/>
                <a:cs typeface="微软雅黑"/>
              </a:rPr>
              <a:t>事件以后，第一批人寿保险赔偿金中，有一些并没有给遇难者的家庭，而是给了他们的雇主。反对意见首先是这样的赔付对象，使得公司没有动力去改善工作场所的安全。而且很多雇员根本不知道自己成为了公司的保险对象。最重要的是，公司把员工的生命当做了商品期货。</a:t>
            </a:r>
          </a:p>
        </p:txBody>
      </p:sp>
    </p:spTree>
    <p:extLst>
      <p:ext uri="{BB962C8B-B14F-4D97-AF65-F5344CB8AC3E}">
        <p14:creationId xmlns:p14="http://schemas.microsoft.com/office/powerpoint/2010/main" val="33077896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421614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生命与死亡的市场</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23</a:t>
            </a:fld>
            <a:endParaRPr lang="zh-CN" altLang="en-US">
              <a:solidFill>
                <a:prstClr val="black">
                  <a:tint val="75000"/>
                </a:prstClr>
              </a:solidFill>
              <a:ea typeface="宋体"/>
            </a:endParaRPr>
          </a:p>
        </p:txBody>
      </p:sp>
      <p:sp>
        <p:nvSpPr>
          <p:cNvPr id="10" name="文本框 9"/>
          <p:cNvSpPr txBox="1"/>
          <p:nvPr/>
        </p:nvSpPr>
        <p:spPr>
          <a:xfrm>
            <a:off x="2339752" y="1846704"/>
            <a:ext cx="6264696" cy="4639732"/>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还有一种服务叫做保单贴现。你可以付给一个癌症晚期患者或者艾滋病患者一笔钱，比如</a:t>
            </a:r>
            <a:r>
              <a:rPr lang="en-US" altLang="zh-CN" dirty="0">
                <a:solidFill>
                  <a:srgbClr val="7F7F7F"/>
                </a:solidFill>
                <a:latin typeface="微软雅黑"/>
                <a:ea typeface="微软雅黑"/>
                <a:cs typeface="微软雅黑"/>
              </a:rPr>
              <a:t>5</a:t>
            </a:r>
            <a:r>
              <a:rPr lang="zh-CN" altLang="en-US" dirty="0">
                <a:solidFill>
                  <a:srgbClr val="7F7F7F"/>
                </a:solidFill>
                <a:latin typeface="微软雅黑"/>
                <a:ea typeface="微软雅黑"/>
                <a:cs typeface="微软雅黑"/>
              </a:rPr>
              <a:t>万美元，买下他一张</a:t>
            </a:r>
            <a:r>
              <a:rPr lang="en-US" altLang="zh-CN" dirty="0">
                <a:solidFill>
                  <a:srgbClr val="7F7F7F"/>
                </a:solidFill>
                <a:latin typeface="微软雅黑"/>
                <a:ea typeface="微软雅黑"/>
                <a:cs typeface="微软雅黑"/>
              </a:rPr>
              <a:t>10</a:t>
            </a:r>
            <a:r>
              <a:rPr lang="zh-CN" altLang="en-US" dirty="0">
                <a:solidFill>
                  <a:srgbClr val="7F7F7F"/>
                </a:solidFill>
                <a:latin typeface="微软雅黑"/>
                <a:ea typeface="微软雅黑"/>
                <a:cs typeface="微软雅黑"/>
              </a:rPr>
              <a:t>万美元的保单。他如果在一年内死亡，你就可以获得</a:t>
            </a:r>
            <a:r>
              <a:rPr lang="en-US" altLang="zh-CN" dirty="0">
                <a:solidFill>
                  <a:srgbClr val="7F7F7F"/>
                </a:solidFill>
                <a:latin typeface="微软雅黑"/>
                <a:ea typeface="微软雅黑"/>
                <a:cs typeface="微软雅黑"/>
              </a:rPr>
              <a:t>100%</a:t>
            </a:r>
            <a:r>
              <a:rPr lang="zh-CN" altLang="en-US" dirty="0">
                <a:solidFill>
                  <a:srgbClr val="7F7F7F"/>
                </a:solidFill>
                <a:latin typeface="微软雅黑"/>
                <a:ea typeface="微软雅黑"/>
                <a:cs typeface="微软雅黑"/>
              </a:rPr>
              <a:t>的利润。如果他活的时间较长，你的收益就会受损。从你开始购买这样的理财产品开始，你就要期盼某个人早点死。这可能只是有点吓人，而无法从道德的角度批判谁。毕竟，你是那个愿意拿出钱来帮助这些患者的人。这个市场越来越大，发展到老人、心血管患者、慢性病患者身上。甚至著名的主持人拉里金的保单也被贴现。这位老人后来抱怨：我怎么知道拿着我保单的人是华尔街的经理，还是黑手党的老大。</a:t>
            </a:r>
          </a:p>
        </p:txBody>
      </p:sp>
    </p:spTree>
    <p:extLst>
      <p:ext uri="{BB962C8B-B14F-4D97-AF65-F5344CB8AC3E}">
        <p14:creationId xmlns:p14="http://schemas.microsoft.com/office/powerpoint/2010/main" val="41275130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421614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恐怖活动期货市场</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24</a:t>
            </a:fld>
            <a:endParaRPr lang="zh-CN" altLang="en-US">
              <a:solidFill>
                <a:prstClr val="black">
                  <a:tint val="75000"/>
                </a:prstClr>
              </a:solidFill>
              <a:ea typeface="宋体"/>
            </a:endParaRPr>
          </a:p>
        </p:txBody>
      </p:sp>
      <p:sp>
        <p:nvSpPr>
          <p:cNvPr id="10" name="文本框 9"/>
          <p:cNvSpPr txBox="1"/>
          <p:nvPr/>
        </p:nvSpPr>
        <p:spPr>
          <a:xfrm>
            <a:off x="2339752" y="1846704"/>
            <a:ext cx="6264696" cy="3393237"/>
          </a:xfrm>
          <a:prstGeom prst="rect">
            <a:avLst/>
          </a:prstGeom>
          <a:noFill/>
        </p:spPr>
        <p:txBody>
          <a:bodyPr wrap="square" rtlCol="0">
            <a:spAutoFit/>
          </a:bodyPr>
          <a:lstStyle/>
          <a:p>
            <a:pPr marL="400050" indent="-400050">
              <a:lnSpc>
                <a:spcPct val="150000"/>
              </a:lnSpc>
              <a:buFont typeface="Symbol" charset="2"/>
              <a:buChar char="-"/>
            </a:pPr>
            <a:r>
              <a:rPr lang="en-US" altLang="zh-CN" dirty="0">
                <a:solidFill>
                  <a:srgbClr val="7F7F7F"/>
                </a:solidFill>
                <a:latin typeface="微软雅黑"/>
                <a:ea typeface="微软雅黑"/>
                <a:cs typeface="微软雅黑"/>
              </a:rPr>
              <a:t>2003</a:t>
            </a:r>
            <a:r>
              <a:rPr lang="zh-CN" altLang="en-US" dirty="0">
                <a:solidFill>
                  <a:srgbClr val="7F7F7F"/>
                </a:solidFill>
                <a:latin typeface="微软雅黑"/>
                <a:ea typeface="微软雅黑"/>
                <a:cs typeface="微软雅黑"/>
              </a:rPr>
              <a:t>年，五角大楼提议创建过一个“政策分析市场”，媒体称作“恐怖活动期货市场”。理念是让投资者买卖有关各种恐怖活动情形的期货合同，也就是针对恐怖活动发生在哪里下注。由于交易者要赚钱，因此，那些愿意下大注的人很可能就是拥有最佳消息的人。五角大楼试图用这个市场来预测下一次袭击发生在哪里。这个想法引起了美国国会的愤怒，国防部也很快取消了这个计划。因为不排除有恐怖分子做庄的可能。</a:t>
            </a:r>
          </a:p>
        </p:txBody>
      </p:sp>
    </p:spTree>
    <p:extLst>
      <p:ext uri="{BB962C8B-B14F-4D97-AF65-F5344CB8AC3E}">
        <p14:creationId xmlns:p14="http://schemas.microsoft.com/office/powerpoint/2010/main" val="7004223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2703980"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冠名权问题</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25</a:t>
            </a:fld>
            <a:endParaRPr lang="zh-CN" altLang="en-US">
              <a:solidFill>
                <a:prstClr val="black">
                  <a:tint val="75000"/>
                </a:prstClr>
              </a:solidFill>
              <a:ea typeface="宋体"/>
            </a:endParaRPr>
          </a:p>
        </p:txBody>
      </p:sp>
      <p:sp>
        <p:nvSpPr>
          <p:cNvPr id="10" name="文本框 9"/>
          <p:cNvSpPr txBox="1"/>
          <p:nvPr/>
        </p:nvSpPr>
        <p:spPr>
          <a:xfrm>
            <a:off x="2339752" y="1846704"/>
            <a:ext cx="6264696" cy="3393237"/>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各种广告咱们已经习以为常，但让我们看看市场能够走多远。除了可以销售球员用过的球、球拍、衣服、签名之外，有位球场管理员出售明星球员走过的土地；有位球员出售“我为自己赌球道歉”的棒球和被开除的文件复印件；球员做手术后的肘部骨头卖到了</a:t>
            </a:r>
            <a:r>
              <a:rPr lang="en-US" altLang="zh-CN" dirty="0">
                <a:solidFill>
                  <a:srgbClr val="7F7F7F"/>
                </a:solidFill>
                <a:latin typeface="微软雅黑"/>
                <a:ea typeface="微软雅黑"/>
                <a:cs typeface="微软雅黑"/>
              </a:rPr>
              <a:t>23600</a:t>
            </a:r>
            <a:r>
              <a:rPr lang="zh-CN" altLang="en-US" dirty="0">
                <a:solidFill>
                  <a:srgbClr val="7F7F7F"/>
                </a:solidFill>
                <a:latin typeface="微软雅黑"/>
                <a:ea typeface="微软雅黑"/>
                <a:cs typeface="微软雅黑"/>
              </a:rPr>
              <a:t>美元；把某球队的每一个本垒打都叫做“第一银行本垒打”；跑垒者安全达垒时广播员必须说“安全抵达本垒，既安全又保险，纽约人寿保险公司。”</a:t>
            </a:r>
          </a:p>
        </p:txBody>
      </p:sp>
    </p:spTree>
    <p:extLst>
      <p:ext uri="{BB962C8B-B14F-4D97-AF65-F5344CB8AC3E}">
        <p14:creationId xmlns:p14="http://schemas.microsoft.com/office/powerpoint/2010/main" val="27728300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012036" y="1196752"/>
            <a:ext cx="3568076"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无孔不入的广告</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26</a:t>
            </a:fld>
            <a:endParaRPr lang="zh-CN" altLang="en-US">
              <a:solidFill>
                <a:prstClr val="black">
                  <a:tint val="75000"/>
                </a:prstClr>
              </a:solidFill>
              <a:ea typeface="宋体"/>
            </a:endParaRPr>
          </a:p>
        </p:txBody>
      </p:sp>
      <p:sp>
        <p:nvSpPr>
          <p:cNvPr id="10" name="文本框 9"/>
          <p:cNvSpPr txBox="1"/>
          <p:nvPr/>
        </p:nvSpPr>
        <p:spPr>
          <a:xfrm>
            <a:off x="2339752" y="1846704"/>
            <a:ext cx="6264696" cy="4639732"/>
          </a:xfrm>
          <a:prstGeom prst="rect">
            <a:avLst/>
          </a:prstGeom>
          <a:noFill/>
        </p:spPr>
        <p:txBody>
          <a:bodyPr wrap="square" rtlCol="0">
            <a:spAutoFit/>
          </a:bodyPr>
          <a:lstStyle/>
          <a:p>
            <a:pPr marL="400050" indent="-400050">
              <a:lnSpc>
                <a:spcPct val="150000"/>
              </a:lnSpc>
              <a:buFont typeface="Symbol" charset="2"/>
              <a:buChar char="-"/>
            </a:pPr>
            <a:r>
              <a:rPr lang="en-US" altLang="zh-CN" dirty="0">
                <a:solidFill>
                  <a:srgbClr val="7F7F7F"/>
                </a:solidFill>
                <a:latin typeface="微软雅黑"/>
                <a:ea typeface="微软雅黑"/>
                <a:cs typeface="微软雅黑"/>
              </a:rPr>
              <a:t>2000</a:t>
            </a:r>
            <a:r>
              <a:rPr lang="zh-CN" altLang="en-US" dirty="0">
                <a:solidFill>
                  <a:srgbClr val="7F7F7F"/>
                </a:solidFill>
                <a:latin typeface="微软雅黑"/>
                <a:ea typeface="微软雅黑"/>
                <a:cs typeface="微软雅黑"/>
              </a:rPr>
              <a:t>年，俄罗斯火箭把必胜客的广告带到了外层空间；如今的香蕉、橘子、苹果甚至鸡蛋上都有了广告；小说家威尔登出版了一本由宝格丽珠宝委托撰写的小说，在这本书里按合同提到了</a:t>
            </a:r>
            <a:r>
              <a:rPr lang="en-US" altLang="zh-CN" dirty="0">
                <a:solidFill>
                  <a:srgbClr val="7F7F7F"/>
                </a:solidFill>
                <a:latin typeface="微软雅黑"/>
                <a:ea typeface="微软雅黑"/>
                <a:cs typeface="微软雅黑"/>
              </a:rPr>
              <a:t>34</a:t>
            </a:r>
            <a:r>
              <a:rPr lang="zh-CN" altLang="en-US" dirty="0">
                <a:solidFill>
                  <a:srgbClr val="7F7F7F"/>
                </a:solidFill>
                <a:latin typeface="微软雅黑"/>
                <a:ea typeface="微软雅黑"/>
                <a:cs typeface="微软雅黑"/>
              </a:rPr>
              <a:t>次宝格丽（合同规定是</a:t>
            </a:r>
            <a:r>
              <a:rPr lang="en-US" altLang="zh-CN" dirty="0">
                <a:solidFill>
                  <a:srgbClr val="7F7F7F"/>
                </a:solidFill>
                <a:latin typeface="微软雅黑"/>
                <a:ea typeface="微软雅黑"/>
                <a:cs typeface="微软雅黑"/>
              </a:rPr>
              <a:t>12</a:t>
            </a:r>
            <a:r>
              <a:rPr lang="zh-CN" altLang="en-US" dirty="0">
                <a:solidFill>
                  <a:srgbClr val="7F7F7F"/>
                </a:solidFill>
                <a:latin typeface="微软雅黑"/>
                <a:ea typeface="微软雅黑"/>
                <a:cs typeface="微软雅黑"/>
              </a:rPr>
              <a:t>次）；飞机上都是广告；你的汽车可以改造成广告；额头、后脑勺可以做广告；一位母亲为了筹集孩子的学费，在自己的前额永久的文上了一家博彩公司的网址，她得到了</a:t>
            </a:r>
            <a:r>
              <a:rPr lang="en-US" altLang="zh-CN" dirty="0">
                <a:solidFill>
                  <a:srgbClr val="7F7F7F"/>
                </a:solidFill>
                <a:latin typeface="微软雅黑"/>
                <a:ea typeface="微软雅黑"/>
                <a:cs typeface="微软雅黑"/>
              </a:rPr>
              <a:t>10000</a:t>
            </a:r>
            <a:r>
              <a:rPr lang="zh-CN" altLang="en-US" dirty="0">
                <a:solidFill>
                  <a:srgbClr val="7F7F7F"/>
                </a:solidFill>
                <a:latin typeface="微软雅黑"/>
                <a:ea typeface="微软雅黑"/>
                <a:cs typeface="微软雅黑"/>
              </a:rPr>
              <a:t>美元；一对夫妇拍卖孩子的命名权，希望他的孩子可以叫做可口可乐或者沃尔玛；还有人想承包警车外壳做广告，后来没成功；小学课堂上，老师给学生教数学必须得使用某一个牌子的糖果</a:t>
            </a:r>
            <a:r>
              <a:rPr lang="en-US" altLang="zh-CN" dirty="0">
                <a:solidFill>
                  <a:srgbClr val="7F7F7F"/>
                </a:solidFill>
                <a:latin typeface="微软雅黑"/>
                <a:ea typeface="微软雅黑"/>
                <a:cs typeface="微软雅黑"/>
              </a:rPr>
              <a:t>……</a:t>
            </a:r>
          </a:p>
        </p:txBody>
      </p:sp>
    </p:spTree>
    <p:extLst>
      <p:ext uri="{BB962C8B-B14F-4D97-AF65-F5344CB8AC3E}">
        <p14:creationId xmlns:p14="http://schemas.microsoft.com/office/powerpoint/2010/main" val="13606561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50614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414908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27</a:t>
            </a:fld>
            <a:endParaRPr lang="zh-CN" altLang="en-US">
              <a:solidFill>
                <a:prstClr val="black">
                  <a:tint val="75000"/>
                </a:prstClr>
              </a:solidFill>
              <a:ea typeface="宋体"/>
            </a:endParaRPr>
          </a:p>
        </p:txBody>
      </p:sp>
      <p:sp>
        <p:nvSpPr>
          <p:cNvPr id="10" name="文本框 9"/>
          <p:cNvSpPr txBox="1"/>
          <p:nvPr/>
        </p:nvSpPr>
        <p:spPr>
          <a:xfrm>
            <a:off x="2195736" y="1772816"/>
            <a:ext cx="5904656" cy="3785652"/>
          </a:xfrm>
          <a:prstGeom prst="rect">
            <a:avLst/>
          </a:prstGeom>
          <a:noFill/>
        </p:spPr>
        <p:txBody>
          <a:bodyPr wrap="square" rtlCol="0">
            <a:spAutoFit/>
          </a:bodyPr>
          <a:lstStyle/>
          <a:p>
            <a:pPr marL="400050" indent="-400050">
              <a:lnSpc>
                <a:spcPct val="150000"/>
              </a:lnSpc>
              <a:buFont typeface="Symbol" charset="2"/>
              <a:buChar char="-"/>
            </a:pPr>
            <a:r>
              <a:rPr lang="zh-CN" altLang="en-US" sz="2000" b="1" dirty="0">
                <a:solidFill>
                  <a:srgbClr val="7F7F7F"/>
                </a:solidFill>
                <a:latin typeface="微软雅黑"/>
                <a:ea typeface="微软雅黑"/>
                <a:cs typeface="微软雅黑"/>
              </a:rPr>
              <a:t>实际上，市场问题最终成为一个有关我们想如何生活在一起的问题</a:t>
            </a:r>
            <a:r>
              <a:rPr lang="zh-CN" altLang="en-US" sz="2000" b="1" dirty="0" smtClean="0">
                <a:solidFill>
                  <a:srgbClr val="7F7F7F"/>
                </a:solidFill>
                <a:latin typeface="微软雅黑"/>
                <a:ea typeface="微软雅黑"/>
                <a:cs typeface="微软雅黑"/>
              </a:rPr>
              <a:t>。</a:t>
            </a:r>
            <a:endParaRPr lang="en-US" altLang="zh-CN" sz="2000" b="1" dirty="0" smtClean="0">
              <a:solidFill>
                <a:srgbClr val="7F7F7F"/>
              </a:solidFill>
              <a:latin typeface="微软雅黑"/>
              <a:ea typeface="微软雅黑"/>
              <a:cs typeface="微软雅黑"/>
            </a:endParaRPr>
          </a:p>
          <a:p>
            <a:pPr marL="400050" indent="-400050">
              <a:lnSpc>
                <a:spcPct val="150000"/>
              </a:lnSpc>
              <a:buFont typeface="Symbol" charset="2"/>
              <a:buChar char="-"/>
            </a:pPr>
            <a:r>
              <a:rPr lang="zh-CN" altLang="en-US" sz="2000" b="1" dirty="0" smtClean="0">
                <a:solidFill>
                  <a:srgbClr val="7F7F7F"/>
                </a:solidFill>
                <a:latin typeface="微软雅黑"/>
                <a:ea typeface="微软雅黑"/>
                <a:cs typeface="微软雅黑"/>
              </a:rPr>
              <a:t>我们想</a:t>
            </a:r>
            <a:r>
              <a:rPr lang="zh-CN" altLang="en-US" sz="2000" b="1" dirty="0">
                <a:solidFill>
                  <a:srgbClr val="7F7F7F"/>
                </a:solidFill>
                <a:latin typeface="微软雅黑"/>
                <a:ea typeface="微软雅黑"/>
                <a:cs typeface="微软雅黑"/>
              </a:rPr>
              <a:t>要在一个所有的东西都待价而沽的社会里生活吗？或者说，是否存在着某些金钱不能买以及市场无法兑现其价值的道德物品和公民物品</a:t>
            </a:r>
            <a:r>
              <a:rPr lang="zh-CN" altLang="en-US" sz="2000" b="1" dirty="0" smtClean="0">
                <a:solidFill>
                  <a:srgbClr val="7F7F7F"/>
                </a:solidFill>
                <a:latin typeface="微软雅黑"/>
                <a:ea typeface="微软雅黑"/>
                <a:cs typeface="微软雅黑"/>
              </a:rPr>
              <a:t>？</a:t>
            </a:r>
            <a:endParaRPr lang="zh-CN" altLang="en-US" sz="2000" b="1"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sz="2000" b="1" dirty="0">
                <a:solidFill>
                  <a:srgbClr val="7F7F7F"/>
                </a:solidFill>
                <a:latin typeface="微软雅黑"/>
                <a:ea typeface="微软雅黑"/>
                <a:cs typeface="微软雅黑"/>
              </a:rPr>
              <a:t>作者提出了这个问题作为结尾，却没有给出答案。</a:t>
            </a:r>
          </a:p>
        </p:txBody>
      </p:sp>
      <p:sp>
        <p:nvSpPr>
          <p:cNvPr id="11" name="标题 1"/>
          <p:cNvSpPr txBox="1">
            <a:spLocks/>
          </p:cNvSpPr>
          <p:nvPr/>
        </p:nvSpPr>
        <p:spPr bwMode="auto">
          <a:xfrm>
            <a:off x="1075932" y="1052736"/>
            <a:ext cx="3568076"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smtClean="0">
                <a:solidFill>
                  <a:prstClr val="black"/>
                </a:solidFill>
                <a:latin typeface="微软雅黑"/>
                <a:ea typeface="微软雅黑"/>
                <a:cs typeface="微软雅黑"/>
              </a:rPr>
              <a:t>结语</a:t>
            </a:r>
            <a:endParaRPr lang="zh-CN" altLang="en-US" sz="3200" dirty="0">
              <a:solidFill>
                <a:prstClr val="black"/>
              </a:solidFill>
              <a:latin typeface="微软雅黑"/>
              <a:ea typeface="微软雅黑"/>
              <a:cs typeface="微软雅黑"/>
            </a:endParaRPr>
          </a:p>
        </p:txBody>
      </p:sp>
    </p:spTree>
    <p:extLst>
      <p:ext uri="{BB962C8B-B14F-4D97-AF65-F5344CB8AC3E}">
        <p14:creationId xmlns:p14="http://schemas.microsoft.com/office/powerpoint/2010/main" val="7813243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74384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10090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74384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360616"/>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endParaRPr>
          </a:p>
        </p:txBody>
      </p:sp>
      <p:sp>
        <p:nvSpPr>
          <p:cNvPr id="7" name="标题 1"/>
          <p:cNvSpPr txBox="1">
            <a:spLocks/>
          </p:cNvSpPr>
          <p:nvPr/>
        </p:nvSpPr>
        <p:spPr bwMode="auto">
          <a:xfrm>
            <a:off x="2012036" y="791512"/>
            <a:ext cx="3568076"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smtClean="0">
                <a:solidFill>
                  <a:prstClr val="black"/>
                </a:solidFill>
                <a:latin typeface="微软雅黑"/>
                <a:ea typeface="微软雅黑"/>
                <a:cs typeface="微软雅黑"/>
              </a:rPr>
              <a:t>关于樊登读书会</a:t>
            </a:r>
            <a:endParaRPr lang="zh-CN" altLang="en-US" sz="3200" dirty="0">
              <a:solidFill>
                <a:prstClr val="black"/>
              </a:solidFill>
              <a:latin typeface="微软雅黑"/>
              <a:ea typeface="微软雅黑"/>
              <a:cs typeface="微软雅黑"/>
            </a:endParaRPr>
          </a:p>
        </p:txBody>
      </p:sp>
      <p:sp>
        <p:nvSpPr>
          <p:cNvPr id="9" name="灯片编号占位符 5"/>
          <p:cNvSpPr>
            <a:spLocks noGrp="1"/>
          </p:cNvSpPr>
          <p:nvPr>
            <p:ph type="sldNum" sz="quarter" idx="4294967295"/>
          </p:nvPr>
        </p:nvSpPr>
        <p:spPr>
          <a:xfrm>
            <a:off x="6974904" y="645333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rPr>
              <a:pPr/>
              <a:t>28</a:t>
            </a:fld>
            <a:endParaRPr lang="zh-CN" altLang="en-US" dirty="0">
              <a:solidFill>
                <a:prstClr val="black">
                  <a:tint val="75000"/>
                </a:prstClr>
              </a:solidFill>
            </a:endParaRPr>
          </a:p>
        </p:txBody>
      </p:sp>
      <p:sp>
        <p:nvSpPr>
          <p:cNvPr id="11" name="内容占位符 2"/>
          <p:cNvSpPr txBox="1">
            <a:spLocks/>
          </p:cNvSpPr>
          <p:nvPr/>
        </p:nvSpPr>
        <p:spPr bwMode="auto">
          <a:xfrm>
            <a:off x="2329408" y="1666149"/>
            <a:ext cx="6203032"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宋体"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charset="0"/>
              <a:buNone/>
            </a:pPr>
            <a:r>
              <a:rPr lang="zh-CN" altLang="en-US" sz="2000" dirty="0" smtClean="0">
                <a:solidFill>
                  <a:schemeClr val="tx1">
                    <a:lumMod val="75000"/>
                    <a:lumOff val="25000"/>
                  </a:schemeClr>
                </a:solidFill>
                <a:latin typeface="微软雅黑"/>
                <a:ea typeface="微软雅黑"/>
                <a:cs typeface="微软雅黑"/>
              </a:rPr>
              <a:t>在微信公众平台中搜索“樊登读书会”或者扫描二维码进行关注；</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 typeface="Arial" charset="0"/>
              <a:buNone/>
            </a:pPr>
            <a:r>
              <a:rPr lang="zh-CN" altLang="en-US" sz="2000" dirty="0" smtClean="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 typeface="Arial" charset="0"/>
              <a:buNone/>
            </a:pPr>
            <a:r>
              <a:rPr lang="zh-CN" altLang="en-US" sz="2000" dirty="0" smtClean="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Font typeface="Arial" charset="0"/>
              <a:buNone/>
            </a:pPr>
            <a:endParaRPr lang="zh-CN" altLang="en-US" sz="1800" dirty="0">
              <a:solidFill>
                <a:schemeClr val="tx1">
                  <a:lumMod val="75000"/>
                  <a:lumOff val="25000"/>
                </a:schemeClr>
              </a:solidFill>
              <a:latin typeface="微软雅黑"/>
              <a:ea typeface="微软雅黑"/>
              <a:cs typeface="微软雅黑"/>
            </a:endParaRPr>
          </a:p>
        </p:txBody>
      </p:sp>
      <p:pic>
        <p:nvPicPr>
          <p:cNvPr id="12" name="图片 11"/>
          <p:cNvPicPr>
            <a:picLocks noChangeAspect="1"/>
          </p:cNvPicPr>
          <p:nvPr/>
        </p:nvPicPr>
        <p:blipFill>
          <a:blip r:embed="rId3" cstate="print"/>
          <a:stretch>
            <a:fillRect/>
          </a:stretch>
        </p:blipFill>
        <p:spPr>
          <a:xfrm>
            <a:off x="2196322" y="1832477"/>
            <a:ext cx="141489" cy="225152"/>
          </a:xfrm>
          <a:prstGeom prst="rect">
            <a:avLst/>
          </a:prstGeom>
        </p:spPr>
      </p:pic>
      <p:pic>
        <p:nvPicPr>
          <p:cNvPr id="13" name="图片 12"/>
          <p:cNvPicPr>
            <a:picLocks noChangeAspect="1"/>
          </p:cNvPicPr>
          <p:nvPr/>
        </p:nvPicPr>
        <p:blipFill>
          <a:blip r:embed="rId3" cstate="print"/>
          <a:stretch>
            <a:fillRect/>
          </a:stretch>
        </p:blipFill>
        <p:spPr>
          <a:xfrm>
            <a:off x="2186914" y="2824342"/>
            <a:ext cx="141489" cy="225152"/>
          </a:xfrm>
          <a:prstGeom prst="rect">
            <a:avLst/>
          </a:prstGeom>
        </p:spPr>
      </p:pic>
      <p:pic>
        <p:nvPicPr>
          <p:cNvPr id="14" name="图片 13"/>
          <p:cNvPicPr>
            <a:picLocks noChangeAspect="1"/>
          </p:cNvPicPr>
          <p:nvPr/>
        </p:nvPicPr>
        <p:blipFill>
          <a:blip r:embed="rId3" cstate="print"/>
          <a:stretch>
            <a:fillRect/>
          </a:stretch>
        </p:blipFill>
        <p:spPr>
          <a:xfrm>
            <a:off x="2187919" y="3789040"/>
            <a:ext cx="141489" cy="225152"/>
          </a:xfrm>
          <a:prstGeom prst="rect">
            <a:avLst/>
          </a:prstGeom>
        </p:spPr>
      </p:pic>
      <p:sp>
        <p:nvSpPr>
          <p:cNvPr id="15" name="内容占位符 2"/>
          <p:cNvSpPr txBox="1">
            <a:spLocks/>
          </p:cNvSpPr>
          <p:nvPr/>
        </p:nvSpPr>
        <p:spPr>
          <a:xfrm>
            <a:off x="3707904" y="5229200"/>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800" dirty="0" smtClean="0">
                <a:solidFill>
                  <a:schemeClr val="tx1">
                    <a:lumMod val="75000"/>
                    <a:lumOff val="25000"/>
                  </a:schemeClr>
                </a:solidFill>
                <a:latin typeface="微软雅黑"/>
                <a:ea typeface="微软雅黑"/>
                <a:cs typeface="微软雅黑"/>
              </a:rPr>
              <a:t>这里是读书人的社区，是思想碰撞和交流的舞台。</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r>
              <a:rPr lang="en-US" altLang="zh-CN" sz="1800" dirty="0" smtClean="0">
                <a:solidFill>
                  <a:schemeClr val="tx1">
                    <a:lumMod val="75000"/>
                    <a:lumOff val="25000"/>
                  </a:schemeClr>
                </a:solidFill>
                <a:latin typeface="微软雅黑"/>
                <a:ea typeface="微软雅黑"/>
                <a:cs typeface="微软雅黑"/>
              </a:rPr>
              <a:t>                        </a:t>
            </a:r>
            <a:r>
              <a:rPr lang="zh-CN" altLang="en-US" sz="1800" dirty="0" smtClean="0">
                <a:solidFill>
                  <a:schemeClr val="tx1">
                    <a:lumMod val="75000"/>
                    <a:lumOff val="25000"/>
                  </a:schemeClr>
                </a:solidFill>
                <a:latin typeface="微软雅黑"/>
                <a:ea typeface="微软雅黑"/>
                <a:cs typeface="微软雅黑"/>
              </a:rPr>
              <a:t>欢迎爱读书的你！</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endParaRPr lang="zh-CN" altLang="en-US" sz="1800" dirty="0">
              <a:solidFill>
                <a:schemeClr val="tx1">
                  <a:lumMod val="75000"/>
                  <a:lumOff val="25000"/>
                </a:schemeClr>
              </a:solidFill>
              <a:latin typeface="微软雅黑"/>
              <a:ea typeface="微软雅黑"/>
              <a:cs typeface="微软雅黑"/>
            </a:endParaRPr>
          </a:p>
        </p:txBody>
      </p:sp>
      <p:sp>
        <p:nvSpPr>
          <p:cNvPr id="16" name="TextBox 9"/>
          <p:cNvSpPr txBox="1"/>
          <p:nvPr/>
        </p:nvSpPr>
        <p:spPr>
          <a:xfrm>
            <a:off x="3743908" y="5748839"/>
            <a:ext cx="1993875" cy="461665"/>
          </a:xfrm>
          <a:prstGeom prst="rect">
            <a:avLst/>
          </a:prstGeom>
          <a:noFill/>
        </p:spPr>
        <p:txBody>
          <a:bodyPr wrap="square" rtlCol="0">
            <a:spAutoFit/>
          </a:bodyPr>
          <a:lstStyle/>
          <a:p>
            <a:r>
              <a:rPr lang="zh-CN" altLang="en-US" sz="2400" b="1" dirty="0">
                <a:solidFill>
                  <a:srgbClr val="8E8E8E"/>
                </a:solidFill>
                <a:latin typeface="微软雅黑"/>
                <a:ea typeface="微软雅黑"/>
                <a:cs typeface="微软雅黑"/>
              </a:rPr>
              <a:t>樊登读书会</a:t>
            </a:r>
            <a:endParaRPr lang="zh-CN" altLang="en-US" sz="2400" b="1" dirty="0">
              <a:solidFill>
                <a:srgbClr val="8E8E8E"/>
              </a:solidFill>
            </a:endParaRPr>
          </a:p>
        </p:txBody>
      </p:sp>
      <p:cxnSp>
        <p:nvCxnSpPr>
          <p:cNvPr id="17" name="直线连接符 8"/>
          <p:cNvCxnSpPr/>
          <p:nvPr/>
        </p:nvCxnSpPr>
        <p:spPr>
          <a:xfrm>
            <a:off x="5561744" y="6259616"/>
            <a:ext cx="3371188"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直线连接符 8"/>
          <p:cNvCxnSpPr/>
          <p:nvPr/>
        </p:nvCxnSpPr>
        <p:spPr>
          <a:xfrm>
            <a:off x="3059832" y="1583600"/>
            <a:ext cx="3371188"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46615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74384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310090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74384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endParaRPr>
          </a:p>
        </p:txBody>
      </p:sp>
      <p:sp>
        <p:nvSpPr>
          <p:cNvPr id="9" name="灯片编号占位符 5"/>
          <p:cNvSpPr>
            <a:spLocks noGrp="1"/>
          </p:cNvSpPr>
          <p:nvPr>
            <p:ph type="sldNum" sz="quarter" idx="4294967295"/>
          </p:nvPr>
        </p:nvSpPr>
        <p:spPr>
          <a:xfrm>
            <a:off x="6974904" y="645333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rPr>
              <a:pPr/>
              <a:t>29</a:t>
            </a:fld>
            <a:endParaRPr lang="zh-CN" altLang="en-US" dirty="0">
              <a:solidFill>
                <a:prstClr val="black">
                  <a:tint val="75000"/>
                </a:prstClr>
              </a:solidFill>
            </a:endParaRPr>
          </a:p>
        </p:txBody>
      </p:sp>
      <p:pic>
        <p:nvPicPr>
          <p:cNvPr id="19" name="图片 18"/>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0" b="100000" l="14067" r="85867">
                        <a14:foregroundMark x1="5800" y1="46467" x2="5800" y2="46467"/>
                        <a14:foregroundMark x1="32200" y1="59333" x2="32200" y2="59333"/>
                        <a14:foregroundMark x1="33733" y1="48733" x2="33733" y2="48733"/>
                        <a14:foregroundMark x1="33000" y1="67267" x2="33000" y2="67267"/>
                        <a14:backgroundMark x1="33333" y1="55200" x2="33333" y2="55200"/>
                      </a14:backgroundRemoval>
                    </a14:imgEffect>
                  </a14:imgLayer>
                </a14:imgProps>
              </a:ext>
            </a:extLst>
          </a:blip>
          <a:srcRect l="13707" r="13370"/>
          <a:stretch/>
        </p:blipFill>
        <p:spPr>
          <a:xfrm>
            <a:off x="6213475" y="1498476"/>
            <a:ext cx="2553045" cy="3501008"/>
          </a:xfrm>
          <a:prstGeom prst="rect">
            <a:avLst/>
          </a:prstGeom>
        </p:spPr>
      </p:pic>
      <p:sp>
        <p:nvSpPr>
          <p:cNvPr id="20" name="内容占位符 2"/>
          <p:cNvSpPr txBox="1">
            <a:spLocks/>
          </p:cNvSpPr>
          <p:nvPr/>
        </p:nvSpPr>
        <p:spPr>
          <a:xfrm>
            <a:off x="453282" y="2396590"/>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2000" dirty="0" smtClean="0">
                <a:solidFill>
                  <a:schemeClr val="tx1">
                    <a:lumMod val="75000"/>
                    <a:lumOff val="25000"/>
                  </a:schemeClr>
                </a:solidFill>
                <a:latin typeface="微软雅黑"/>
                <a:ea typeface="微软雅黑"/>
                <a:cs typeface="微软雅黑"/>
              </a:rPr>
              <a:t>如果您觉得有所收获，欢迎邀请您的朋友</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r>
              <a:rPr lang="zh-CN" altLang="en-US" sz="2000" dirty="0" smtClean="0">
                <a:solidFill>
                  <a:schemeClr val="tx1">
                    <a:lumMod val="75000"/>
                    <a:lumOff val="25000"/>
                  </a:schemeClr>
                </a:solidFill>
                <a:latin typeface="微软雅黑"/>
                <a:ea typeface="微软雅黑"/>
                <a:cs typeface="微软雅黑"/>
              </a:rPr>
              <a:t>加入                   </a:t>
            </a:r>
            <a:r>
              <a:rPr lang="zh-CN" altLang="en-US" sz="2000" dirty="0">
                <a:solidFill>
                  <a:schemeClr val="tx1">
                    <a:lumMod val="75000"/>
                    <a:lumOff val="25000"/>
                  </a:schemeClr>
                </a:solidFill>
                <a:latin typeface="微软雅黑"/>
                <a:ea typeface="微软雅黑"/>
                <a:cs typeface="微软雅黑"/>
              </a:rPr>
              <a:t> </a:t>
            </a:r>
            <a:r>
              <a:rPr lang="zh-CN" altLang="en-US" sz="2000" dirty="0" smtClean="0">
                <a:solidFill>
                  <a:schemeClr val="tx1">
                    <a:lumMod val="75000"/>
                    <a:lumOff val="25000"/>
                  </a:schemeClr>
                </a:solidFill>
                <a:latin typeface="微软雅黑"/>
                <a:ea typeface="微软雅黑"/>
                <a:cs typeface="微软雅黑"/>
              </a:rPr>
              <a:t>   ，共同分享读书的喜悦！</a:t>
            </a:r>
            <a:endParaRPr lang="zh-CN" altLang="en-US" sz="1800" dirty="0">
              <a:solidFill>
                <a:schemeClr val="tx1">
                  <a:lumMod val="75000"/>
                  <a:lumOff val="25000"/>
                </a:schemeClr>
              </a:solidFill>
              <a:latin typeface="微软雅黑"/>
              <a:ea typeface="微软雅黑"/>
              <a:cs typeface="微软雅黑"/>
            </a:endParaRPr>
          </a:p>
        </p:txBody>
      </p:sp>
      <p:cxnSp>
        <p:nvCxnSpPr>
          <p:cNvPr id="21" name="直线连接符 8"/>
          <p:cNvCxnSpPr/>
          <p:nvPr/>
        </p:nvCxnSpPr>
        <p:spPr>
          <a:xfrm>
            <a:off x="2613522" y="3548718"/>
            <a:ext cx="3371188"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矩形 21"/>
          <p:cNvSpPr/>
          <p:nvPr/>
        </p:nvSpPr>
        <p:spPr>
          <a:xfrm>
            <a:off x="1059939" y="3000266"/>
            <a:ext cx="1736373" cy="461665"/>
          </a:xfrm>
          <a:prstGeom prst="rect">
            <a:avLst/>
          </a:prstGeom>
          <a:solidFill>
            <a:srgbClr val="FFFFFF"/>
          </a:solidFill>
        </p:spPr>
        <p:txBody>
          <a:bodyPr wrap="none">
            <a:spAutoFit/>
          </a:bodyPr>
          <a:lstStyle/>
          <a:p>
            <a:r>
              <a:rPr lang="zh-CN" altLang="en-US" sz="2400" b="1" dirty="0">
                <a:solidFill>
                  <a:srgbClr val="8E8E8E"/>
                </a:solidFill>
                <a:latin typeface="微软雅黑"/>
                <a:ea typeface="微软雅黑"/>
                <a:cs typeface="微软雅黑"/>
              </a:rPr>
              <a:t>樊登读书会</a:t>
            </a:r>
            <a:endParaRPr lang="zh-CN" altLang="en-US" dirty="0">
              <a:solidFill>
                <a:srgbClr val="8E8E8E"/>
              </a:solidFill>
            </a:endParaRPr>
          </a:p>
        </p:txBody>
      </p:sp>
    </p:spTree>
    <p:extLst>
      <p:ext uri="{BB962C8B-B14F-4D97-AF65-F5344CB8AC3E}">
        <p14:creationId xmlns:p14="http://schemas.microsoft.com/office/powerpoint/2010/main" val="110592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2"/>
                                        </p:tgtEl>
                                      </p:cBhvr>
                                    </p:animEffect>
                                    <p:animScale>
                                      <p:cBhvr>
                                        <p:cTn id="7"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278606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7" name="标题 1"/>
          <p:cNvSpPr txBox="1">
            <a:spLocks/>
          </p:cNvSpPr>
          <p:nvPr/>
        </p:nvSpPr>
        <p:spPr bwMode="auto">
          <a:xfrm>
            <a:off x="2267744" y="1133872"/>
            <a:ext cx="475252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smtClean="0">
                <a:latin typeface="微软雅黑"/>
                <a:ea typeface="微软雅黑"/>
                <a:cs typeface="微软雅黑"/>
              </a:rPr>
              <a:t>桑德尔教授与</a:t>
            </a:r>
            <a:r>
              <a:rPr lang="en-US" altLang="zh-CN" sz="3200" dirty="0" smtClean="0">
                <a:latin typeface="微软雅黑"/>
                <a:ea typeface="微软雅黑"/>
                <a:cs typeface="微软雅黑"/>
              </a:rPr>
              <a:t>《</a:t>
            </a:r>
            <a:r>
              <a:rPr lang="zh-CN" altLang="en-US" sz="3200" dirty="0" smtClean="0">
                <a:latin typeface="微软雅黑"/>
                <a:ea typeface="微软雅黑"/>
                <a:cs typeface="微软雅黑"/>
              </a:rPr>
              <a:t>公正</a:t>
            </a:r>
            <a:r>
              <a:rPr lang="en-US" altLang="zh-CN" sz="3200" dirty="0" smtClean="0">
                <a:latin typeface="微软雅黑"/>
                <a:ea typeface="微软雅黑"/>
                <a:cs typeface="微软雅黑"/>
              </a:rPr>
              <a:t>》</a:t>
            </a:r>
            <a:endParaRPr lang="zh-CN" altLang="en-US" sz="3200" dirty="0">
              <a:latin typeface="微软雅黑"/>
              <a:ea typeface="微软雅黑"/>
              <a:cs typeface="微软雅黑"/>
            </a:endParaRPr>
          </a:p>
        </p:txBody>
      </p:sp>
      <p:sp>
        <p:nvSpPr>
          <p:cNvPr id="8" name="内容占位符 2"/>
          <p:cNvSpPr txBox="1">
            <a:spLocks/>
          </p:cNvSpPr>
          <p:nvPr/>
        </p:nvSpPr>
        <p:spPr bwMode="auto">
          <a:xfrm>
            <a:off x="2555776" y="2132856"/>
            <a:ext cx="6131024" cy="37730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宋体" charset="0"/>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150000"/>
              </a:lnSpc>
            </a:pPr>
            <a:r>
              <a:rPr lang="zh-CN" altLang="en-US" sz="1800" dirty="0" smtClean="0">
                <a:solidFill>
                  <a:schemeClr val="tx1">
                    <a:lumMod val="50000"/>
                    <a:lumOff val="50000"/>
                  </a:schemeClr>
                </a:solidFill>
                <a:latin typeface="微软雅黑"/>
                <a:ea typeface="微软雅黑"/>
                <a:cs typeface="微软雅黑"/>
              </a:rPr>
              <a:t>很多人知道桑德尔教授都是因为</a:t>
            </a:r>
            <a:r>
              <a:rPr lang="en-US" altLang="zh-CN" sz="1800" dirty="0" smtClean="0">
                <a:solidFill>
                  <a:schemeClr val="tx1">
                    <a:lumMod val="50000"/>
                    <a:lumOff val="50000"/>
                  </a:schemeClr>
                </a:solidFill>
                <a:latin typeface="微软雅黑"/>
                <a:ea typeface="微软雅黑"/>
                <a:cs typeface="微软雅黑"/>
              </a:rPr>
              <a:t>《</a:t>
            </a:r>
            <a:r>
              <a:rPr lang="zh-CN" altLang="en-US" sz="1800" dirty="0" smtClean="0">
                <a:solidFill>
                  <a:schemeClr val="tx1">
                    <a:lumMod val="50000"/>
                    <a:lumOff val="50000"/>
                  </a:schemeClr>
                </a:solidFill>
                <a:latin typeface="微软雅黑"/>
                <a:ea typeface="微软雅黑"/>
                <a:cs typeface="微软雅黑"/>
              </a:rPr>
              <a:t>公正</a:t>
            </a:r>
            <a:r>
              <a:rPr lang="en-US" altLang="zh-CN" sz="1800" dirty="0" smtClean="0">
                <a:solidFill>
                  <a:schemeClr val="tx1">
                    <a:lumMod val="50000"/>
                    <a:lumOff val="50000"/>
                  </a:schemeClr>
                </a:solidFill>
                <a:latin typeface="微软雅黑"/>
                <a:ea typeface="微软雅黑"/>
                <a:cs typeface="微软雅黑"/>
              </a:rPr>
              <a:t>》</a:t>
            </a:r>
            <a:r>
              <a:rPr lang="zh-CN" altLang="en-US" sz="1800" dirty="0" smtClean="0">
                <a:solidFill>
                  <a:schemeClr val="tx1">
                    <a:lumMod val="50000"/>
                    <a:lumOff val="50000"/>
                  </a:schemeClr>
                </a:solidFill>
                <a:latin typeface="微软雅黑"/>
                <a:ea typeface="微软雅黑"/>
                <a:cs typeface="微软雅黑"/>
              </a:rPr>
              <a:t>这本畅销书。他本人还来过中国，发表演讲，顺便卖书。他是哈佛大学文理学院政府管理学教授，研究领域属于政治哲学。他一直在和经济学家发表着不同的声音。经济学家大多信奉市场，认为用价格来调整是效率最高，也最公平的方法。但桑德尔教授始终提醒我们，很多习以为常的市场行为背后，都隐藏着大量的道德风险。看完这本书，你可能不再像以前一样心安理得地用钱搞定一切。因为你会思考更多。</a:t>
            </a:r>
            <a:endParaRPr lang="zh-CN" altLang="en-US" sz="1800" dirty="0">
              <a:solidFill>
                <a:schemeClr val="tx1">
                  <a:lumMod val="50000"/>
                  <a:lumOff val="50000"/>
                </a:schemeClr>
              </a:solidFill>
              <a:latin typeface="微软雅黑"/>
              <a:ea typeface="微软雅黑"/>
              <a:cs typeface="微软雅黑"/>
            </a:endParaRP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t>3</a:t>
            </a:fld>
            <a:endParaRPr lang="zh-CN" altLang="en-US"/>
          </a:p>
        </p:txBody>
      </p:sp>
    </p:spTree>
    <p:extLst>
      <p:ext uri="{BB962C8B-B14F-4D97-AF65-F5344CB8AC3E}">
        <p14:creationId xmlns:p14="http://schemas.microsoft.com/office/powerpoint/2010/main" val="39836312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42" y="7766"/>
            <a:ext cx="9150142" cy="6850233"/>
          </a:xfrm>
          <a:prstGeom prst="rect">
            <a:avLst/>
          </a:prstGeom>
          <a:gradFill flip="none" rotWithShape="1">
            <a:gsLst>
              <a:gs pos="68000">
                <a:schemeClr val="bg1">
                  <a:lumMod val="50000"/>
                  <a:alpha val="74000"/>
                </a:schemeClr>
              </a:gs>
              <a:gs pos="16000">
                <a:srgbClr val="FFFFFF"/>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kumimoji="1" lang="zh-CN" altLang="en-US" smtClean="0">
              <a:solidFill>
                <a:prstClr val="white"/>
              </a:solidFill>
              <a:latin typeface="Calibri"/>
              <a:ea typeface="宋体"/>
            </a:endParaRPr>
          </a:p>
        </p:txBody>
      </p:sp>
      <p:sp>
        <p:nvSpPr>
          <p:cNvPr id="6" name="矩形 5"/>
          <p:cNvSpPr/>
          <p:nvPr/>
        </p:nvSpPr>
        <p:spPr>
          <a:xfrm>
            <a:off x="2357422" y="2285992"/>
            <a:ext cx="4572032" cy="23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2" descr="G:\孑子 朋友们\田君琦\樊登读书会\樊登读书会二维码.jpg"/>
          <p:cNvPicPr>
            <a:picLocks noChangeAspect="1" noChangeArrowheads="1"/>
          </p:cNvPicPr>
          <p:nvPr/>
        </p:nvPicPr>
        <p:blipFill>
          <a:blip r:embed="rId2"/>
          <a:srcRect/>
          <a:stretch>
            <a:fillRect/>
          </a:stretch>
        </p:blipFill>
        <p:spPr bwMode="auto">
          <a:xfrm>
            <a:off x="4615542" y="2285992"/>
            <a:ext cx="2357454" cy="2357454"/>
          </a:xfrm>
          <a:prstGeom prst="rect">
            <a:avLst/>
          </a:prstGeom>
          <a:noFill/>
        </p:spPr>
      </p:pic>
      <p:pic>
        <p:nvPicPr>
          <p:cNvPr id="8" name="Picture 2" descr="G:\孑子 朋友们\田君琦\樊登读书会\图片设计\logo-格式.png"/>
          <p:cNvPicPr>
            <a:picLocks noChangeAspect="1" noChangeArrowheads="1"/>
          </p:cNvPicPr>
          <p:nvPr/>
        </p:nvPicPr>
        <p:blipFill>
          <a:blip r:embed="rId3" cstate="print"/>
          <a:srcRect l="26506" t="24087" r="26506" b="26134"/>
          <a:stretch>
            <a:fillRect/>
          </a:stretch>
        </p:blipFill>
        <p:spPr bwMode="auto">
          <a:xfrm>
            <a:off x="2576344" y="2529334"/>
            <a:ext cx="2067094" cy="1643074"/>
          </a:xfrm>
          <a:prstGeom prst="rect">
            <a:avLst/>
          </a:prstGeom>
          <a:noFill/>
        </p:spPr>
      </p:pic>
      <p:sp>
        <p:nvSpPr>
          <p:cNvPr id="10" name="TextBox 7"/>
          <p:cNvSpPr txBox="1"/>
          <p:nvPr/>
        </p:nvSpPr>
        <p:spPr>
          <a:xfrm>
            <a:off x="2773800" y="3971476"/>
            <a:ext cx="1785950" cy="357190"/>
          </a:xfrm>
          <a:prstGeom prst="rect">
            <a:avLst/>
          </a:prstGeom>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zh-CN" altLang="en-US" i="0" u="none" strike="noStrike" kern="1200" cap="none" spc="0" normalizeH="0" baseline="0" noProof="0" dirty="0" smtClean="0">
                <a:ln>
                  <a:noFill/>
                </a:ln>
                <a:solidFill>
                  <a:schemeClr val="accent6">
                    <a:lumMod val="50000"/>
                  </a:schemeClr>
                </a:solidFill>
                <a:effectLst/>
                <a:uLnTx/>
                <a:uFillTx/>
                <a:latin typeface="迷你简北魏楷书" pitchFamily="65" charset="-122"/>
                <a:ea typeface="迷你简北魏楷书" pitchFamily="65" charset="-122"/>
                <a:cs typeface="+mj-cs"/>
              </a:rPr>
              <a:t>欢迎关注</a:t>
            </a:r>
          </a:p>
        </p:txBody>
      </p:sp>
      <p:sp>
        <p:nvSpPr>
          <p:cNvPr id="9" name="文本框 1"/>
          <p:cNvSpPr txBox="1"/>
          <p:nvPr/>
        </p:nvSpPr>
        <p:spPr>
          <a:xfrm>
            <a:off x="3059895" y="5091635"/>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1" name="文本框 2"/>
          <p:cNvSpPr txBox="1"/>
          <p:nvPr/>
        </p:nvSpPr>
        <p:spPr>
          <a:xfrm>
            <a:off x="3616464" y="5576503"/>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1646686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278606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267744" y="692696"/>
            <a:ext cx="4752528"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还有什么不能买的吗？</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4</a:t>
            </a:fld>
            <a:endParaRPr lang="zh-CN" altLang="en-US">
              <a:solidFill>
                <a:prstClr val="black">
                  <a:tint val="75000"/>
                </a:prstClr>
              </a:solidFill>
              <a:ea typeface="宋体"/>
            </a:endParaRPr>
          </a:p>
        </p:txBody>
      </p:sp>
      <p:sp>
        <p:nvSpPr>
          <p:cNvPr id="4" name="文本框 3"/>
          <p:cNvSpPr txBox="1"/>
          <p:nvPr/>
        </p:nvSpPr>
        <p:spPr>
          <a:xfrm>
            <a:off x="2544581" y="1412776"/>
            <a:ext cx="6131875" cy="5055230"/>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牢房升级：每晚</a:t>
            </a:r>
            <a:r>
              <a:rPr lang="en-US" altLang="zh-CN" dirty="0">
                <a:solidFill>
                  <a:srgbClr val="7F7F7F"/>
                </a:solidFill>
                <a:latin typeface="微软雅黑"/>
                <a:ea typeface="微软雅黑"/>
                <a:cs typeface="微软雅黑"/>
              </a:rPr>
              <a:t>82</a:t>
            </a:r>
            <a:r>
              <a:rPr lang="zh-CN" altLang="en-US" dirty="0">
                <a:solidFill>
                  <a:srgbClr val="7F7F7F"/>
                </a:solidFill>
                <a:latin typeface="微软雅黑"/>
                <a:ea typeface="微软雅黑"/>
                <a:cs typeface="微软雅黑"/>
              </a:rPr>
              <a:t>美元</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印度妈妈代孕服务：每位</a:t>
            </a:r>
            <a:r>
              <a:rPr lang="en-US" altLang="zh-CN" dirty="0">
                <a:solidFill>
                  <a:srgbClr val="7F7F7F"/>
                </a:solidFill>
                <a:latin typeface="微软雅黑"/>
                <a:ea typeface="微软雅黑"/>
                <a:cs typeface="微软雅黑"/>
              </a:rPr>
              <a:t>6250</a:t>
            </a:r>
            <a:r>
              <a:rPr lang="zh-CN" altLang="en-US" dirty="0">
                <a:solidFill>
                  <a:srgbClr val="7F7F7F"/>
                </a:solidFill>
                <a:latin typeface="微软雅黑"/>
                <a:ea typeface="微软雅黑"/>
                <a:cs typeface="微软雅黑"/>
              </a:rPr>
              <a:t>美元</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移民到美国：</a:t>
            </a:r>
            <a:r>
              <a:rPr lang="en-US" altLang="zh-CN" dirty="0">
                <a:solidFill>
                  <a:srgbClr val="7F7F7F"/>
                </a:solidFill>
                <a:latin typeface="微软雅黑"/>
                <a:ea typeface="微软雅黑"/>
                <a:cs typeface="微软雅黑"/>
              </a:rPr>
              <a:t>50</a:t>
            </a:r>
            <a:r>
              <a:rPr lang="zh-CN" altLang="en-US" dirty="0">
                <a:solidFill>
                  <a:srgbClr val="7F7F7F"/>
                </a:solidFill>
                <a:latin typeface="微软雅黑"/>
                <a:ea typeface="微软雅黑"/>
                <a:cs typeface="微软雅黑"/>
              </a:rPr>
              <a:t>万美元</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狩猎黑犀牛：</a:t>
            </a:r>
            <a:r>
              <a:rPr lang="en-US" altLang="zh-CN" dirty="0">
                <a:solidFill>
                  <a:srgbClr val="7F7F7F"/>
                </a:solidFill>
                <a:latin typeface="微软雅黑"/>
                <a:ea typeface="微软雅黑"/>
                <a:cs typeface="微软雅黑"/>
              </a:rPr>
              <a:t>15</a:t>
            </a:r>
            <a:r>
              <a:rPr lang="zh-CN" altLang="en-US" dirty="0">
                <a:solidFill>
                  <a:srgbClr val="7F7F7F"/>
                </a:solidFill>
                <a:latin typeface="微软雅黑"/>
                <a:ea typeface="微软雅黑"/>
                <a:cs typeface="微软雅黑"/>
              </a:rPr>
              <a:t>万美元每头</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医生随时接你的电话：每年</a:t>
            </a:r>
            <a:r>
              <a:rPr lang="en-US" altLang="zh-CN" dirty="0">
                <a:solidFill>
                  <a:srgbClr val="7F7F7F"/>
                </a:solidFill>
                <a:latin typeface="微软雅黑"/>
                <a:ea typeface="微软雅黑"/>
                <a:cs typeface="微软雅黑"/>
              </a:rPr>
              <a:t>1500</a:t>
            </a:r>
            <a:r>
              <a:rPr lang="zh-CN" altLang="en-US" dirty="0">
                <a:solidFill>
                  <a:srgbClr val="7F7F7F"/>
                </a:solidFill>
                <a:latin typeface="微软雅黑"/>
                <a:ea typeface="微软雅黑"/>
                <a:cs typeface="微软雅黑"/>
              </a:rPr>
              <a:t>美元</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放开排放碳：每吨</a:t>
            </a:r>
            <a:r>
              <a:rPr lang="en-US" altLang="zh-CN" dirty="0">
                <a:solidFill>
                  <a:srgbClr val="7F7F7F"/>
                </a:solidFill>
                <a:latin typeface="微软雅黑"/>
                <a:ea typeface="微软雅黑"/>
                <a:cs typeface="微软雅黑"/>
              </a:rPr>
              <a:t>18</a:t>
            </a:r>
            <a:r>
              <a:rPr lang="zh-CN" altLang="en-US" dirty="0">
                <a:solidFill>
                  <a:srgbClr val="7F7F7F"/>
                </a:solidFill>
                <a:latin typeface="微软雅黑"/>
                <a:ea typeface="微软雅黑"/>
                <a:cs typeface="微软雅黑"/>
              </a:rPr>
              <a:t>美元</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出租你的前额：</a:t>
            </a:r>
            <a:r>
              <a:rPr lang="en-US" altLang="zh-CN" dirty="0">
                <a:solidFill>
                  <a:srgbClr val="7F7F7F"/>
                </a:solidFill>
                <a:latin typeface="微软雅黑"/>
                <a:ea typeface="微软雅黑"/>
                <a:cs typeface="微软雅黑"/>
              </a:rPr>
              <a:t>777</a:t>
            </a:r>
            <a:r>
              <a:rPr lang="zh-CN" altLang="en-US" dirty="0">
                <a:solidFill>
                  <a:srgbClr val="7F7F7F"/>
                </a:solidFill>
                <a:latin typeface="微软雅黑"/>
                <a:ea typeface="微软雅黑"/>
                <a:cs typeface="微软雅黑"/>
              </a:rPr>
              <a:t>美元</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为药品做人工实验对象：</a:t>
            </a:r>
            <a:r>
              <a:rPr lang="en-US" altLang="zh-CN" dirty="0">
                <a:solidFill>
                  <a:srgbClr val="7F7F7F"/>
                </a:solidFill>
                <a:latin typeface="微软雅黑"/>
                <a:ea typeface="微软雅黑"/>
                <a:cs typeface="微软雅黑"/>
              </a:rPr>
              <a:t>7500</a:t>
            </a:r>
            <a:r>
              <a:rPr lang="zh-CN" altLang="en-US" dirty="0">
                <a:solidFill>
                  <a:srgbClr val="7F7F7F"/>
                </a:solidFill>
                <a:latin typeface="微软雅黑"/>
                <a:ea typeface="微软雅黑"/>
                <a:cs typeface="微软雅黑"/>
              </a:rPr>
              <a:t>美元</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为私人公司去阿富汗打仗：</a:t>
            </a:r>
            <a:r>
              <a:rPr lang="en-US" altLang="zh-CN" dirty="0">
                <a:solidFill>
                  <a:srgbClr val="7F7F7F"/>
                </a:solidFill>
                <a:latin typeface="微软雅黑"/>
                <a:ea typeface="微软雅黑"/>
                <a:cs typeface="微软雅黑"/>
              </a:rPr>
              <a:t>250-1000</a:t>
            </a:r>
            <a:r>
              <a:rPr lang="zh-CN" altLang="en-US" dirty="0">
                <a:solidFill>
                  <a:srgbClr val="7F7F7F"/>
                </a:solidFill>
                <a:latin typeface="微软雅黑"/>
                <a:ea typeface="微软雅黑"/>
                <a:cs typeface="微软雅黑"/>
              </a:rPr>
              <a:t>美元</a:t>
            </a:r>
            <a:r>
              <a:rPr lang="en-US" altLang="zh-CN" dirty="0">
                <a:solidFill>
                  <a:srgbClr val="7F7F7F"/>
                </a:solidFill>
                <a:latin typeface="微软雅黑"/>
                <a:ea typeface="微软雅黑"/>
                <a:cs typeface="微软雅黑"/>
              </a:rPr>
              <a:t>/</a:t>
            </a:r>
            <a:r>
              <a:rPr lang="zh-CN" altLang="en-US" dirty="0">
                <a:solidFill>
                  <a:srgbClr val="7F7F7F"/>
                </a:solidFill>
                <a:latin typeface="微软雅黑"/>
                <a:ea typeface="微软雅黑"/>
                <a:cs typeface="微软雅黑"/>
              </a:rPr>
              <a:t>天</a:t>
            </a:r>
            <a:endParaRPr lang="en-US" altLang="zh-CN" dirty="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为一位陌生老人买一张保单，等他死了可以获得可能数百万美元收益。</a:t>
            </a:r>
            <a:endParaRPr lang="en-US" altLang="zh-CN" dirty="0">
              <a:solidFill>
                <a:srgbClr val="7F7F7F"/>
              </a:solidFill>
              <a:latin typeface="微软雅黑"/>
              <a:ea typeface="微软雅黑"/>
              <a:cs typeface="微软雅黑"/>
            </a:endParaRPr>
          </a:p>
          <a:p>
            <a:pPr>
              <a:lnSpc>
                <a:spcPct val="150000"/>
              </a:lnSpc>
            </a:pPr>
            <a:r>
              <a:rPr lang="zh-CN" altLang="en-US" dirty="0" smtClean="0">
                <a:solidFill>
                  <a:srgbClr val="7F7F7F"/>
                </a:solidFill>
                <a:latin typeface="微软雅黑"/>
                <a:ea typeface="微软雅黑"/>
                <a:cs typeface="微软雅黑"/>
              </a:rPr>
              <a:t>      </a:t>
            </a:r>
            <a:r>
              <a:rPr lang="en-US" altLang="zh-CN" dirty="0" smtClean="0">
                <a:solidFill>
                  <a:srgbClr val="7F7F7F"/>
                </a:solidFill>
                <a:latin typeface="微软雅黑"/>
                <a:ea typeface="微软雅黑"/>
                <a:cs typeface="微软雅黑"/>
              </a:rPr>
              <a:t>……</a:t>
            </a:r>
            <a:endParaRPr kumimoji="1" lang="zh-CN" altLang="en-US" dirty="0"/>
          </a:p>
        </p:txBody>
      </p:sp>
    </p:spTree>
    <p:extLst>
      <p:ext uri="{BB962C8B-B14F-4D97-AF65-F5344CB8AC3E}">
        <p14:creationId xmlns:p14="http://schemas.microsoft.com/office/powerpoint/2010/main" val="17147255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7" name="矩形 5"/>
          <p:cNvSpPr>
            <a:spLocks noChangeArrowheads="1"/>
          </p:cNvSpPr>
          <p:nvPr/>
        </p:nvSpPr>
        <p:spPr bwMode="auto">
          <a:xfrm>
            <a:off x="5436096" y="2695690"/>
            <a:ext cx="180049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a:solidFill>
                  <a:schemeClr val="bg1"/>
                </a:solidFill>
                <a:latin typeface="微软雅黑" charset="0"/>
                <a:ea typeface="微软雅黑" charset="0"/>
                <a:cs typeface="微软雅黑" charset="0"/>
              </a:rPr>
              <a:t>一个关乎不平等</a:t>
            </a:r>
            <a:endParaRPr lang="zh-CN" altLang="en-US" dirty="0" smtClean="0">
              <a:solidFill>
                <a:schemeClr val="bg1"/>
              </a:solidFill>
              <a:latin typeface="微软雅黑" charset="0"/>
              <a:ea typeface="微软雅黑" charset="0"/>
              <a:cs typeface="微软雅黑" charset="0"/>
            </a:endParaRPr>
          </a:p>
        </p:txBody>
      </p:sp>
      <p:sp>
        <p:nvSpPr>
          <p:cNvPr id="6148" name="矩形 6"/>
          <p:cNvSpPr>
            <a:spLocks noChangeArrowheads="1"/>
          </p:cNvSpPr>
          <p:nvPr/>
        </p:nvSpPr>
        <p:spPr bwMode="auto">
          <a:xfrm>
            <a:off x="3452792" y="4191194"/>
            <a:ext cx="180049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a:solidFill>
                  <a:srgbClr val="FFFFFF"/>
                </a:solidFill>
                <a:latin typeface="微软雅黑" charset="0"/>
                <a:ea typeface="微软雅黑" charset="0"/>
                <a:cs typeface="微软雅黑" charset="0"/>
              </a:rPr>
              <a:t>另一个关乎腐蚀</a:t>
            </a:r>
            <a:endParaRPr lang="zh-CN" altLang="en-US" dirty="0" smtClean="0">
              <a:solidFill>
                <a:srgbClr val="FFFFFF"/>
              </a:solidFill>
              <a:latin typeface="微软雅黑" charset="0"/>
              <a:ea typeface="微软雅黑" charset="0"/>
              <a:cs typeface="微软雅黑" charset="0"/>
            </a:endParaRPr>
          </a:p>
        </p:txBody>
      </p:sp>
      <p:sp>
        <p:nvSpPr>
          <p:cNvPr id="6" name="标题 1"/>
          <p:cNvSpPr txBox="1">
            <a:spLocks/>
          </p:cNvSpPr>
          <p:nvPr/>
        </p:nvSpPr>
        <p:spPr bwMode="auto">
          <a:xfrm>
            <a:off x="2987824" y="1052736"/>
            <a:ext cx="4680520" cy="8640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本书</a:t>
            </a:r>
            <a:r>
              <a:rPr lang="zh-CN" altLang="en-US" sz="3200" dirty="0" smtClean="0">
                <a:solidFill>
                  <a:prstClr val="black"/>
                </a:solidFill>
                <a:latin typeface="微软雅黑"/>
                <a:ea typeface="微软雅黑"/>
                <a:cs typeface="微软雅黑"/>
              </a:rPr>
              <a:t>的核心观点</a:t>
            </a:r>
            <a:endParaRPr lang="zh-CN" altLang="en-US" sz="3200" dirty="0">
              <a:solidFill>
                <a:prstClr val="black"/>
              </a:solidFill>
              <a:latin typeface="微软雅黑"/>
              <a:ea typeface="微软雅黑"/>
              <a:cs typeface="微软雅黑"/>
            </a:endParaRPr>
          </a:p>
        </p:txBody>
      </p:sp>
      <p:sp>
        <p:nvSpPr>
          <p:cNvPr id="7" name="文本框 6"/>
          <p:cNvSpPr txBox="1"/>
          <p:nvPr/>
        </p:nvSpPr>
        <p:spPr>
          <a:xfrm>
            <a:off x="1619672" y="1864132"/>
            <a:ext cx="7416824" cy="484748"/>
          </a:xfrm>
          <a:prstGeom prst="rect">
            <a:avLst/>
          </a:prstGeom>
          <a:noFill/>
        </p:spPr>
        <p:txBody>
          <a:bodyPr wrap="square" rtlCol="0">
            <a:spAutoFit/>
          </a:bodyPr>
          <a:lstStyle/>
          <a:p>
            <a:pPr>
              <a:lnSpc>
                <a:spcPct val="150000"/>
              </a:lnSpc>
            </a:pPr>
            <a:r>
              <a:rPr lang="zh-CN" altLang="en-US" dirty="0">
                <a:solidFill>
                  <a:srgbClr val="7F7F7F"/>
                </a:solidFill>
                <a:latin typeface="微软雅黑"/>
                <a:ea typeface="微软雅黑"/>
                <a:cs typeface="微软雅黑"/>
              </a:rPr>
              <a:t>为什么我们对于正在朝着一个一切都待价而沽的社会迈进感到担忧呢</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p:txBody>
      </p:sp>
      <p:sp>
        <p:nvSpPr>
          <p:cNvPr id="2" name="矩形 1"/>
          <p:cNvSpPr/>
          <p:nvPr/>
        </p:nvSpPr>
        <p:spPr>
          <a:xfrm>
            <a:off x="2398532" y="2610452"/>
            <a:ext cx="1569660" cy="484748"/>
          </a:xfrm>
          <a:prstGeom prst="rect">
            <a:avLst/>
          </a:prstGeom>
        </p:spPr>
        <p:txBody>
          <a:bodyPr wrap="none">
            <a:spAutoFit/>
          </a:bodyPr>
          <a:lstStyle/>
          <a:p>
            <a:pPr>
              <a:lnSpc>
                <a:spcPct val="150000"/>
              </a:lnSpc>
            </a:pPr>
            <a:r>
              <a:rPr lang="zh-CN" altLang="en-US" dirty="0">
                <a:latin typeface="微软雅黑"/>
                <a:ea typeface="微软雅黑"/>
                <a:cs typeface="微软雅黑"/>
              </a:rPr>
              <a:t>有两个原因：</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5</a:t>
            </a:fld>
            <a:endParaRPr lang="zh-CN" altLang="en-US" dirty="0">
              <a:solidFill>
                <a:prstClr val="black">
                  <a:tint val="75000"/>
                </a:prstClr>
              </a:solidFill>
              <a:ea typeface="宋体"/>
            </a:endParaRPr>
          </a:p>
        </p:txBody>
      </p:sp>
    </p:spTree>
    <p:extLst>
      <p:ext uri="{BB962C8B-B14F-4D97-AF65-F5344CB8AC3E}">
        <p14:creationId xmlns:p14="http://schemas.microsoft.com/office/powerpoint/2010/main" val="16897034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278606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195736" y="1133872"/>
            <a:ext cx="3528392"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本书的核心观点</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6</a:t>
            </a:fld>
            <a:endParaRPr lang="zh-CN" altLang="en-US">
              <a:solidFill>
                <a:prstClr val="black">
                  <a:tint val="75000"/>
                </a:prstClr>
              </a:solidFill>
              <a:ea typeface="宋体"/>
            </a:endParaRPr>
          </a:p>
        </p:txBody>
      </p:sp>
      <p:sp>
        <p:nvSpPr>
          <p:cNvPr id="4" name="文本框 3"/>
          <p:cNvSpPr txBox="1"/>
          <p:nvPr/>
        </p:nvSpPr>
        <p:spPr>
          <a:xfrm>
            <a:off x="2499140" y="2068537"/>
            <a:ext cx="5961292" cy="3808735"/>
          </a:xfrm>
          <a:prstGeom prst="rect">
            <a:avLst/>
          </a:prstGeom>
          <a:noFill/>
        </p:spPr>
        <p:txBody>
          <a:bodyPr wrap="square" rtlCol="0">
            <a:spAutoFit/>
          </a:bodyPr>
          <a:lstStyle/>
          <a:p>
            <a:pPr>
              <a:lnSpc>
                <a:spcPct val="150000"/>
              </a:lnSpc>
            </a:pPr>
            <a:r>
              <a:rPr lang="zh-CN" altLang="en-US" b="1" dirty="0" smtClean="0">
                <a:solidFill>
                  <a:srgbClr val="FF0000"/>
                </a:solidFill>
                <a:latin typeface="微软雅黑"/>
                <a:ea typeface="微软雅黑"/>
                <a:cs typeface="微软雅黑"/>
              </a:rPr>
              <a:t>     关于</a:t>
            </a:r>
            <a:r>
              <a:rPr lang="zh-CN" altLang="en-US" b="1" dirty="0">
                <a:solidFill>
                  <a:srgbClr val="FF0000"/>
                </a:solidFill>
                <a:latin typeface="微软雅黑"/>
                <a:ea typeface="微软雅黑"/>
                <a:cs typeface="微软雅黑"/>
              </a:rPr>
              <a:t>不平等</a:t>
            </a:r>
            <a:r>
              <a:rPr lang="zh-CN" altLang="en-US" b="1" dirty="0" smtClean="0">
                <a:solidFill>
                  <a:srgbClr val="FF0000"/>
                </a:solidFill>
                <a:latin typeface="微软雅黑"/>
                <a:ea typeface="微软雅黑"/>
                <a:cs typeface="微软雅黑"/>
              </a:rPr>
              <a:t>：</a:t>
            </a:r>
            <a:endParaRPr lang="en-US" altLang="zh-CN" b="1" dirty="0" smtClean="0">
              <a:solidFill>
                <a:srgbClr val="FF0000"/>
              </a:solidFill>
              <a:latin typeface="微软雅黑"/>
              <a:ea typeface="微软雅黑"/>
              <a:cs typeface="微软雅黑"/>
            </a:endParaRPr>
          </a:p>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在一个一切都可以买卖</a:t>
            </a:r>
            <a:r>
              <a:rPr lang="zh-CN" altLang="en-US" dirty="0">
                <a:solidFill>
                  <a:srgbClr val="7F7F7F"/>
                </a:solidFill>
                <a:latin typeface="微软雅黑"/>
                <a:ea typeface="微软雅黑"/>
                <a:cs typeface="微软雅黑"/>
              </a:rPr>
              <a:t>的社会里，一般收入者的生活会变得更加艰难。金钱能买到的东西越多，贫穷和富足的差距就越大。如果金钱只能买到飞机、游艇和梦幻假期，那穷人可以不要</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但如果金钱可以买到政治影响力</a:t>
            </a:r>
            <a:r>
              <a:rPr lang="zh-CN" altLang="en-US" dirty="0">
                <a:solidFill>
                  <a:srgbClr val="7F7F7F"/>
                </a:solidFill>
                <a:latin typeface="微软雅黑"/>
                <a:ea typeface="微软雅黑"/>
                <a:cs typeface="微软雅黑"/>
              </a:rPr>
              <a:t>、进入好的学校、住在安全的社区，穷人的日子就会更加难过。这也就解释了为什么贫困家庭和中产阶级在过去几十年中异常艰难的原因</a:t>
            </a:r>
            <a:r>
              <a:rPr lang="zh-CN" altLang="en-US" dirty="0" smtClean="0">
                <a:solidFill>
                  <a:srgbClr val="7F7F7F"/>
                </a:solidFill>
                <a:latin typeface="微软雅黑"/>
                <a:ea typeface="微软雅黑"/>
                <a:cs typeface="微软雅黑"/>
              </a:rPr>
              <a:t>。</a:t>
            </a:r>
            <a:endParaRPr lang="zh-CN" altLang="en-US" dirty="0">
              <a:solidFill>
                <a:srgbClr val="7F7F7F"/>
              </a:solidFill>
              <a:latin typeface="微软雅黑"/>
              <a:ea typeface="微软雅黑"/>
              <a:cs typeface="微软雅黑"/>
            </a:endParaRPr>
          </a:p>
        </p:txBody>
      </p:sp>
    </p:spTree>
    <p:extLst>
      <p:ext uri="{BB962C8B-B14F-4D97-AF65-F5344CB8AC3E}">
        <p14:creationId xmlns:p14="http://schemas.microsoft.com/office/powerpoint/2010/main" val="3472881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278606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2195736" y="1133872"/>
            <a:ext cx="3528392"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本书的核心观点</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7</a:t>
            </a:fld>
            <a:endParaRPr lang="zh-CN" altLang="en-US">
              <a:solidFill>
                <a:prstClr val="black">
                  <a:tint val="75000"/>
                </a:prstClr>
              </a:solidFill>
              <a:ea typeface="宋体"/>
            </a:endParaRPr>
          </a:p>
        </p:txBody>
      </p:sp>
      <p:sp>
        <p:nvSpPr>
          <p:cNvPr id="4" name="文本框 3"/>
          <p:cNvSpPr txBox="1"/>
          <p:nvPr/>
        </p:nvSpPr>
        <p:spPr>
          <a:xfrm>
            <a:off x="2499140" y="1996529"/>
            <a:ext cx="5961292" cy="2977739"/>
          </a:xfrm>
          <a:prstGeom prst="rect">
            <a:avLst/>
          </a:prstGeom>
          <a:noFill/>
        </p:spPr>
        <p:txBody>
          <a:bodyPr wrap="square" rtlCol="0">
            <a:spAutoFit/>
          </a:bodyPr>
          <a:lstStyle/>
          <a:p>
            <a:pPr>
              <a:lnSpc>
                <a:spcPct val="150000"/>
              </a:lnSpc>
            </a:pPr>
            <a:r>
              <a:rPr lang="zh-CN" altLang="en-US" b="1" dirty="0" smtClean="0">
                <a:solidFill>
                  <a:srgbClr val="FF0000"/>
                </a:solidFill>
                <a:latin typeface="微软雅黑"/>
                <a:ea typeface="微软雅黑"/>
                <a:cs typeface="微软雅黑"/>
              </a:rPr>
              <a:t>     关于腐蚀：</a:t>
            </a:r>
            <a:endParaRPr lang="en-US" altLang="zh-CN" b="1" dirty="0" smtClean="0">
              <a:solidFill>
                <a:srgbClr val="FF0000"/>
              </a:solidFill>
              <a:latin typeface="微软雅黑"/>
              <a:ea typeface="微软雅黑"/>
              <a:cs typeface="微软雅黑"/>
            </a:endParaRPr>
          </a:p>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对</a:t>
            </a:r>
            <a:r>
              <a:rPr lang="zh-CN" altLang="en-US" dirty="0">
                <a:solidFill>
                  <a:srgbClr val="7F7F7F"/>
                </a:solidFill>
                <a:latin typeface="微软雅黑"/>
                <a:ea typeface="微软雅黑"/>
                <a:cs typeface="微软雅黑"/>
              </a:rPr>
              <a:t>生活中各种好东西明码标价，将会腐蚀它们。也就是让这些好东西变得不那么“好”了</a:t>
            </a:r>
            <a:r>
              <a:rPr lang="zh-CN" altLang="en-US" dirty="0" smtClean="0">
                <a:solidFill>
                  <a:srgbClr val="7F7F7F"/>
                </a:solidFill>
                <a:latin typeface="微软雅黑"/>
                <a:ea typeface="微软雅黑"/>
                <a:cs typeface="微软雅黑"/>
              </a:rPr>
              <a:t>。</a:t>
            </a:r>
            <a:endParaRPr lang="en-US" altLang="zh-CN" dirty="0" smtClean="0">
              <a:solidFill>
                <a:srgbClr val="7F7F7F"/>
              </a:solidFill>
              <a:latin typeface="微软雅黑"/>
              <a:ea typeface="微软雅黑"/>
              <a:cs typeface="微软雅黑"/>
            </a:endParaRPr>
          </a:p>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花钱进入</a:t>
            </a:r>
            <a:r>
              <a:rPr lang="zh-CN" altLang="en-US" dirty="0">
                <a:solidFill>
                  <a:srgbClr val="7F7F7F"/>
                </a:solidFill>
                <a:latin typeface="微软雅黑"/>
                <a:ea typeface="微软雅黑"/>
                <a:cs typeface="微软雅黑"/>
              </a:rPr>
              <a:t>一所名牌学校，使得荣誉减少；雇佣军可以去打仗，但是减损了公民的意义；给孩子钱奖励他读书，孩子可能会多读几本书，但失去了读书本身应有的乐趣和意义</a:t>
            </a:r>
            <a:r>
              <a:rPr lang="zh-CN" altLang="en-US" dirty="0" smtClean="0">
                <a:solidFill>
                  <a:srgbClr val="7F7F7F"/>
                </a:solidFill>
                <a:latin typeface="微软雅黑"/>
                <a:ea typeface="微软雅黑"/>
                <a:cs typeface="微软雅黑"/>
              </a:rPr>
              <a:t>。</a:t>
            </a:r>
            <a:endParaRPr lang="zh-CN" altLang="en-US" dirty="0">
              <a:latin typeface="微软雅黑"/>
              <a:ea typeface="微软雅黑"/>
              <a:cs typeface="微软雅黑"/>
            </a:endParaRPr>
          </a:p>
        </p:txBody>
      </p:sp>
      <p:sp>
        <p:nvSpPr>
          <p:cNvPr id="6" name="剪去单角的矩形 5"/>
          <p:cNvSpPr/>
          <p:nvPr/>
        </p:nvSpPr>
        <p:spPr>
          <a:xfrm>
            <a:off x="2915816" y="5281607"/>
            <a:ext cx="4536504" cy="432048"/>
          </a:xfrm>
          <a:prstGeom prst="snip1Rect">
            <a:avLst/>
          </a:prstGeom>
          <a:solidFill>
            <a:schemeClr val="bg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3" name="矩形 2"/>
          <p:cNvSpPr/>
          <p:nvPr/>
        </p:nvSpPr>
        <p:spPr>
          <a:xfrm>
            <a:off x="2915816" y="5209599"/>
            <a:ext cx="5256584" cy="1200329"/>
          </a:xfrm>
          <a:prstGeom prst="rect">
            <a:avLst/>
          </a:prstGeom>
          <a:ln>
            <a:noFill/>
          </a:ln>
        </p:spPr>
        <p:txBody>
          <a:bodyPr wrap="square">
            <a:spAutoFit/>
          </a:bodyPr>
          <a:lstStyle/>
          <a:p>
            <a:pPr>
              <a:lnSpc>
                <a:spcPct val="150000"/>
              </a:lnSpc>
            </a:pPr>
            <a:r>
              <a:rPr lang="zh-CN" altLang="en-US" dirty="0">
                <a:solidFill>
                  <a:schemeClr val="bg1"/>
                </a:solidFill>
                <a:latin typeface="微软雅黑"/>
                <a:ea typeface="微软雅黑"/>
                <a:cs typeface="微软雅黑"/>
              </a:rPr>
              <a:t>本书探讨的目的，就是让人们知道：</a:t>
            </a:r>
            <a:endParaRPr lang="en-US" altLang="zh-CN" dirty="0">
              <a:solidFill>
                <a:schemeClr val="bg1"/>
              </a:solidFill>
              <a:latin typeface="微软雅黑"/>
              <a:ea typeface="微软雅黑"/>
              <a:cs typeface="微软雅黑"/>
            </a:endParaRPr>
          </a:p>
          <a:p>
            <a:pPr>
              <a:lnSpc>
                <a:spcPct val="150000"/>
              </a:lnSpc>
            </a:pPr>
            <a:r>
              <a:rPr lang="zh-CN" altLang="en-US" dirty="0">
                <a:latin typeface="微软雅黑"/>
                <a:ea typeface="微软雅黑"/>
                <a:cs typeface="微软雅黑"/>
              </a:rPr>
              <a:t>生活在一个一切都待价而沽的社会里</a:t>
            </a:r>
            <a:r>
              <a:rPr lang="zh-CN" altLang="en-US" dirty="0" smtClean="0">
                <a:latin typeface="微软雅黑"/>
                <a:ea typeface="微软雅黑"/>
                <a:cs typeface="微软雅黑"/>
              </a:rPr>
              <a:t>，</a:t>
            </a:r>
            <a:endParaRPr lang="en-US" altLang="zh-CN" dirty="0" smtClean="0">
              <a:latin typeface="微软雅黑"/>
              <a:ea typeface="微软雅黑"/>
              <a:cs typeface="微软雅黑"/>
            </a:endParaRPr>
          </a:p>
          <a:p>
            <a:r>
              <a:rPr lang="zh-CN" altLang="en-US" dirty="0" smtClean="0">
                <a:latin typeface="微软雅黑"/>
                <a:ea typeface="微软雅黑"/>
                <a:cs typeface="微软雅黑"/>
              </a:rPr>
              <a:t>我们要付出怎样</a:t>
            </a:r>
            <a:r>
              <a:rPr lang="zh-CN" altLang="en-US" dirty="0">
                <a:latin typeface="微软雅黑"/>
                <a:ea typeface="微软雅黑"/>
                <a:cs typeface="微软雅黑"/>
              </a:rPr>
              <a:t>的代价。</a:t>
            </a:r>
          </a:p>
        </p:txBody>
      </p:sp>
    </p:spTree>
    <p:extLst>
      <p:ext uri="{BB962C8B-B14F-4D97-AF65-F5344CB8AC3E}">
        <p14:creationId xmlns:p14="http://schemas.microsoft.com/office/powerpoint/2010/main" val="2386621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278606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1475656" y="1052736"/>
            <a:ext cx="3528392"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插队问题</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8</a:t>
            </a:fld>
            <a:endParaRPr lang="zh-CN" altLang="en-US">
              <a:solidFill>
                <a:prstClr val="black">
                  <a:tint val="75000"/>
                </a:prstClr>
              </a:solidFill>
              <a:ea typeface="宋体"/>
            </a:endParaRPr>
          </a:p>
        </p:txBody>
      </p:sp>
      <p:sp>
        <p:nvSpPr>
          <p:cNvPr id="10" name="文本框 9"/>
          <p:cNvSpPr txBox="1"/>
          <p:nvPr/>
        </p:nvSpPr>
        <p:spPr>
          <a:xfrm>
            <a:off x="2411760" y="1700808"/>
            <a:ext cx="6120680" cy="4224234"/>
          </a:xfrm>
          <a:prstGeom prst="rect">
            <a:avLst/>
          </a:prstGeom>
          <a:noFill/>
        </p:spPr>
        <p:txBody>
          <a:bodyPr wrap="square" rtlCol="0">
            <a:spAutoFit/>
          </a:bodyPr>
          <a:lstStyle/>
          <a:p>
            <a:pPr marL="400050" indent="-400050">
              <a:lnSpc>
                <a:spcPct val="150000"/>
              </a:lnSpc>
              <a:buFont typeface="Symbol" charset="2"/>
              <a:buChar char="-"/>
            </a:pPr>
            <a:r>
              <a:rPr lang="zh-CN" altLang="en-US" dirty="0">
                <a:solidFill>
                  <a:srgbClr val="7F7F7F"/>
                </a:solidFill>
                <a:latin typeface="微软雅黑"/>
                <a:ea typeface="微软雅黑"/>
                <a:cs typeface="微软雅黑"/>
              </a:rPr>
              <a:t>机场和航空公司把插队的权力卖给头等舱和公务舱的乘客，甚至有的机场可以付费排到前面去。游乐场和帝国大厦这样的景点也同样有类似的服务。美国的高速公路上有专门为多人合乘准备的快速通道，如果你的车里只有一个人，你可以付</a:t>
            </a:r>
            <a:r>
              <a:rPr lang="en-US" altLang="zh-CN" dirty="0">
                <a:solidFill>
                  <a:srgbClr val="7F7F7F"/>
                </a:solidFill>
                <a:latin typeface="微软雅黑"/>
                <a:ea typeface="微软雅黑"/>
                <a:cs typeface="微软雅黑"/>
              </a:rPr>
              <a:t>10</a:t>
            </a:r>
            <a:r>
              <a:rPr lang="zh-CN" altLang="en-US" dirty="0">
                <a:solidFill>
                  <a:srgbClr val="7F7F7F"/>
                </a:solidFill>
                <a:latin typeface="微软雅黑"/>
                <a:ea typeface="微软雅黑"/>
                <a:cs typeface="微软雅黑"/>
              </a:rPr>
              <a:t>美元，走所谓的“雷克萨斯专用道”。经济学家们说这样可以让更需要时间的人优先，合理地分配了资源。反对插队权利的人们认为：这样插队强化了富人的优势，而使穷人处于更为不利的境地。而且，一个人愿意花</a:t>
            </a:r>
            <a:r>
              <a:rPr lang="en-US" altLang="zh-CN" dirty="0">
                <a:solidFill>
                  <a:srgbClr val="7F7F7F"/>
                </a:solidFill>
                <a:latin typeface="微软雅黑"/>
                <a:ea typeface="微软雅黑"/>
                <a:cs typeface="微软雅黑"/>
              </a:rPr>
              <a:t>10</a:t>
            </a:r>
            <a:r>
              <a:rPr lang="zh-CN" altLang="en-US" dirty="0">
                <a:solidFill>
                  <a:srgbClr val="7F7F7F"/>
                </a:solidFill>
                <a:latin typeface="微软雅黑"/>
                <a:ea typeface="微软雅黑"/>
                <a:cs typeface="微软雅黑"/>
              </a:rPr>
              <a:t>美元开快车，未必是因为他最需要时间，而是他比一个贫困的人更不在乎</a:t>
            </a:r>
            <a:r>
              <a:rPr lang="en-US" altLang="zh-CN" dirty="0">
                <a:solidFill>
                  <a:srgbClr val="7F7F7F"/>
                </a:solidFill>
                <a:latin typeface="微软雅黑"/>
                <a:ea typeface="微软雅黑"/>
                <a:cs typeface="微软雅黑"/>
              </a:rPr>
              <a:t>10</a:t>
            </a:r>
            <a:r>
              <a:rPr lang="zh-CN" altLang="en-US" dirty="0">
                <a:solidFill>
                  <a:srgbClr val="7F7F7F"/>
                </a:solidFill>
                <a:latin typeface="微软雅黑"/>
                <a:ea typeface="微软雅黑"/>
                <a:cs typeface="微软雅黑"/>
              </a:rPr>
              <a:t>块钱</a:t>
            </a:r>
            <a:r>
              <a:rPr lang="zh-CN" altLang="en-US" dirty="0" smtClean="0">
                <a:solidFill>
                  <a:srgbClr val="7F7F7F"/>
                </a:solidFill>
                <a:latin typeface="微软雅黑"/>
                <a:ea typeface="微软雅黑"/>
                <a:cs typeface="微软雅黑"/>
              </a:rPr>
              <a:t>。</a:t>
            </a:r>
            <a:endParaRPr lang="zh-CN" altLang="en-US" dirty="0">
              <a:latin typeface="微软雅黑"/>
              <a:ea typeface="微软雅黑"/>
              <a:cs typeface="微软雅黑"/>
            </a:endParaRPr>
          </a:p>
        </p:txBody>
      </p:sp>
    </p:spTree>
    <p:extLst>
      <p:ext uri="{BB962C8B-B14F-4D97-AF65-F5344CB8AC3E}">
        <p14:creationId xmlns:p14="http://schemas.microsoft.com/office/powerpoint/2010/main" val="10977678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矩形 8"/>
          <p:cNvSpPr>
            <a:spLocks noChangeArrowheads="1"/>
          </p:cNvSpPr>
          <p:nvPr/>
        </p:nvSpPr>
        <p:spPr bwMode="auto">
          <a:xfrm>
            <a:off x="2786063"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dirty="0" smtClean="0">
                <a:solidFill>
                  <a:prstClr val="black"/>
                </a:solidFill>
                <a:latin typeface="微软雅黑" charset="0"/>
                <a:ea typeface="微软雅黑" charset="0"/>
                <a:cs typeface="微软雅黑" charset="0"/>
              </a:rPr>
              <a:t>点击添加标题</a:t>
            </a:r>
          </a:p>
        </p:txBody>
      </p:sp>
      <p:sp>
        <p:nvSpPr>
          <p:cNvPr id="3076" name="矩形 7"/>
          <p:cNvSpPr>
            <a:spLocks noChangeArrowheads="1"/>
          </p:cNvSpPr>
          <p:nvPr/>
        </p:nvSpPr>
        <p:spPr bwMode="auto">
          <a:xfrm>
            <a:off x="4643438" y="2786063"/>
            <a:ext cx="1570037"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3077" name="矩形 8"/>
          <p:cNvSpPr>
            <a:spLocks noChangeArrowheads="1"/>
          </p:cNvSpPr>
          <p:nvPr/>
        </p:nvSpPr>
        <p:spPr bwMode="auto">
          <a:xfrm>
            <a:off x="6357938" y="3429000"/>
            <a:ext cx="1570037"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zh-CN" altLang="en-US" smtClean="0">
                <a:solidFill>
                  <a:prstClr val="black"/>
                </a:solidFill>
                <a:latin typeface="微软雅黑" charset="0"/>
                <a:ea typeface="微软雅黑" charset="0"/>
                <a:cs typeface="微软雅黑" charset="0"/>
              </a:rPr>
              <a:t>点击添加标题</a:t>
            </a:r>
          </a:p>
        </p:txBody>
      </p:sp>
      <p:sp>
        <p:nvSpPr>
          <p:cNvPr id="2" name="矩形 1"/>
          <p:cNvSpPr/>
          <p:nvPr/>
        </p:nvSpPr>
        <p:spPr>
          <a:xfrm>
            <a:off x="2267744" y="44624"/>
            <a:ext cx="6912768" cy="68133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prstClr val="white"/>
              </a:solidFill>
              <a:latin typeface="Calibri"/>
              <a:ea typeface="宋体"/>
            </a:endParaRPr>
          </a:p>
        </p:txBody>
      </p:sp>
      <p:sp>
        <p:nvSpPr>
          <p:cNvPr id="7" name="标题 1"/>
          <p:cNvSpPr txBox="1">
            <a:spLocks/>
          </p:cNvSpPr>
          <p:nvPr/>
        </p:nvSpPr>
        <p:spPr bwMode="auto">
          <a:xfrm>
            <a:off x="1475656" y="1124744"/>
            <a:ext cx="3528392" cy="7109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宋体" charset="0"/>
              </a:defRPr>
            </a:lvl1pPr>
            <a:lvl2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2pPr>
            <a:lvl3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3pPr>
            <a:lvl4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4pPr>
            <a:lvl5pPr algn="ctr" rtl="0" eaLnBrk="0" fontAlgn="base" hangingPunct="0">
              <a:spcBef>
                <a:spcPct val="0"/>
              </a:spcBef>
              <a:spcAft>
                <a:spcPct val="0"/>
              </a:spcAft>
              <a:defRPr sz="4400">
                <a:solidFill>
                  <a:schemeClr val="tx1"/>
                </a:solidFill>
                <a:latin typeface="Calibri" pitchFamily="34" charset="0"/>
                <a:ea typeface="宋体" charset="-122"/>
                <a:cs typeface="宋体" charset="0"/>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a:lstStyle>
          <a:p>
            <a:r>
              <a:rPr lang="zh-CN" altLang="en-US" sz="3200" dirty="0">
                <a:solidFill>
                  <a:prstClr val="black"/>
                </a:solidFill>
                <a:latin typeface="微软雅黑"/>
                <a:ea typeface="微软雅黑"/>
                <a:cs typeface="微软雅黑"/>
              </a:rPr>
              <a:t>插队问题</a:t>
            </a:r>
          </a:p>
        </p:txBody>
      </p:sp>
      <p:sp>
        <p:nvSpPr>
          <p:cNvPr id="9" name="灯片编号占位符 5"/>
          <p:cNvSpPr>
            <a:spLocks noGrp="1"/>
          </p:cNvSpPr>
          <p:nvPr>
            <p:ph type="sldNum" sz="quarter" idx="4294967295"/>
          </p:nvPr>
        </p:nvSpPr>
        <p:spPr>
          <a:xfrm>
            <a:off x="6830888" y="63813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BE80B-9C6C-4D18-8A2B-692102B3FCCE}" type="slidenum">
              <a:rPr lang="zh-CN" altLang="en-US" smtClean="0">
                <a:solidFill>
                  <a:prstClr val="black">
                    <a:tint val="75000"/>
                  </a:prstClr>
                </a:solidFill>
                <a:ea typeface="宋体"/>
              </a:rPr>
              <a:pPr/>
              <a:t>9</a:t>
            </a:fld>
            <a:endParaRPr lang="zh-CN" altLang="en-US">
              <a:solidFill>
                <a:prstClr val="black">
                  <a:tint val="75000"/>
                </a:prstClr>
              </a:solidFill>
              <a:ea typeface="宋体"/>
            </a:endParaRPr>
          </a:p>
        </p:txBody>
      </p:sp>
      <p:sp>
        <p:nvSpPr>
          <p:cNvPr id="10" name="文本框 9"/>
          <p:cNvSpPr txBox="1"/>
          <p:nvPr/>
        </p:nvSpPr>
        <p:spPr>
          <a:xfrm>
            <a:off x="2411760" y="1844824"/>
            <a:ext cx="6120680" cy="3808735"/>
          </a:xfrm>
          <a:prstGeom prst="rect">
            <a:avLst/>
          </a:prstGeom>
          <a:noFill/>
        </p:spPr>
        <p:txBody>
          <a:bodyPr wrap="square" rtlCol="0">
            <a:spAutoFit/>
          </a:bodyPr>
          <a:lstStyle/>
          <a:p>
            <a:pPr marL="400050" indent="-400050">
              <a:lnSpc>
                <a:spcPct val="150000"/>
              </a:lnSpc>
              <a:buFont typeface="Symbol" charset="2"/>
              <a:buChar char="-"/>
            </a:pPr>
            <a:r>
              <a:rPr lang="zh-CN" altLang="en-US" dirty="0" smtClean="0">
                <a:solidFill>
                  <a:srgbClr val="7F7F7F"/>
                </a:solidFill>
                <a:latin typeface="微软雅黑"/>
                <a:ea typeface="微软雅黑"/>
                <a:cs typeface="微软雅黑"/>
              </a:rPr>
              <a:t>同样</a:t>
            </a:r>
            <a:r>
              <a:rPr lang="zh-CN" altLang="en-US" dirty="0">
                <a:solidFill>
                  <a:srgbClr val="7F7F7F"/>
                </a:solidFill>
                <a:latin typeface="微软雅黑"/>
                <a:ea typeface="微软雅黑"/>
                <a:cs typeface="微软雅黑"/>
              </a:rPr>
              <a:t>的情况，在美国有专门替人排队的公司</a:t>
            </a:r>
            <a:r>
              <a:rPr lang="en-US" altLang="zh-CN" dirty="0" err="1">
                <a:solidFill>
                  <a:srgbClr val="7F7F7F"/>
                </a:solidFill>
                <a:latin typeface="微软雅黑"/>
                <a:ea typeface="微软雅黑"/>
                <a:cs typeface="微软雅黑"/>
              </a:rPr>
              <a:t>Linestanding.com</a:t>
            </a:r>
            <a:r>
              <a:rPr lang="zh-CN" altLang="en-US" dirty="0">
                <a:solidFill>
                  <a:srgbClr val="7F7F7F"/>
                </a:solidFill>
                <a:latin typeface="微软雅黑"/>
                <a:ea typeface="微软雅黑"/>
                <a:cs typeface="微软雅黑"/>
              </a:rPr>
              <a:t>。甚至可以帮助排队参加国会听证会。而在中国，最典型的情况是医院里的号贩子。愿意出钱的人可以看到最好的医生，不愿意出钱的人几乎完全没机会。</a:t>
            </a:r>
          </a:p>
          <a:p>
            <a:pPr marL="400050" indent="-400050">
              <a:lnSpc>
                <a:spcPct val="150000"/>
              </a:lnSpc>
              <a:buFont typeface="Symbol" charset="2"/>
              <a:buChar char="-"/>
            </a:pPr>
            <a:r>
              <a:rPr lang="zh-CN" altLang="en-US" dirty="0">
                <a:solidFill>
                  <a:srgbClr val="7F7F7F"/>
                </a:solidFill>
                <a:latin typeface="微软雅黑"/>
                <a:ea typeface="微软雅黑"/>
                <a:cs typeface="微软雅黑"/>
              </a:rPr>
              <a:t>排队的伦理是先到先得，而插队特权破坏了这一基本伦理。让富人和穷人差距更大（甚至是寿命），也腐蚀了稀缺之物本身。（比如男朋友排通宵买来的演唱会门票，和花了</a:t>
            </a:r>
            <a:r>
              <a:rPr lang="en-US" altLang="zh-CN" dirty="0">
                <a:solidFill>
                  <a:srgbClr val="7F7F7F"/>
                </a:solidFill>
                <a:latin typeface="微软雅黑"/>
                <a:ea typeface="微软雅黑"/>
                <a:cs typeface="微软雅黑"/>
              </a:rPr>
              <a:t>200</a:t>
            </a:r>
            <a:r>
              <a:rPr lang="zh-CN" altLang="en-US" dirty="0">
                <a:solidFill>
                  <a:srgbClr val="7F7F7F"/>
                </a:solidFill>
                <a:latin typeface="微软雅黑"/>
                <a:ea typeface="微软雅黑"/>
                <a:cs typeface="微软雅黑"/>
              </a:rPr>
              <a:t>块钱雇个农民工排队买来是不一样的</a:t>
            </a:r>
            <a:r>
              <a:rPr lang="zh-CN" altLang="en-US" dirty="0" smtClean="0">
                <a:solidFill>
                  <a:srgbClr val="7F7F7F"/>
                </a:solidFill>
                <a:latin typeface="微软雅黑"/>
                <a:ea typeface="微软雅黑"/>
                <a:cs typeface="微软雅黑"/>
              </a:rPr>
              <a:t>）</a:t>
            </a:r>
            <a:endParaRPr lang="zh-CN" altLang="en-US" dirty="0">
              <a:solidFill>
                <a:prstClr val="black"/>
              </a:solidFill>
              <a:latin typeface="微软雅黑"/>
              <a:ea typeface="微软雅黑"/>
              <a:cs typeface="微软雅黑"/>
            </a:endParaRPr>
          </a:p>
        </p:txBody>
      </p:sp>
    </p:spTree>
    <p:extLst>
      <p:ext uri="{BB962C8B-B14F-4D97-AF65-F5344CB8AC3E}">
        <p14:creationId xmlns:p14="http://schemas.microsoft.com/office/powerpoint/2010/main" val="292476876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0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7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8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3256</Words>
  <Application>Microsoft Office PowerPoint</Application>
  <PresentationFormat>全屏显示(4:3)</PresentationFormat>
  <Paragraphs>203</Paragraphs>
  <Slides>30</Slides>
  <Notes>0</Notes>
  <HiddenSlides>0</HiddenSlides>
  <MMClips>0</MMClips>
  <ScaleCrop>false</ScaleCrop>
  <HeadingPairs>
    <vt:vector size="6" baseType="variant">
      <vt:variant>
        <vt:lpstr>已用的字体</vt:lpstr>
      </vt:variant>
      <vt:variant>
        <vt:i4>8</vt:i4>
      </vt:variant>
      <vt:variant>
        <vt:lpstr>主题</vt:lpstr>
      </vt:variant>
      <vt:variant>
        <vt:i4>15</vt:i4>
      </vt:variant>
      <vt:variant>
        <vt:lpstr>幻灯片标题</vt:lpstr>
      </vt:variant>
      <vt:variant>
        <vt:i4>30</vt:i4>
      </vt:variant>
    </vt:vector>
  </HeadingPairs>
  <TitlesOfParts>
    <vt:vector size="53" baseType="lpstr">
      <vt:lpstr>华文行楷</vt:lpstr>
      <vt:lpstr>宋体</vt:lpstr>
      <vt:lpstr>微软雅黑</vt:lpstr>
      <vt:lpstr>迷你简北魏楷书</vt:lpstr>
      <vt:lpstr>隶书</vt:lpstr>
      <vt:lpstr>Arial</vt:lpstr>
      <vt:lpstr>Calibri</vt:lpstr>
      <vt:lpstr>Symbol</vt:lpstr>
      <vt:lpstr>1_Office 主题</vt:lpstr>
      <vt:lpstr>2_Office 主题</vt:lpstr>
      <vt:lpstr>3_Office 主题</vt:lpstr>
      <vt:lpstr>4_Office 主题</vt:lpstr>
      <vt:lpstr>5_Office 主题</vt:lpstr>
      <vt:lpstr>6_Office 主题</vt:lpstr>
      <vt:lpstr>7_Office 主题</vt:lpstr>
      <vt:lpstr>8_Office 主题</vt:lpstr>
      <vt:lpstr>9_Office 主题</vt:lpstr>
      <vt:lpstr>10_Office 主题</vt:lpstr>
      <vt:lpstr>11_Office 主题</vt:lpstr>
      <vt:lpstr>12_Office 主题</vt:lpstr>
      <vt:lpstr>13_Office 主题</vt:lpstr>
      <vt:lpstr>14_Office 主题</vt:lpstr>
      <vt:lpstr>15_Office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金钱不能买什么 What money can’t buy</dc:title>
  <dc:creator>User</dc:creator>
  <cp:lastModifiedBy>Junqi Tian</cp:lastModifiedBy>
  <cp:revision>52</cp:revision>
  <dcterms:created xsi:type="dcterms:W3CDTF">2014-02-19T06:37:19Z</dcterms:created>
  <dcterms:modified xsi:type="dcterms:W3CDTF">2014-10-08T04:00:25Z</dcterms:modified>
</cp:coreProperties>
</file>