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6" r:id="rId3"/>
    <p:sldId id="257" r:id="rId4"/>
    <p:sldId id="258" r:id="rId5"/>
    <p:sldId id="275" r:id="rId6"/>
    <p:sldId id="276" r:id="rId7"/>
    <p:sldId id="277" r:id="rId8"/>
    <p:sldId id="260" r:id="rId9"/>
    <p:sldId id="278" r:id="rId10"/>
    <p:sldId id="279" r:id="rId11"/>
    <p:sldId id="261" r:id="rId12"/>
    <p:sldId id="280" r:id="rId13"/>
    <p:sldId id="262" r:id="rId14"/>
    <p:sldId id="281" r:id="rId15"/>
    <p:sldId id="263" r:id="rId16"/>
    <p:sldId id="282" r:id="rId17"/>
    <p:sldId id="264" r:id="rId18"/>
    <p:sldId id="283" r:id="rId19"/>
    <p:sldId id="265" r:id="rId20"/>
    <p:sldId id="284" r:id="rId21"/>
    <p:sldId id="285" r:id="rId22"/>
    <p:sldId id="266" r:id="rId23"/>
    <p:sldId id="286" r:id="rId24"/>
    <p:sldId id="287" r:id="rId25"/>
    <p:sldId id="267" r:id="rId26"/>
    <p:sldId id="288" r:id="rId27"/>
    <p:sldId id="289" r:id="rId28"/>
    <p:sldId id="268" r:id="rId29"/>
    <p:sldId id="290" r:id="rId30"/>
    <p:sldId id="269" r:id="rId31"/>
    <p:sldId id="291" r:id="rId32"/>
    <p:sldId id="292" r:id="rId33"/>
    <p:sldId id="293" r:id="rId34"/>
    <p:sldId id="270" r:id="rId35"/>
    <p:sldId id="271" r:id="rId36"/>
    <p:sldId id="294" r:id="rId37"/>
    <p:sldId id="295" r:id="rId38"/>
    <p:sldId id="272" r:id="rId39"/>
    <p:sldId id="273" r:id="rId40"/>
    <p:sldId id="296" r:id="rId41"/>
    <p:sldId id="297" r:id="rId4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1C166-F971-4672-8439-43F3EDC01306}" type="datetimeFigureOut">
              <a:rPr lang="zh-CN" altLang="en-US" smtClean="0"/>
              <a:pPr/>
              <a:t>2014/8/30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38EE8-4FBE-45B5-ADD8-29C3C888C30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1C166-F971-4672-8439-43F3EDC01306}" type="datetimeFigureOut">
              <a:rPr lang="zh-CN" altLang="en-US" smtClean="0"/>
              <a:pPr/>
              <a:t>2014/8/30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38EE8-4FBE-45B5-ADD8-29C3C888C30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1C166-F971-4672-8439-43F3EDC01306}" type="datetimeFigureOut">
              <a:rPr lang="zh-CN" altLang="en-US" smtClean="0"/>
              <a:pPr/>
              <a:t>2014/8/30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38EE8-4FBE-45B5-ADD8-29C3C888C30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1C166-F971-4672-8439-43F3EDC01306}" type="datetimeFigureOut">
              <a:rPr lang="zh-CN" altLang="en-US" smtClean="0"/>
              <a:pPr/>
              <a:t>2014/8/30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38EE8-4FBE-45B5-ADD8-29C3C888C30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1C166-F971-4672-8439-43F3EDC01306}" type="datetimeFigureOut">
              <a:rPr lang="zh-CN" altLang="en-US" smtClean="0"/>
              <a:pPr/>
              <a:t>2014/8/30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38EE8-4FBE-45B5-ADD8-29C3C888C30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1C166-F971-4672-8439-43F3EDC01306}" type="datetimeFigureOut">
              <a:rPr lang="zh-CN" altLang="en-US" smtClean="0"/>
              <a:pPr/>
              <a:t>2014/8/30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38EE8-4FBE-45B5-ADD8-29C3C888C30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1C166-F971-4672-8439-43F3EDC01306}" type="datetimeFigureOut">
              <a:rPr lang="zh-CN" altLang="en-US" smtClean="0"/>
              <a:pPr/>
              <a:t>2014/8/30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38EE8-4FBE-45B5-ADD8-29C3C888C30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1C166-F971-4672-8439-43F3EDC01306}" type="datetimeFigureOut">
              <a:rPr lang="zh-CN" altLang="en-US" smtClean="0"/>
              <a:pPr/>
              <a:t>2014/8/30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38EE8-4FBE-45B5-ADD8-29C3C888C30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1C166-F971-4672-8439-43F3EDC01306}" type="datetimeFigureOut">
              <a:rPr lang="zh-CN" altLang="en-US" smtClean="0"/>
              <a:pPr/>
              <a:t>2014/8/30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38EE8-4FBE-45B5-ADD8-29C3C888C30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1C166-F971-4672-8439-43F3EDC01306}" type="datetimeFigureOut">
              <a:rPr lang="zh-CN" altLang="en-US" smtClean="0"/>
              <a:pPr/>
              <a:t>2014/8/30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38EE8-4FBE-45B5-ADD8-29C3C888C30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1C166-F971-4672-8439-43F3EDC01306}" type="datetimeFigureOut">
              <a:rPr lang="zh-CN" altLang="en-US" smtClean="0"/>
              <a:pPr/>
              <a:t>2014/8/30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38EE8-4FBE-45B5-ADD8-29C3C888C30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51C166-F971-4672-8439-43F3EDC01306}" type="datetimeFigureOut">
              <a:rPr lang="zh-CN" altLang="en-US" smtClean="0"/>
              <a:pPr/>
              <a:t>2014/8/30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38EE8-4FBE-45B5-ADD8-29C3C888C30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0"/>
            <a:ext cx="2000232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10" descr="logo-37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0" y="3500438"/>
            <a:ext cx="3411538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5780093" y="5791200"/>
            <a:ext cx="2492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defRPr/>
            </a:pPr>
            <a:r>
              <a:rPr lang="zh-CN" altLang="en-US" sz="2000" dirty="0" smtClean="0">
                <a:solidFill>
                  <a:schemeClr val="accent6">
                    <a:lumMod val="50000"/>
                  </a:schemeClr>
                </a:solidFill>
                <a:latin typeface="微软雅黑"/>
                <a:ea typeface="微软雅黑"/>
                <a:cs typeface="微软雅黑"/>
              </a:rPr>
              <a:t>一起读书 一起成长</a:t>
            </a:r>
          </a:p>
        </p:txBody>
      </p:sp>
      <p:sp>
        <p:nvSpPr>
          <p:cNvPr id="11" name="矩形 10"/>
          <p:cNvSpPr/>
          <p:nvPr/>
        </p:nvSpPr>
        <p:spPr>
          <a:xfrm>
            <a:off x="5491168" y="5741988"/>
            <a:ext cx="2881312" cy="1746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020870" y="2806696"/>
            <a:ext cx="6765972" cy="357190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墨子的“兼爱”是反对“礼”的等级制度；“尚贤”是反对“亲亲”的贵族封建世袭制度。“节用”“节葬”“非乐”又是反对周王朝的文饰。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墨子也提出需要一个天子，但不是世袭的，而是通过“尚贤”选出来的。但墨子毕竟不是卢梭，他认为选出了天子，就要完全听他的，哪怕专制也认了。不过他安排了“天”作为对天子的制衡。希望让天子有所收敛。</a:t>
            </a:r>
            <a:endParaRPr lang="zh-CN" altLang="en-US" sz="1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42976" y="0"/>
            <a:ext cx="714380" cy="62150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-32" y="142852"/>
            <a:ext cx="1214414" cy="19288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7200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  <a:cs typeface="+mj-cs"/>
              </a:rPr>
              <a:t>墨子</a:t>
            </a:r>
            <a:endParaRPr lang="zh-CN" altLang="en-US" sz="7200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  <a:cs typeface="+mj-cs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1071538" y="214290"/>
            <a:ext cx="828652" cy="54403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zh-CN" altLang="en-US" sz="3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向帝国挑战的剑侠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8501090" y="6429396"/>
            <a:ext cx="428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38EE8-4FBE-45B5-ADD8-29C3C888C303}" type="slidenum">
              <a:rPr lang="zh-CN" alt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10</a:t>
            </a:fld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41494" y="1903433"/>
            <a:ext cx="6773910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b="1" dirty="0" smtClean="0">
                <a:solidFill>
                  <a:schemeClr val="accent6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孟子之所以是亚圣，因为他为儒门做了至少三个大贡献。</a:t>
            </a:r>
            <a:endParaRPr lang="en-US" altLang="zh-CN" sz="1800" b="1" dirty="0" smtClean="0">
              <a:solidFill>
                <a:schemeClr val="accent6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b="1" dirty="0" smtClean="0">
                <a:latin typeface="微软雅黑" pitchFamily="34" charset="-122"/>
                <a:ea typeface="微软雅黑" pitchFamily="34" charset="-122"/>
              </a:rPr>
              <a:t>第一，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他把“仁”发展到了“义”。仁是内心，义是表现。他把评价人从内在转为外在，很明显更具可操作性。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b="1" dirty="0" smtClean="0">
                <a:latin typeface="微软雅黑" pitchFamily="34" charset="-122"/>
                <a:ea typeface="微软雅黑" pitchFamily="34" charset="-122"/>
              </a:rPr>
              <a:t>第二，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他把“仁政”发展为更加具体的“王道”。王道就是对人的“仁心”加以培植，无论在家在国，都将无可匹敌。这个想法当然幼稚，但中国人就信这个。直到民国时还有很多学者倡导“好人政府主义”。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b="1" dirty="0" smtClean="0">
                <a:latin typeface="微软雅黑" pitchFamily="34" charset="-122"/>
                <a:ea typeface="微软雅黑" pitchFamily="34" charset="-122"/>
              </a:rPr>
              <a:t>第三，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孟子强调了“性善论”。性善论实为儒家哲学、伦理学、政治学的基础。失去了性善论，儒家的一切方法和理论都将受到挑战。但可惜孟子的论证方法大多使用类比，这实在不太严谨。</a:t>
            </a:r>
            <a:endParaRPr lang="zh-CN" altLang="en-US" sz="1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42976" y="0"/>
            <a:ext cx="714380" cy="62150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-32" y="142852"/>
            <a:ext cx="1214414" cy="19288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7200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  <a:cs typeface="+mj-cs"/>
              </a:rPr>
              <a:t>孟子</a:t>
            </a:r>
            <a:endParaRPr lang="zh-CN" altLang="en-US" sz="7200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  <a:cs typeface="+mj-cs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1071538" y="214290"/>
            <a:ext cx="828652" cy="54403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zh-CN" altLang="en-US" sz="3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王者师与大丈夫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8501090" y="6429396"/>
            <a:ext cx="428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38EE8-4FBE-45B5-ADD8-29C3C888C303}" type="slidenum">
              <a:rPr lang="zh-CN" alt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11</a:t>
            </a:fld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071670" y="1071546"/>
            <a:ext cx="6572296" cy="492922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但孟子并不严谨的论证常常让人很难辩驳，因为他并不是在说“这样是真的”，而是说“这样是好的”。他强大的语言能力和道德感召力，让他能够成为王者师。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孟子在后世常被人攻击，普遍不是攻击他的观点，而是他的态度。他太具有“大丈夫”气概了。不但骂杨朱和墨子是禽兽，而且骂国君帥兽而食人。政治和文化的关系应该是夫妻关系，可以吵架可以骂。孟子就做到了这一点。但后来文化就逐渐变成了妾和奴才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朱元璋对孟子恨之入骨，他说如果这个老头活到今天，他能免于一死吗？</a:t>
            </a:r>
            <a:endParaRPr lang="zh-CN" altLang="en-US" sz="1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42976" y="0"/>
            <a:ext cx="714380" cy="62150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-32" y="142852"/>
            <a:ext cx="1214414" cy="19288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7200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  <a:cs typeface="+mj-cs"/>
              </a:rPr>
              <a:t>孟子</a:t>
            </a:r>
            <a:endParaRPr lang="zh-CN" altLang="en-US" sz="7200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  <a:cs typeface="+mj-cs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1071538" y="214290"/>
            <a:ext cx="828652" cy="54403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zh-CN" altLang="en-US" sz="3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王者师与大丈夫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8501090" y="6429396"/>
            <a:ext cx="428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38EE8-4FBE-45B5-ADD8-29C3C888C303}" type="slidenum">
              <a:rPr lang="zh-CN" alt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12</a:t>
            </a:fld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74832" y="2403468"/>
            <a:ext cx="6500858" cy="391639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庄子是先秦诸子中唯一不对帝王说话而对我们这些平常人说话的人。当别人都在对诸侯献计献策的时候，庄子转过身来恳切地告诉我们如何自救与解脱，如何保持心灵的安宁与清净，如何在丑恶的世界中保持内心的自尊自爱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>
                <a:latin typeface="微软雅黑" pitchFamily="34" charset="-122"/>
                <a:ea typeface="微软雅黑" pitchFamily="34" charset="-122"/>
              </a:rPr>
              <a:t>在先秦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诸子中，庄子是最有魅力的。他的魅力在于他能够把激情与超脱完美的结合起来，他的世界生机勃勃充满想象，他充满激情的和我们讨论如何超脱于俗世之外。除了庄子，谁能做到？庄子的文章甚至只是为了打发自己的天才。</a:t>
            </a:r>
            <a:endParaRPr lang="zh-CN" altLang="en-US" sz="1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42976" y="0"/>
            <a:ext cx="714380" cy="62150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-32" y="142852"/>
            <a:ext cx="1214414" cy="19288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7200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  <a:cs typeface="+mj-cs"/>
              </a:rPr>
              <a:t>庄子</a:t>
            </a:r>
            <a:endParaRPr lang="zh-CN" altLang="en-US" sz="7200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  <a:cs typeface="+mj-cs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1071538" y="214290"/>
            <a:ext cx="828652" cy="54403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zh-CN" altLang="en-US" sz="3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人在江湖与永恒的乡愁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8501090" y="6429396"/>
            <a:ext cx="428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38EE8-4FBE-45B5-ADD8-29C3C888C303}" type="slidenum">
              <a:rPr lang="zh-CN" alt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13</a:t>
            </a:fld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70070" y="2382830"/>
            <a:ext cx="6500858" cy="385765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庄子也反对战争，但他不像墨子那样着急，也不像孟子那样愤怒。他只是讲了个小故事：一个蜗牛左触角上有个国家叫触氏，右触角上有个国家叫蛮氏。这两个国家有一天发生战争，伏尸百万，战胜的一方追逐失败的一方竟然追了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15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天才回来。还有比这更狠的讽刺吗？这就是庄子的风格。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庄子为我们齐贵贱等生死，安慰了多少失意的灵魂。古代的学子们赴考时都要带着四书五经，但翻一下枕头下面，一定藏着一本庄子。</a:t>
            </a:r>
            <a:endParaRPr lang="zh-CN" altLang="en-US" sz="1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42976" y="0"/>
            <a:ext cx="714380" cy="62150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-32" y="142852"/>
            <a:ext cx="1214414" cy="19288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7200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  <a:cs typeface="+mj-cs"/>
              </a:rPr>
              <a:t>庄子</a:t>
            </a:r>
            <a:endParaRPr lang="zh-CN" altLang="en-US" sz="7200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  <a:cs typeface="+mj-cs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1071538" y="214290"/>
            <a:ext cx="828652" cy="54403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zh-CN" altLang="en-US" sz="3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人在江湖与永恒的乡愁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8501090" y="6429396"/>
            <a:ext cx="428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38EE8-4FBE-45B5-ADD8-29C3C888C303}" type="slidenum">
              <a:rPr lang="zh-CN" alt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14</a:t>
            </a:fld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62132" y="3117848"/>
            <a:ext cx="6500858" cy="314327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荀子是把儒家嫁出去的人，嫁给了帝王，嫁的不太好，是个妾。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荀子没有孔子的情怀，没有孟子的气概，更没有庄子的潇洒。荀子希望儒生放下独立人格，从剥夺经济独立权着手，剥夺人的思想独立和行为自由。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b="1" dirty="0" smtClean="0">
                <a:solidFill>
                  <a:schemeClr val="accent6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孔子强调仁，孟子强调义，荀子强调顺！一切行为以是否有利于君为标准，怪不得很快就嫁与帝王家了。</a:t>
            </a:r>
            <a:endParaRPr lang="zh-CN" altLang="en-US" sz="1800" b="1" dirty="0">
              <a:solidFill>
                <a:schemeClr val="accent6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42976" y="0"/>
            <a:ext cx="714380" cy="62150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-32" y="142852"/>
            <a:ext cx="1214414" cy="19288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7200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  <a:cs typeface="+mj-cs"/>
              </a:rPr>
              <a:t>荀子</a:t>
            </a:r>
            <a:endParaRPr lang="zh-CN" altLang="en-US" sz="7200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  <a:cs typeface="+mj-cs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1071538" y="214290"/>
            <a:ext cx="828652" cy="54403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zh-CN" altLang="en-US" sz="3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养在深闺人未识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8501090" y="6429396"/>
            <a:ext cx="428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38EE8-4FBE-45B5-ADD8-29C3C888C303}" type="slidenum">
              <a:rPr lang="zh-CN" alt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15</a:t>
            </a:fld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87532" y="2265354"/>
            <a:ext cx="6500858" cy="400052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荀子应该和孟子见过面，他比孟子年轻。但对孟子很不感冒，说孟子很怪不能理解。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荀子倡导性恶论，这其实已经是儒家的叛徒了。因为人性本恶，所以需要专制统治。这更是为帝王的独家专制提供的理论依据。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所以荀子在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80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多岁的时候去了秦国，打破了儒者不入秦的传统。在秦国不断兜售他的主张，回来后又对专制的秦国大加赞赏。可惜还是没有被用。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看看荀子的主张：作淫声、异服、奇技、奇器，以疑众，杀！</a:t>
            </a:r>
            <a:endParaRPr lang="zh-CN" altLang="en-US" sz="1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42976" y="0"/>
            <a:ext cx="714380" cy="62150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-32" y="142852"/>
            <a:ext cx="1214414" cy="19288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7200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  <a:cs typeface="+mj-cs"/>
              </a:rPr>
              <a:t>荀子</a:t>
            </a:r>
            <a:endParaRPr lang="zh-CN" altLang="en-US" sz="7200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  <a:cs typeface="+mj-cs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1071538" y="214290"/>
            <a:ext cx="828652" cy="54403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zh-CN" altLang="en-US" sz="3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养在深闺人未识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8501090" y="6429396"/>
            <a:ext cx="428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38EE8-4FBE-45B5-ADD8-29C3C888C303}" type="slidenum">
              <a:rPr lang="zh-CN" alt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16</a:t>
            </a:fld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000232" y="1600188"/>
            <a:ext cx="6572296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屈原对中国的影响不是他的思想，也不是他的事迹，而是他的失败。这是个人对历史的失败，是个性对社会的失败，是理想对现实的失败。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离骚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》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和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九章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》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里淋漓地表达了这种失败。这是中国历史上第一次有关独特的个人与社会、历史发生冲突并遭致惨痛毁灭的记录。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屈原追求至善至美，但“君可思而不可恃”，楚怀王背弃了他。于是“举世皆浊我独清，众人皆醉我独醒”，他慨叹“人之心不与吾心同”。他把自己放在了世界的对立面上。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离骚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》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中的“求女”就是求知音，然而“无女”，也就是没有知音。屈原可能的知音应该是汉代的贾谊。他还没有出生。</a:t>
            </a:r>
            <a:endParaRPr lang="zh-CN" altLang="en-US" sz="1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42976" y="0"/>
            <a:ext cx="714380" cy="62150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-32" y="142852"/>
            <a:ext cx="1214414" cy="19288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7200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  <a:cs typeface="+mj-cs"/>
              </a:rPr>
              <a:t>屈原</a:t>
            </a:r>
            <a:endParaRPr lang="zh-CN" altLang="en-US" sz="7200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  <a:cs typeface="+mj-cs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1071538" y="214290"/>
            <a:ext cx="828652" cy="54403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zh-CN" altLang="en-US" sz="3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面向风雨的歌者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8501090" y="6429396"/>
            <a:ext cx="428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38EE8-4FBE-45B5-ADD8-29C3C888C303}" type="slidenum">
              <a:rPr lang="zh-CN" alt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17</a:t>
            </a:fld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000232" y="2819427"/>
            <a:ext cx="6500858" cy="346709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屈原没有底层生活经验，他的人生开始的太纯洁。所以他不理解邪恶与不公。他无法与他们和平相处，哪怕虚与委蛇。因为他的决不让步，这世界有可能免于全面堕落。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>
                <a:latin typeface="微软雅黑" pitchFamily="34" charset="-122"/>
                <a:ea typeface="微软雅黑" pitchFamily="34" charset="-122"/>
              </a:rPr>
              <a:t>屈原的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作品虽然不多，但却都是“大诗”。有大精神、大人格、大境界、大痛苦、大烦恼、大疑问、大爱大恨、大悲大喜。他绝不会“怨而不怒，哀而不伤，乐而不淫”，他不追求中庸，他要求纯粹。</a:t>
            </a:r>
            <a:endParaRPr lang="zh-CN" altLang="en-US" sz="1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42976" y="0"/>
            <a:ext cx="714380" cy="62150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-32" y="142852"/>
            <a:ext cx="1214414" cy="19288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7200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  <a:cs typeface="+mj-cs"/>
              </a:rPr>
              <a:t>屈原</a:t>
            </a:r>
            <a:endParaRPr lang="zh-CN" altLang="en-US" sz="7200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  <a:cs typeface="+mj-cs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1071538" y="214290"/>
            <a:ext cx="828652" cy="54403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zh-CN" altLang="en-US" sz="3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面向风雨的歌者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8501090" y="6429396"/>
            <a:ext cx="428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38EE8-4FBE-45B5-ADD8-29C3C888C303}" type="slidenum">
              <a:rPr lang="zh-CN" alt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18</a:t>
            </a:fld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70070" y="2403468"/>
            <a:ext cx="6429420" cy="392909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商鞅为了秦国真正是到了把良心都献出去的地步。名誉、人格、朋友都不要了。他为了秦国出卖了自己的朋友魏公子卬，以至于当他后来逃亡时没有一个国家愿意收留他，因为对他的人品没有把握。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>
                <a:latin typeface="微软雅黑" pitchFamily="34" charset="-122"/>
                <a:ea typeface="微软雅黑" pitchFamily="34" charset="-122"/>
              </a:rPr>
              <a:t>他为了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秦国，连自己的命也不要了。推行法治，连即将继承王位的太子的鼻子也敢割掉。这样怎能不被到处追杀？商鞅被车裂，全家不能幸免。这的确是一个悲剧。但如果看看商君书，你又会觉得这个人并不值得同情。</a:t>
            </a:r>
            <a:endParaRPr lang="zh-CN" altLang="en-US" sz="1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42976" y="0"/>
            <a:ext cx="714380" cy="62150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-32" y="142852"/>
            <a:ext cx="1214414" cy="19288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7200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  <a:cs typeface="+mj-cs"/>
              </a:rPr>
              <a:t>商鞅</a:t>
            </a:r>
            <a:endParaRPr lang="zh-CN" altLang="en-US" sz="7200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  <a:cs typeface="+mj-cs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1071538" y="214290"/>
            <a:ext cx="828652" cy="54403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zh-CN" altLang="en-US" sz="3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斯人自杀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8501090" y="6429396"/>
            <a:ext cx="428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38EE8-4FBE-45B5-ADD8-29C3C888C303}" type="slidenum">
              <a:rPr lang="zh-CN" alt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19</a:t>
            </a:fld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5"/>
          <p:cNvSpPr/>
          <p:nvPr/>
        </p:nvSpPr>
        <p:spPr>
          <a:xfrm>
            <a:off x="-1214478" y="2643182"/>
            <a:ext cx="4714908" cy="4714908"/>
          </a:xfrm>
          <a:prstGeom prst="ellipse">
            <a:avLst/>
          </a:prstGeom>
          <a:solidFill>
            <a:srgbClr val="FF0000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714744" y="285728"/>
            <a:ext cx="4171952" cy="4429156"/>
          </a:xfrm>
        </p:spPr>
        <p:txBody>
          <a:bodyPr vert="eaVert">
            <a:normAutofit/>
          </a:bodyPr>
          <a:lstStyle/>
          <a:p>
            <a:r>
              <a:rPr lang="zh-CN" altLang="en-US" sz="8800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</a:rPr>
              <a:t>风流去</a:t>
            </a:r>
            <a:endParaRPr lang="zh-CN" altLang="en-US" sz="8800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572000" y="2071678"/>
            <a:ext cx="571504" cy="4500594"/>
          </a:xfrm>
        </p:spPr>
        <p:txBody>
          <a:bodyPr>
            <a:noAutofit/>
          </a:bodyPr>
          <a:lstStyle/>
          <a:p>
            <a:r>
              <a:rPr lang="zh-CN" altLang="en-US" sz="2800" dirty="0" smtClean="0">
                <a:solidFill>
                  <a:schemeClr val="accent6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鲍鹏山眼中的文化人物</a:t>
            </a:r>
            <a:endParaRPr lang="zh-CN" altLang="en-US" sz="2800" dirty="0">
              <a:solidFill>
                <a:schemeClr val="accent6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572264" y="0"/>
            <a:ext cx="2571736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000232" y="3217858"/>
            <a:ext cx="6429420" cy="328614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商</a:t>
            </a:r>
            <a:r>
              <a:rPr lang="zh-CN" altLang="en-US" sz="1800" dirty="0">
                <a:latin typeface="微软雅黑" pitchFamily="34" charset="-122"/>
                <a:ea typeface="微软雅黑" pitchFamily="34" charset="-122"/>
              </a:rPr>
              <a:t>君书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中所有的观点都是为了用极其单一残酷的手法约束老百姓，让他们只能从事耕战。不耕战的其他职业一律视为非法。关进监狱里还不给饭吃。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所以当时的秦国是个怪胎，国土很大，人不多，打仗很厉害，但是没有别的国家的人愿意迁徙过来。因为实在是太不自由了。而且动辄受罚，割鼻子、砍大腿、切生殖器、砍头、车裂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……</a:t>
            </a:r>
            <a:endParaRPr lang="zh-CN" altLang="en-US" sz="1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42976" y="0"/>
            <a:ext cx="714380" cy="62150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-32" y="142852"/>
            <a:ext cx="1214414" cy="19288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7200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  <a:cs typeface="+mj-cs"/>
              </a:rPr>
              <a:t>商鞅</a:t>
            </a:r>
            <a:endParaRPr lang="zh-CN" altLang="en-US" sz="7200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  <a:cs typeface="+mj-cs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1071538" y="214290"/>
            <a:ext cx="828652" cy="54403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zh-CN" altLang="en-US" sz="3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斯人自杀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8501090" y="6429396"/>
            <a:ext cx="428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38EE8-4FBE-45B5-ADD8-29C3C888C303}" type="slidenum">
              <a:rPr lang="zh-CN" alt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20</a:t>
            </a:fld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071670" y="3627469"/>
            <a:ext cx="6429420" cy="274001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商鞅强调国强民弱，不能让老百姓有钱，不能让老百姓有余粮，不能让老百姓有尊严，因为这样都会让老百姓挑战皇权。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他还发明了流氓管理好人的方法，要求人们互相监督举报，哪怕是夫妻父子也要举报和监督。这就是历史版的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《1984》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所以后来“惠王车裂之，而秦人不怜。”</a:t>
            </a:r>
            <a:endParaRPr lang="zh-CN" altLang="en-US" sz="1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42976" y="0"/>
            <a:ext cx="714380" cy="62150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-32" y="142852"/>
            <a:ext cx="1214414" cy="19288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7200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  <a:cs typeface="+mj-cs"/>
              </a:rPr>
              <a:t>商鞅</a:t>
            </a:r>
            <a:endParaRPr lang="zh-CN" altLang="en-US" sz="7200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  <a:cs typeface="+mj-cs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1071538" y="214290"/>
            <a:ext cx="828652" cy="54403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zh-CN" altLang="en-US" sz="3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斯人自杀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8501090" y="6429396"/>
            <a:ext cx="428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38EE8-4FBE-45B5-ADD8-29C3C888C303}" type="slidenum">
              <a:rPr lang="zh-CN" alt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21</a:t>
            </a:fld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41494" y="3228972"/>
            <a:ext cx="6416720" cy="305754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韩非是荀子的学生，和李斯是同学。韩非和李斯都背离了儒家，成为法家。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事实上，苏东坡就说过应该是荀子为秦国的暴政负理论的责任。韩非子对人性毫无信心，他认为尧舜只是守株待兔式的运气，期待尧舜不如实行法治。这个观点无疑是进步的。韩非认为人与人的感情其实也只是利益关系而已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42976" y="0"/>
            <a:ext cx="714380" cy="62150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-32" y="142852"/>
            <a:ext cx="1214414" cy="19288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7200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  <a:cs typeface="+mj-cs"/>
              </a:rPr>
              <a:t>韩非</a:t>
            </a:r>
            <a:endParaRPr lang="zh-CN" altLang="en-US" sz="7200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  <a:cs typeface="+mj-cs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1071538" y="214290"/>
            <a:ext cx="828652" cy="54403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zh-CN" altLang="en-US" sz="3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折断的双刃剑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8501090" y="6429396"/>
            <a:ext cx="428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38EE8-4FBE-45B5-ADD8-29C3C888C303}" type="slidenum">
              <a:rPr lang="zh-CN" alt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22</a:t>
            </a:fld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28794" y="2403469"/>
            <a:ext cx="6429420" cy="381161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至于君臣，就更要用法严加提防。所以韩非要求剥夺一切独立的经济自由，只有失去了人们的经济自由，才会完全依附于王权。“势不足以化，则除之。”如果权势不能使之驯化，就除掉他！在韩非眼中人没有独立存在的价值，人只是国家的工具、权势的工具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zh-CN" altLang="en-US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韩非认为道德是功利的，实用的。他坚持认为人的一切行为其动力都是“利”而不是道德。所以他选择了成本更低的法，而彻底背弃了道德治国的思想。他不是说道德不好，而是无用。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42976" y="0"/>
            <a:ext cx="714380" cy="62150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-32" y="142852"/>
            <a:ext cx="1214414" cy="19288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7200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  <a:cs typeface="+mj-cs"/>
              </a:rPr>
              <a:t>韩非</a:t>
            </a:r>
            <a:endParaRPr lang="zh-CN" altLang="en-US" sz="7200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  <a:cs typeface="+mj-cs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1071538" y="214290"/>
            <a:ext cx="828652" cy="54403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zh-CN" altLang="en-US" sz="3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折断的双刃剑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8501090" y="6429396"/>
            <a:ext cx="428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38EE8-4FBE-45B5-ADD8-29C3C888C303}" type="slidenum">
              <a:rPr lang="zh-CN" alt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23</a:t>
            </a:fld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28794" y="2403499"/>
            <a:ext cx="6429420" cy="381158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韩非子的思考的确非常有价值，但唯一的遗憾是他没有解决执法者权力如何约束的问题。认为对王权的无条件服从是根本的前提。为了防止人们思想混乱，韩非提出了扫除私学的建议。他痛恨私学，但他自己就是私学的受益者啊。韩非的建议后来得到了实行，就是焚书坑儒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韩非不断强调利，自己却死于义。他为保全韩国，向秦王进言。还写了一篇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说难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》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，表示自己知道这事很危险。最终，被杀。这把双刃剑伤到了自己。</a:t>
            </a:r>
            <a:endParaRPr lang="zh-CN" altLang="en-US" sz="1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42976" y="0"/>
            <a:ext cx="714380" cy="62150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-32" y="142852"/>
            <a:ext cx="1214414" cy="19288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7200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  <a:cs typeface="+mj-cs"/>
              </a:rPr>
              <a:t>韩非</a:t>
            </a:r>
            <a:endParaRPr lang="zh-CN" altLang="en-US" sz="7200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  <a:cs typeface="+mj-cs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1071538" y="214290"/>
            <a:ext cx="828652" cy="54403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zh-CN" altLang="en-US" sz="3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折断的双刃剑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8501090" y="6429396"/>
            <a:ext cx="428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38EE8-4FBE-45B5-ADD8-29C3C888C303}" type="slidenum">
              <a:rPr lang="zh-CN" alt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24</a:t>
            </a:fld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28794" y="2260623"/>
            <a:ext cx="6572296" cy="3954459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司马迁写李斯，一开篇就写他看到仓鼠时感叹“人混得好不好和老鼠一样啊，关键是看他在哪里混？”这个开场就给李斯定了调，成了鼠类。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b="1" dirty="0" smtClean="0">
                <a:solidFill>
                  <a:schemeClr val="accent6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先秦诸子到韩非，结束了。哲人的时代结束了，政客的时代到来了。李斯就是亢奋的政客。</a:t>
            </a:r>
            <a:endParaRPr lang="en-US" altLang="zh-CN" sz="1800" b="1" dirty="0" smtClean="0">
              <a:solidFill>
                <a:schemeClr val="accent6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据说李斯当了宰相的消息传到荀子耳中时，荀子并不高兴，而是很替李斯担心，他知道这个学生的弱点。</a:t>
            </a:r>
            <a:endParaRPr lang="zh-CN" altLang="en-US" sz="1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42976" y="0"/>
            <a:ext cx="714380" cy="62150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-32" y="142852"/>
            <a:ext cx="1214414" cy="19288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7200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  <a:cs typeface="+mj-cs"/>
              </a:rPr>
              <a:t>李斯</a:t>
            </a:r>
            <a:endParaRPr lang="zh-CN" altLang="en-US" sz="7200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  <a:cs typeface="+mj-cs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1071538" y="214290"/>
            <a:ext cx="828652" cy="54403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zh-CN" altLang="en-US" sz="3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斯人斯鼠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8501090" y="6429396"/>
            <a:ext cx="428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38EE8-4FBE-45B5-ADD8-29C3C888C303}" type="slidenum">
              <a:rPr lang="zh-CN" alt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25</a:t>
            </a:fld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28794" y="1960551"/>
            <a:ext cx="6572296" cy="425453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李斯是一个典型的机会主义者，以聪明处世。他是富有远见的大政治家，力主郡县制，解决了封建诸侯的问题，保证了大一统的实现。如果说不得志的韩非是黑格尔，那李斯就是罗伯斯皮尔。他的志向不在学术，而在政治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李斯给秦国出的主意是暗杀和贿赂，为了成功，毫无原则。在成功的帮助秦统一六国之后，这种无原则的政策演变为更加残酷的举措。秦二世登基后秦国十二公子被砍头，十个公主被肢解，公子高甚至要求殉葬秦始皇。李斯用这样的方法帮助新君，所以后人说：李斯亡秦，兆端厕鼠”。</a:t>
            </a:r>
            <a:endParaRPr lang="zh-CN" altLang="en-US" sz="1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42976" y="0"/>
            <a:ext cx="714380" cy="62150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-32" y="142852"/>
            <a:ext cx="1214414" cy="19288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7200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  <a:cs typeface="+mj-cs"/>
              </a:rPr>
              <a:t>李斯</a:t>
            </a:r>
            <a:endParaRPr lang="zh-CN" altLang="en-US" sz="7200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  <a:cs typeface="+mj-cs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1071538" y="214290"/>
            <a:ext cx="828652" cy="54403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zh-CN" altLang="en-US" sz="3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斯人斯鼠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8501090" y="6429396"/>
            <a:ext cx="428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38EE8-4FBE-45B5-ADD8-29C3C888C303}" type="slidenum">
              <a:rPr lang="zh-CN" alt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26</a:t>
            </a:fld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28794" y="3189317"/>
            <a:ext cx="6572296" cy="309720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后来</a:t>
            </a:r>
            <a:r>
              <a:rPr lang="zh-CN" altLang="en-US" sz="1800" dirty="0">
                <a:latin typeface="微软雅黑" pitchFamily="34" charset="-122"/>
                <a:ea typeface="微软雅黑" pitchFamily="34" charset="-122"/>
              </a:rPr>
              <a:t>出现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了比他更无底线的赵高，当李斯发现赵高可能威胁到他做老鼠的资格的时候，他选择了和赵高合作。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但小人同而不和，最终赵高还是杀了他三族。李斯死前受五刑（黥面、</a:t>
            </a:r>
            <a:r>
              <a:rPr lang="zh-CN" altLang="en-US" sz="1800" dirty="0">
                <a:latin typeface="微软雅黑" pitchFamily="34" charset="-122"/>
                <a:ea typeface="微软雅黑" pitchFamily="34" charset="-122"/>
              </a:rPr>
              <a:t>割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鼻、斩足、割生殖器、砍头）最后腰斩。一年以后赵高逼杀二世，又二月，刘邦入咸阳。再两月，项羽入关，杀子婴，烧阿房宫。</a:t>
            </a:r>
            <a:endParaRPr lang="zh-CN" altLang="en-US" sz="1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42976" y="0"/>
            <a:ext cx="714380" cy="62150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-32" y="142852"/>
            <a:ext cx="1214414" cy="19288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7200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  <a:cs typeface="+mj-cs"/>
              </a:rPr>
              <a:t>李斯</a:t>
            </a:r>
            <a:endParaRPr lang="zh-CN" altLang="en-US" sz="7200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  <a:cs typeface="+mj-cs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1071538" y="214290"/>
            <a:ext cx="828652" cy="54403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zh-CN" altLang="en-US" sz="3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斯人斯鼠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8501090" y="6429396"/>
            <a:ext cx="428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38EE8-4FBE-45B5-ADD8-29C3C888C303}" type="slidenum">
              <a:rPr lang="zh-CN" alt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27</a:t>
            </a:fld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28794" y="3214686"/>
            <a:ext cx="6500858" cy="3000396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张良是秦汉风云的幕后总导演。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张良是韩国贵族子弟，韩被秦灭，张良散尽家财求客刺杀秦王。秦始皇东游，张良与力士以大铁锤掷出击杀始皇，可惜击中副车。秦始皇大怒，大力搜捕刺客。张良于是隐姓埋名。在隐居时张良遇到了桥上丢鞋让他去捡的老翁，耐着性子捡了鞋，于是得到太公兵法。从此成为道家人物。</a:t>
            </a:r>
            <a:endParaRPr lang="zh-CN" altLang="en-US" sz="1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42976" y="0"/>
            <a:ext cx="714380" cy="62150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-32" y="142852"/>
            <a:ext cx="1214414" cy="19288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7200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  <a:cs typeface="+mj-cs"/>
              </a:rPr>
              <a:t>张良</a:t>
            </a:r>
            <a:endParaRPr lang="zh-CN" altLang="en-US" sz="7200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  <a:cs typeface="+mj-cs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1071538" y="214290"/>
            <a:ext cx="828652" cy="54403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zh-CN" altLang="en-US" sz="3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绵软的剃刀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8501090" y="6429396"/>
            <a:ext cx="428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38EE8-4FBE-45B5-ADD8-29C3C888C303}" type="slidenum">
              <a:rPr lang="zh-CN" alt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28</a:t>
            </a:fld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28794" y="1874826"/>
            <a:ext cx="6643734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张良找到了刘邦，就好像当年找到博浪沙的力士。甚至可以认为刘邦只是张良复仇的工具而已。他对于刘邦是平等对话的关系，似乎很少君臣之礼。他堪称孟子后又一个王者师。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项羽在楚汉相争时动辄大怒，仅有一个亚父范增尚不能听，而很有耐心的刘邦遇到了智慧的张良，言听计从，最终取得了胜利。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张良对于坐江山的事情毫无兴趣，他的目的只是复仇，已经完成了。所以他几乎闭门不出，只是做做顾问，偶尔指点一下。最后可能专心修道了。刘邦死后八年，张良升天。</a:t>
            </a:r>
            <a:endParaRPr lang="zh-CN" altLang="en-US" sz="1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42976" y="0"/>
            <a:ext cx="714380" cy="62150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-32" y="142852"/>
            <a:ext cx="1214414" cy="19288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7200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  <a:cs typeface="+mj-cs"/>
              </a:rPr>
              <a:t>张良</a:t>
            </a:r>
            <a:endParaRPr lang="zh-CN" altLang="en-US" sz="7200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  <a:cs typeface="+mj-cs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1071538" y="214290"/>
            <a:ext cx="828652" cy="54403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zh-CN" altLang="en-US" sz="3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绵软的剃刀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8501090" y="6429396"/>
            <a:ext cx="428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38EE8-4FBE-45B5-ADD8-29C3C888C303}" type="slidenum">
              <a:rPr lang="zh-CN" alt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29</a:t>
            </a:fld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133583" y="852469"/>
            <a:ext cx="3357586" cy="378621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这本书原本不应该解读，因为我的解读无法传递鲍鹏山老师精彩的文笔和浓重的感情。但我还是想试一试，看看我能不能用更短的篇幅把鲍先生笔下的人物写明白。这是一个挑战， 难免会顾此失彼。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所以郑重推荐大家，一定要找个时间把这本书买来看一看。从老子开始到谢灵运止，中国的众多文化名人一一呈现出最接近真实的姿态。</a:t>
            </a:r>
            <a:endParaRPr lang="zh-CN" altLang="en-US" sz="1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572264" y="0"/>
            <a:ext cx="2571736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7699" y="666730"/>
            <a:ext cx="1500198" cy="3429024"/>
          </a:xfrm>
        </p:spPr>
        <p:txBody>
          <a:bodyPr>
            <a:noAutofit/>
          </a:bodyPr>
          <a:lstStyle/>
          <a:p>
            <a:r>
              <a:rPr lang="zh-CN" altLang="en-US" sz="7200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</a:rPr>
              <a:t>读后感</a:t>
            </a:r>
            <a:endParaRPr lang="zh-CN" altLang="en-US" sz="7200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000232" y="2806727"/>
            <a:ext cx="6500858" cy="347979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贾谊是个天才，却生在了不需要天才的时代。贾谊成名很早，二十二岁就被汉文帝征召为博士。在博士中他年龄最小，但学问最好。一年之内别提拔为太中大夫。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短短两年之内，贾谊提出了大量富有远见的政治主张：削弱诸侯王的势力，抵抗匈奴，倡导农业，建立道德根基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……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他写了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过秦论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》《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论积贮疏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》《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六术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》《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忧民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》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这些重要的文章。以他的能力，完全可以跻身中国一流政治家的行列。</a:t>
            </a:r>
            <a:endParaRPr lang="zh-CN" altLang="en-US" sz="1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42976" y="0"/>
            <a:ext cx="714380" cy="62150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-32" y="142852"/>
            <a:ext cx="1214414" cy="19288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7200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  <a:cs typeface="+mj-cs"/>
              </a:rPr>
              <a:t>贾谊</a:t>
            </a:r>
            <a:endParaRPr lang="zh-CN" altLang="en-US" sz="7200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  <a:cs typeface="+mj-cs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1071538" y="214290"/>
            <a:ext cx="828652" cy="54403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zh-CN" altLang="en-US" sz="3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没有席位的发言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8501090" y="6429396"/>
            <a:ext cx="428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38EE8-4FBE-45B5-ADD8-29C3C888C303}" type="slidenum">
              <a:rPr lang="zh-CN" alt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30</a:t>
            </a:fld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000232" y="2403499"/>
            <a:ext cx="6500858" cy="3883021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但</a:t>
            </a:r>
            <a:r>
              <a:rPr lang="zh-CN" altLang="en-US" sz="1800" dirty="0">
                <a:latin typeface="微软雅黑" pitchFamily="34" charset="-122"/>
                <a:ea typeface="微软雅黑" pitchFamily="34" charset="-122"/>
              </a:rPr>
              <a:t>很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可惜，连文帝也是被开国功臣们接回来做皇帝的。开国功臣们已经把发言的席位占完了，况且贾谊还不太会说话，动不动就说这些人没什么用。所以在双方发生矛盾的时候，文帝只好把贾谊放到了长沙做长沙王的太傅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贾谊当时已经觉得自己和屈原将有着共同的命运了。但四年后贾谊又被召回长安，和文帝见了面。“宣室求贤访逐臣，贾生才调更无伦。可怜夜半虚前席，不问苍生问鬼神。”就是这次谈话的写照。</a:t>
            </a:r>
            <a:endParaRPr lang="zh-CN" altLang="en-US" sz="1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42976" y="0"/>
            <a:ext cx="714380" cy="62150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-32" y="142852"/>
            <a:ext cx="1214414" cy="19288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7200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  <a:cs typeface="+mj-cs"/>
              </a:rPr>
              <a:t>贾谊</a:t>
            </a:r>
            <a:endParaRPr lang="zh-CN" altLang="en-US" sz="7200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  <a:cs typeface="+mj-cs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1071538" y="214290"/>
            <a:ext cx="828652" cy="54403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zh-CN" altLang="en-US" sz="3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没有席位的发言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8501090" y="6429396"/>
            <a:ext cx="428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38EE8-4FBE-45B5-ADD8-29C3C888C303}" type="slidenum">
              <a:rPr lang="zh-CN" alt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31</a:t>
            </a:fld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28794" y="3429000"/>
            <a:ext cx="6500858" cy="140575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贾谊一生建议削藩，最终经晁错和主父偃完成。文帝把贾谊留给了下一代，让他做怀王太傅。可惜怀王骑马竟然摔死了，贾谊多日哭泣后赍志而没。</a:t>
            </a:r>
            <a:endParaRPr lang="zh-CN" altLang="en-US" sz="1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42976" y="0"/>
            <a:ext cx="714380" cy="62150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-32" y="142852"/>
            <a:ext cx="1214414" cy="19288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7200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  <a:cs typeface="+mj-cs"/>
              </a:rPr>
              <a:t>贾谊</a:t>
            </a:r>
            <a:endParaRPr lang="zh-CN" altLang="en-US" sz="7200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  <a:cs typeface="+mj-cs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1071538" y="214290"/>
            <a:ext cx="828652" cy="54403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zh-CN" altLang="en-US" sz="3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没有席位的发言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8501090" y="6429396"/>
            <a:ext cx="428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38EE8-4FBE-45B5-ADD8-29C3C888C303}" type="slidenum">
              <a:rPr lang="zh-CN" alt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32</a:t>
            </a:fld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000232" y="1936771"/>
            <a:ext cx="6500858" cy="4278311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汉武帝爱说大话，也爱听人说大话。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所以有个叫东方朔的人给他写了一封自荐信，说自己特别牛，汉武帝看的好笑，又觉得确实吹的厉害。就把他招来，每月发一袋粟和二百四十个零用钱。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后来东方朔觉得没劲，就找了一大堆宫里的侏儒说汉武帝要杀他们，让他们去拦汉武帝的皇驾。汉武帝一听就生气了，东方朔说：我身长九尺多，每月一袋粟，这些侏儒身长三尺也是一袋粟。他们撑死了，我却饿死了。你要用我就区别对待我，如果不用，就让我走吧。武帝大笑，让他在身边留用。</a:t>
            </a:r>
            <a:endParaRPr lang="zh-CN" altLang="en-US" sz="1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42976" y="0"/>
            <a:ext cx="714380" cy="62150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-32" y="142852"/>
            <a:ext cx="1214414" cy="30718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7200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  <a:cs typeface="+mj-cs"/>
              </a:rPr>
              <a:t>东方朔</a:t>
            </a:r>
            <a:endParaRPr lang="zh-CN" altLang="en-US" sz="7200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  <a:cs typeface="+mj-cs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1071538" y="265090"/>
            <a:ext cx="828652" cy="54403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zh-CN" altLang="en-US" sz="3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谈何容易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8501090" y="6429396"/>
            <a:ext cx="428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38EE8-4FBE-45B5-ADD8-29C3C888C303}" type="slidenum">
              <a:rPr lang="zh-CN" alt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33</a:t>
            </a:fld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000232" y="1600200"/>
            <a:ext cx="6500858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东方朔就是有这个本事，总是能把汉武帝逗笑。比如射覆屡中，认识驺牙，自己骂自己等等。以滑稽侍奉喜怒无常的汉武帝，还能全身而退，真是一个高人。最后晚年的东方朔曾经劝过汉武帝：希望陛下远离奸巧佞臣，斥退那些好进谗言的人。武帝说：原来你也会说一些正经话啊？说完了这些正经话之后，东方朔就死了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>
                <a:latin typeface="微软雅黑" pitchFamily="34" charset="-122"/>
                <a:ea typeface="微软雅黑" pitchFamily="34" charset="-122"/>
              </a:rPr>
              <a:t>东方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朔的聪明在于，他知道“士”的时代已经过去了，现在是“优”的时代。想要全身，只能以优的姿态出现在皇帝身边。东方朔的“谈何容易”是对血的教训的感慨，也是对言谈者的告诫。</a:t>
            </a:r>
            <a:endParaRPr lang="zh-CN" altLang="en-US" sz="1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42976" y="0"/>
            <a:ext cx="714380" cy="62150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-32" y="142852"/>
            <a:ext cx="1214414" cy="30718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7200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  <a:cs typeface="+mj-cs"/>
              </a:rPr>
              <a:t>东方朔</a:t>
            </a:r>
            <a:endParaRPr lang="zh-CN" altLang="en-US" sz="7200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  <a:cs typeface="+mj-cs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1071538" y="265090"/>
            <a:ext cx="828652" cy="54403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zh-CN" altLang="en-US" sz="3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谈何容易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8501090" y="6429396"/>
            <a:ext cx="428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38EE8-4FBE-45B5-ADD8-29C3C888C303}" type="slidenum">
              <a:rPr lang="zh-CN" alt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34</a:t>
            </a:fld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000232" y="1974871"/>
            <a:ext cx="6429420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司马迁和一般史家大不相同。他与自己笔下的人同生死共挣扎，让我们看到了“活的历史”。他没有延续孔子定下的纪年法，而是改用了纪传体。这样大胆的写史，因为他更重视人，而不是事。对人的命运，人的生命历程的重视，让他笔下的人物栩栩如生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>
                <a:latin typeface="微软雅黑" pitchFamily="34" charset="-122"/>
                <a:ea typeface="微软雅黑" pitchFamily="34" charset="-122"/>
              </a:rPr>
              <a:t>司马迁年轻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时是个富有激情的事功追求者，希望能够封侯拜相。父亲司马谈临终时把写史的责任交托给了他，所以司马迁后来自请降薪去做了太史令。他知道自己的宿命在这里。这就是当仁不让。</a:t>
            </a:r>
            <a:endParaRPr lang="zh-CN" altLang="en-US" sz="1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42976" y="0"/>
            <a:ext cx="714380" cy="62150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-32" y="142852"/>
            <a:ext cx="1214414" cy="30718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7200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  <a:cs typeface="+mj-cs"/>
              </a:rPr>
              <a:t>司马迁</a:t>
            </a:r>
            <a:endParaRPr lang="zh-CN" altLang="en-US" sz="7200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  <a:cs typeface="+mj-cs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1071538" y="265090"/>
            <a:ext cx="828652" cy="54403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zh-CN" altLang="en-US" sz="3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生存还是毁灭</a:t>
            </a:r>
            <a:endParaRPr lang="en-US" altLang="zh-CN" sz="32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cs typeface="+mj-cs"/>
            </a:endParaRPr>
          </a:p>
          <a:p>
            <a:pPr lvl="0" algn="ctr">
              <a:spcBef>
                <a:spcPct val="0"/>
              </a:spcBef>
            </a:pPr>
            <a:r>
              <a:rPr lang="zh-CN" altLang="en-US" sz="3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？</a:t>
            </a:r>
            <a:endParaRPr lang="zh-CN" altLang="en-US" sz="32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8501090" y="6429396"/>
            <a:ext cx="428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38EE8-4FBE-45B5-ADD8-29C3C888C303}" type="slidenum">
              <a:rPr lang="zh-CN" alt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35</a:t>
            </a:fld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000232" y="1892300"/>
            <a:ext cx="6500858" cy="4452957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就</a:t>
            </a:r>
            <a:r>
              <a:rPr lang="zh-CN" altLang="en-US" sz="1800" dirty="0">
                <a:latin typeface="微软雅黑" pitchFamily="34" charset="-122"/>
                <a:ea typeface="微软雅黑" pitchFamily="34" charset="-122"/>
              </a:rPr>
              <a:t>在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他工作了六年之后，李陵战败被俘，整个朝廷的人一致谴责。汉武帝阴森森地问了一句司马迁，你的意思呢？司马迁为那些无辜的老小妇孺说了求情的话。汉武帝大怒，判了司马迁死刑。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死刑即可以用钱免死也可以换为宫刑，司马迁没有钱，也没有亲戚朋友愿意帮他。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b="1" dirty="0" smtClean="0">
                <a:solidFill>
                  <a:schemeClr val="accent6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他一定犹豫过，生存还是毁灭？但最终他选择了宫刑，因为他还有大事没有完成。</a:t>
            </a:r>
            <a:endParaRPr lang="en-US" altLang="zh-CN" sz="1800" b="1" dirty="0" smtClean="0">
              <a:solidFill>
                <a:schemeClr val="accent6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b="1" dirty="0" smtClean="0">
                <a:solidFill>
                  <a:schemeClr val="accent6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这一年他</a:t>
            </a:r>
            <a:r>
              <a:rPr lang="en-US" altLang="zh-CN" sz="1800" b="1" dirty="0" smtClean="0">
                <a:solidFill>
                  <a:schemeClr val="accent6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47</a:t>
            </a:r>
            <a:r>
              <a:rPr lang="zh-CN" altLang="en-US" sz="1800" b="1" dirty="0" smtClean="0">
                <a:solidFill>
                  <a:schemeClr val="accent6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岁。三年后，李陵冤情洗雪，司马迁出狱。</a:t>
            </a:r>
            <a:endParaRPr lang="zh-CN" altLang="en-US" sz="1800" b="1" dirty="0">
              <a:solidFill>
                <a:schemeClr val="accent6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42976" y="0"/>
            <a:ext cx="714380" cy="62150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-32" y="142852"/>
            <a:ext cx="1214414" cy="30718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7200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  <a:cs typeface="+mj-cs"/>
              </a:rPr>
              <a:t>司马迁</a:t>
            </a:r>
            <a:endParaRPr lang="zh-CN" altLang="en-US" sz="7200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  <a:cs typeface="+mj-cs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1071538" y="265090"/>
            <a:ext cx="828652" cy="54403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zh-CN" altLang="en-US" sz="3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生存还是毁灭</a:t>
            </a:r>
            <a:endParaRPr lang="en-US" altLang="zh-CN" sz="32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cs typeface="+mj-cs"/>
            </a:endParaRPr>
          </a:p>
          <a:p>
            <a:pPr lvl="0" algn="ctr">
              <a:spcBef>
                <a:spcPct val="0"/>
              </a:spcBef>
            </a:pPr>
            <a:r>
              <a:rPr lang="zh-CN" altLang="en-US" sz="3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？</a:t>
            </a:r>
            <a:endParaRPr lang="zh-CN" altLang="en-US" sz="32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8501090" y="6429396"/>
            <a:ext cx="428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38EE8-4FBE-45B5-ADD8-29C3C888C303}" type="slidenum">
              <a:rPr lang="zh-CN" alt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36</a:t>
            </a:fld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62132" y="2760689"/>
            <a:ext cx="6357982" cy="3525831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公元前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90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年左右，司马迁失踪。写历史的人在历史上失去了终点。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在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报任安书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》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中，我们可以看到司马迁痛快淋漓的表达，人固有一死，或轻于鸿毛，或重于泰山。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他写出了自己遭受的不公和对汉武帝的控诉。要知道这封信是寄给监狱里的任安的，是注定要被政府看到的。可以相信，这封信是司马迁的绝笔。大事已了，再无牵挂！</a:t>
            </a:r>
            <a:endParaRPr lang="zh-CN" altLang="en-US" sz="1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42976" y="0"/>
            <a:ext cx="714380" cy="62150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-32" y="142852"/>
            <a:ext cx="1214414" cy="30718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7200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  <a:cs typeface="+mj-cs"/>
              </a:rPr>
              <a:t>司马迁</a:t>
            </a:r>
            <a:endParaRPr lang="zh-CN" altLang="en-US" sz="7200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  <a:cs typeface="+mj-cs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1071538" y="265090"/>
            <a:ext cx="828652" cy="54403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zh-CN" altLang="en-US" sz="3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生存还是毁灭</a:t>
            </a:r>
            <a:endParaRPr lang="en-US" altLang="zh-CN" sz="32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cs typeface="+mj-cs"/>
            </a:endParaRPr>
          </a:p>
          <a:p>
            <a:pPr lvl="0" algn="ctr">
              <a:spcBef>
                <a:spcPct val="0"/>
              </a:spcBef>
            </a:pPr>
            <a:r>
              <a:rPr lang="zh-CN" altLang="en-US" sz="3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？</a:t>
            </a:r>
            <a:endParaRPr lang="zh-CN" altLang="en-US" sz="32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8501090" y="6429396"/>
            <a:ext cx="428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38EE8-4FBE-45B5-ADD8-29C3C888C303}" type="slidenum">
              <a:rPr lang="zh-CN" alt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37</a:t>
            </a:fld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285984" y="617549"/>
            <a:ext cx="3357586" cy="5668971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b="1" dirty="0">
                <a:solidFill>
                  <a:schemeClr val="accent6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本书</a:t>
            </a:r>
            <a:r>
              <a:rPr lang="zh-CN" altLang="en-US" sz="1800" b="1" dirty="0" smtClean="0">
                <a:solidFill>
                  <a:schemeClr val="accent6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中的人物还有：</a:t>
            </a:r>
            <a:endParaRPr lang="en-US" altLang="zh-CN" sz="1800" b="1" dirty="0" smtClean="0">
              <a:solidFill>
                <a:schemeClr val="accent6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仲尼弟子、陈平、晁错、司马相如、董仲舒、朱买臣、杨雄、王充、李固、梁冀、宦官群体、党锢群英、桓帝与灵帝、建安烈士、魏晋名士、诸葛亮、孔融与祢衡、曹丕、阮籍与嵇康、元康之英、陶渊明、谢灵运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b="1" dirty="0">
                <a:solidFill>
                  <a:schemeClr val="accent6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我的</a:t>
            </a:r>
            <a:r>
              <a:rPr lang="zh-CN" altLang="en-US" sz="1800" b="1" dirty="0" smtClean="0">
                <a:solidFill>
                  <a:schemeClr val="accent6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缩写不能体现原文美好之万一，希望大家能有机缘找到原文，享受阅读。</a:t>
            </a:r>
            <a:endParaRPr lang="zh-CN" altLang="en-US" sz="1800" b="1" dirty="0">
              <a:solidFill>
                <a:schemeClr val="accent6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572264" y="0"/>
            <a:ext cx="2571736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714348" y="428604"/>
            <a:ext cx="1500198" cy="4714908"/>
          </a:xfrm>
          <a:prstGeom prst="rect">
            <a:avLst/>
          </a:prstGeom>
        </p:spPr>
        <p:txBody>
          <a:bodyPr vert="eaVert" lIns="91440" tIns="45720" rIns="91440" bIns="45720" rtlCol="0" anchor="t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zh-CN" altLang="en-US" sz="7200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  <a:cs typeface="+mj-cs"/>
              </a:rPr>
              <a:t>书里还有谁</a:t>
            </a:r>
            <a:endParaRPr lang="en-US" altLang="zh-CN" sz="7200" dirty="0" smtClean="0">
              <a:solidFill>
                <a:srgbClr val="FF0000"/>
              </a:solidFill>
              <a:latin typeface="方正舒体" pitchFamily="2" charset="-122"/>
              <a:ea typeface="方正舒体" pitchFamily="2" charset="-122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143636" y="0"/>
            <a:ext cx="3000364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643042" y="1428736"/>
            <a:ext cx="3500462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在微信公众平台中</a:t>
            </a:r>
            <a:r>
              <a:rPr lang="zh-CN" altLang="en-US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搜索</a:t>
            </a:r>
            <a:r>
              <a:rPr lang="en-US" altLang="zh-CN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【</a:t>
            </a:r>
            <a:r>
              <a:rPr lang="zh-CN" altLang="en-US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樊登读书会</a:t>
            </a:r>
            <a:r>
              <a:rPr lang="en-US" altLang="zh-CN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】</a:t>
            </a:r>
            <a:r>
              <a:rPr lang="zh-CN" altLang="en-US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或者</a:t>
            </a:r>
            <a:r>
              <a:rPr lang="zh-CN" altLang="en-US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扫描二维码进行关注；</a:t>
            </a:r>
            <a:endParaRPr lang="en-US" altLang="zh-CN" kern="0" dirty="0">
              <a:solidFill>
                <a:schemeClr val="tx1">
                  <a:lumMod val="75000"/>
                  <a:lumOff val="2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endParaRPr lang="en-US" altLang="zh-CN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非</a:t>
            </a:r>
            <a:r>
              <a:rPr lang="zh-CN" altLang="en-US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会员可以试读</a:t>
            </a:r>
            <a:r>
              <a:rPr lang="zh-CN" altLang="en-US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部分图书精华解读内容</a:t>
            </a:r>
            <a:r>
              <a:rPr lang="zh-CN" altLang="en-US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，注册成为会员，第一时间获取全部读书笔记；</a:t>
            </a:r>
            <a:endParaRPr lang="en-US" altLang="zh-CN" kern="0" dirty="0">
              <a:solidFill>
                <a:schemeClr val="tx1">
                  <a:lumMod val="75000"/>
                  <a:lumOff val="2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endParaRPr lang="en-US" altLang="zh-CN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会员</a:t>
            </a:r>
            <a:r>
              <a:rPr lang="zh-CN" altLang="en-US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拥有近距离交流的微信会员群，可以随时方便的交流读书心得，有任何读书的疑问都可以在会员群或讨论区中提出。</a:t>
            </a:r>
          </a:p>
        </p:txBody>
      </p:sp>
      <p:sp>
        <p:nvSpPr>
          <p:cNvPr id="9" name="矩形 8"/>
          <p:cNvSpPr/>
          <p:nvPr/>
        </p:nvSpPr>
        <p:spPr>
          <a:xfrm>
            <a:off x="6215074" y="4583866"/>
            <a:ext cx="278605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这里是读书人的社区</a:t>
            </a: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endParaRPr lang="en-US" altLang="zh-CN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思想碰撞和交流的舞台。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r>
              <a:rPr lang="zh-CN" altLang="en-US" sz="2800" b="1" dirty="0" smtClean="0">
                <a:solidFill>
                  <a:srgbClr val="FFC000"/>
                </a:solidFill>
                <a:latin typeface="微软雅黑" charset="0"/>
                <a:ea typeface="微软雅黑" charset="0"/>
                <a:cs typeface="微软雅黑" charset="0"/>
              </a:rPr>
              <a:t>樊登读书会   </a:t>
            </a:r>
            <a:endParaRPr lang="en-US" altLang="zh-CN" sz="2800" b="1" dirty="0" smtClean="0">
              <a:solidFill>
                <a:srgbClr val="FFC000"/>
              </a:solidFill>
              <a:latin typeface="微软雅黑" charset="0"/>
              <a:ea typeface="微软雅黑" charset="0"/>
              <a:cs typeface="微软雅黑" charset="0"/>
            </a:endParaRPr>
          </a:p>
          <a:p>
            <a:pPr lvl="0"/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欢迎爱读书的你！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标题 1"/>
          <p:cNvSpPr txBox="1">
            <a:spLocks/>
          </p:cNvSpPr>
          <p:nvPr/>
        </p:nvSpPr>
        <p:spPr>
          <a:xfrm>
            <a:off x="5345118" y="466704"/>
            <a:ext cx="1793888" cy="4222780"/>
          </a:xfrm>
          <a:prstGeom prst="rect">
            <a:avLst/>
          </a:prstGeom>
        </p:spPr>
        <p:txBody>
          <a:bodyPr vert="eaVert" lIns="91440" tIns="45720" rIns="91440" bIns="45720" rtlCol="0" anchor="t">
            <a:noAutofit/>
          </a:bodyPr>
          <a:lstStyle/>
          <a:p>
            <a:pPr lvl="0">
              <a:spcBef>
                <a:spcPct val="0"/>
              </a:spcBef>
            </a:pPr>
            <a:r>
              <a:rPr lang="zh-CN" altLang="en-US" sz="6000" dirty="0" smtClean="0">
                <a:solidFill>
                  <a:schemeClr val="bg1"/>
                </a:solidFill>
                <a:latin typeface="方正舒体" pitchFamily="2" charset="-122"/>
                <a:ea typeface="方正舒体" pitchFamily="2" charset="-122"/>
                <a:cs typeface="+mj-cs"/>
              </a:rPr>
              <a:t>关于</a:t>
            </a:r>
            <a:endParaRPr lang="en-US" altLang="zh-CN" sz="6000" dirty="0" smtClean="0">
              <a:solidFill>
                <a:schemeClr val="bg1"/>
              </a:solidFill>
              <a:latin typeface="方正舒体" pitchFamily="2" charset="-122"/>
              <a:ea typeface="方正舒体" pitchFamily="2" charset="-122"/>
              <a:cs typeface="+mj-cs"/>
            </a:endParaRPr>
          </a:p>
          <a:p>
            <a:pPr lvl="0">
              <a:spcBef>
                <a:spcPct val="0"/>
              </a:spcBef>
            </a:pPr>
            <a:r>
              <a:rPr lang="zh-CN" altLang="en-US" sz="6000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  <a:cs typeface="+mj-cs"/>
              </a:rPr>
              <a:t>樊登读书会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142976" y="0"/>
            <a:ext cx="714380" cy="62150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71538" y="214290"/>
            <a:ext cx="828652" cy="5440378"/>
          </a:xfrm>
        </p:spPr>
        <p:txBody>
          <a:bodyPr>
            <a:normAutofit fontScale="90000"/>
          </a:bodyPr>
          <a:lstStyle/>
          <a:p>
            <a:r>
              <a:rPr lang="zh-CN" altLang="en-US" sz="3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颠倒的世界和扭曲的哲学</a:t>
            </a:r>
            <a:endParaRPr lang="zh-CN" altLang="en-US" sz="36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143108" y="1357298"/>
            <a:ext cx="6429420" cy="421484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老子神出鬼没，出现在这个民族的童年时代，却突然消失。老子出关意义重大，它表明我们已经不配受哲学的引导，而我们也抛弃了哲学，沉醉于现实世界的追逐。老子是周王朝的档案馆馆长，所以看遍了历史上的各种丑恶和内部资料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他的道德经就讲两件事：处世和治国。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>
                <a:latin typeface="微软雅黑" pitchFamily="34" charset="-122"/>
                <a:ea typeface="微软雅黑" pitchFamily="34" charset="-122"/>
              </a:rPr>
              <a:t>老子的治国之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道是无为。治大国如烹小鲜，别折腾！把那些乱七八糟的事工放下，少管，少干，老百姓的日子就好过了。当然，前提是要国小民少。可以说老子的建议是非常大胆的，而且逆时代潮流。</a:t>
            </a:r>
            <a:endParaRPr lang="zh-CN" altLang="en-US" sz="1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-32" y="142852"/>
            <a:ext cx="1214414" cy="19288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7200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  <a:cs typeface="+mj-cs"/>
              </a:rPr>
              <a:t>老子</a:t>
            </a:r>
            <a:endParaRPr lang="zh-CN" altLang="en-US" sz="7200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  <a:cs typeface="+mj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8501090" y="6429396"/>
            <a:ext cx="428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38EE8-4FBE-45B5-ADD8-29C3C888C303}" type="slidenum">
              <a:rPr lang="zh-CN" alt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4</a:t>
            </a:fld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868203"/>
            <a:ext cx="3672408" cy="3672408"/>
          </a:xfrm>
          <a:prstGeom prst="rect">
            <a:avLst/>
          </a:prstGeom>
          <a:noFill/>
        </p:spPr>
      </p:pic>
      <p:sp>
        <p:nvSpPr>
          <p:cNvPr id="5" name="矩形 4"/>
          <p:cNvSpPr/>
          <p:nvPr/>
        </p:nvSpPr>
        <p:spPr>
          <a:xfrm>
            <a:off x="6572264" y="0"/>
            <a:ext cx="2571736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内容占位符 2"/>
          <p:cNvSpPr txBox="1">
            <a:spLocks/>
          </p:cNvSpPr>
          <p:nvPr/>
        </p:nvSpPr>
        <p:spPr bwMode="auto">
          <a:xfrm>
            <a:off x="2395230" y="4629766"/>
            <a:ext cx="4248472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buFont typeface="Arial" charset="0"/>
              <a:buNone/>
            </a:pPr>
            <a:r>
              <a:rPr kumimoji="0" lang="zh-CN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charset="0"/>
                <a:ea typeface="微软雅黑" charset="0"/>
                <a:cs typeface="微软雅黑" charset="0"/>
              </a:rPr>
              <a:t>如果您觉得有所收获，欢迎邀请您的</a:t>
            </a:r>
            <a:r>
              <a:rPr kumimoji="0" lang="zh-CN" alt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charset="0"/>
                <a:ea typeface="微软雅黑" charset="0"/>
                <a:cs typeface="微软雅黑" charset="0"/>
              </a:rPr>
              <a:t>朋友加入</a:t>
            </a:r>
            <a:endParaRPr kumimoji="0" lang="en-US" altLang="zh-CN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charset="0"/>
              <a:ea typeface="微软雅黑" charset="0"/>
              <a:cs typeface="微软雅黑" charset="0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 typeface="Arial" charset="0"/>
              <a:buNone/>
            </a:pPr>
            <a:r>
              <a:rPr kumimoji="0" lang="zh-CN" alt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charset="0"/>
                <a:ea typeface="微软雅黑" charset="0"/>
                <a:cs typeface="微软雅黑" charset="0"/>
              </a:rPr>
              <a:t>共同</a:t>
            </a:r>
            <a:r>
              <a:rPr kumimoji="0" lang="zh-CN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charset="0"/>
                <a:ea typeface="微软雅黑" charset="0"/>
                <a:cs typeface="微软雅黑" charset="0"/>
              </a:rPr>
              <a:t>分享读书的喜悦</a:t>
            </a:r>
            <a:r>
              <a:rPr kumimoji="0" lang="zh-CN" alt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charset="0"/>
                <a:ea typeface="微软雅黑" charset="0"/>
                <a:cs typeface="微软雅黑" charset="0"/>
              </a:rPr>
              <a:t>！</a:t>
            </a:r>
            <a:endParaRPr kumimoji="0"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微软雅黑" charset="0"/>
              <a:ea typeface="微软雅黑" charset="0"/>
              <a:cs typeface="微软雅黑" charset="0"/>
            </a:endParaRPr>
          </a:p>
        </p:txBody>
      </p:sp>
      <p:sp>
        <p:nvSpPr>
          <p:cNvPr id="14" name="矩形 81"/>
          <p:cNvSpPr>
            <a:spLocks noChangeArrowheads="1"/>
          </p:cNvSpPr>
          <p:nvPr/>
        </p:nvSpPr>
        <p:spPr bwMode="auto">
          <a:xfrm>
            <a:off x="3259326" y="5063555"/>
            <a:ext cx="288032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微软雅黑" charset="0"/>
                <a:ea typeface="微软雅黑" charset="0"/>
                <a:cs typeface="微软雅黑" charset="0"/>
              </a:rPr>
              <a:t>樊登读书会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298098" y="1836741"/>
            <a:ext cx="4572000" cy="235902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  <p:pic>
        <p:nvPicPr>
          <p:cNvPr id="7" name="Picture 2" descr="G:\孑子 朋友们\田君琦\樊登读书会\樊登读书会二维码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4712" y="1838328"/>
            <a:ext cx="2357437" cy="235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563212" y="3522666"/>
            <a:ext cx="1785937" cy="357187"/>
          </a:xfrm>
          <a:prstGeom prst="rect">
            <a:avLst/>
          </a:prstGeom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欢迎关注</a:t>
            </a:r>
          </a:p>
        </p:txBody>
      </p:sp>
      <p:pic>
        <p:nvPicPr>
          <p:cNvPr id="9" name="图片 13" descr="logo-37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098" y="1887178"/>
            <a:ext cx="2316163" cy="182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1"/>
          <p:cNvSpPr txBox="1"/>
          <p:nvPr/>
        </p:nvSpPr>
        <p:spPr>
          <a:xfrm>
            <a:off x="2581947" y="5178892"/>
            <a:ext cx="42066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上海科必达信息科技有限公司</a:t>
            </a:r>
            <a:endParaRPr lang="en-US" altLang="zh-CN" sz="2400" b="1" dirty="0" smtClean="0">
              <a:solidFill>
                <a:schemeClr val="bg1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1" name="文本框 2"/>
          <p:cNvSpPr txBox="1"/>
          <p:nvPr/>
        </p:nvSpPr>
        <p:spPr>
          <a:xfrm>
            <a:off x="3471940" y="5843414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>
                <a:solidFill>
                  <a:schemeClr val="bg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荣誉</a:t>
            </a:r>
            <a:r>
              <a:rPr lang="zh-CN" altLang="en-US" sz="4000" dirty="0" smtClean="0">
                <a:solidFill>
                  <a:schemeClr val="bg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出品</a:t>
            </a:r>
            <a:endParaRPr lang="zh-CN" altLang="en-US" sz="4000" dirty="0">
              <a:solidFill>
                <a:schemeClr val="bg1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142976" y="0"/>
            <a:ext cx="714380" cy="62150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71538" y="214290"/>
            <a:ext cx="828652" cy="5440378"/>
          </a:xfrm>
        </p:spPr>
        <p:txBody>
          <a:bodyPr anchor="t">
            <a:noAutofit/>
          </a:bodyPr>
          <a:lstStyle/>
          <a:p>
            <a:r>
              <a:rPr lang="zh-CN" altLang="en-US" sz="3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颠倒的世界和扭曲的哲学</a:t>
            </a:r>
            <a:endParaRPr lang="zh-CN" altLang="en-US" sz="32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097070" y="3038472"/>
            <a:ext cx="6429420" cy="278608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老子的处世之道是柔弱胜刚强，坚强者死之道，柔弱者生之道。老子说他自己有三宝：慈、俭、不敢为天下先。人不但要学会勇敢，更要学会勇于不敢。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>
                <a:latin typeface="微软雅黑" pitchFamily="34" charset="-122"/>
                <a:ea typeface="微软雅黑" pitchFamily="34" charset="-122"/>
              </a:rPr>
              <a:t>老子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的建议听起来和普通人都不一样，因为老子是一个孤独的对人性失去信心的人。他最终选择出关，大概是带着一种强烈的孤独感吧。俗人昭昭，我独昏昏；俗人察察，我独闷闷。</a:t>
            </a:r>
            <a:endParaRPr lang="zh-CN" altLang="en-US" sz="1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-32" y="142852"/>
            <a:ext cx="1214414" cy="19288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7200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  <a:cs typeface="+mj-cs"/>
              </a:rPr>
              <a:t>老子</a:t>
            </a:r>
            <a:endParaRPr lang="zh-CN" altLang="en-US" sz="7200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  <a:cs typeface="+mj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8501090" y="6429396"/>
            <a:ext cx="428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38EE8-4FBE-45B5-ADD8-29C3C888C303}" type="slidenum">
              <a:rPr lang="zh-CN" alt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5</a:t>
            </a:fld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000232" y="2424106"/>
            <a:ext cx="6572296" cy="386241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孔子是悬挂在那个遥远古世纪的一盏明灯。他所生活的时代的确混乱无道，而孔子却以复兴文化为己任。所以一辈子不断碰壁却不断努力。直到最后感叹：逝者如斯夫！多像一盏摇曳不定的烛灯，让我们感受到文化的温暖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>
                <a:latin typeface="微软雅黑" pitchFamily="34" charset="-122"/>
                <a:ea typeface="微软雅黑" pitchFamily="34" charset="-122"/>
              </a:rPr>
              <a:t>孔子是一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位文化巨人，在当时就已经名满天下。难得的是，他并没有躲在书斋里搞纯学术，而是怀着兼济天下的情怀四处奔走希望能够做些事。历史没有让他成为子产或者晏婴，而是让他成为了孔子。</a:t>
            </a:r>
            <a:endParaRPr lang="zh-CN" altLang="en-US" sz="1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42976" y="0"/>
            <a:ext cx="714380" cy="62150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-32" y="142852"/>
            <a:ext cx="1214414" cy="19288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7200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  <a:cs typeface="+mj-cs"/>
              </a:rPr>
              <a:t>孔子</a:t>
            </a:r>
            <a:endParaRPr lang="zh-CN" altLang="en-US" sz="7200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  <a:cs typeface="+mj-cs"/>
            </a:endParaRPr>
          </a:p>
        </p:txBody>
      </p:sp>
      <p:sp>
        <p:nvSpPr>
          <p:cNvPr id="7" name="标题 1"/>
          <p:cNvSpPr txBox="1">
            <a:spLocks/>
          </p:cNvSpPr>
          <p:nvPr/>
        </p:nvSpPr>
        <p:spPr>
          <a:xfrm>
            <a:off x="1071538" y="214290"/>
            <a:ext cx="828652" cy="54403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zh-CN" altLang="en-US" sz="3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黑暗王国的残烛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8501090" y="6429396"/>
            <a:ext cx="428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38EE8-4FBE-45B5-ADD8-29C3C888C303}" type="slidenum">
              <a:rPr lang="zh-CN" alt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6</a:t>
            </a:fld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000232" y="2793996"/>
            <a:ext cx="6715172" cy="345439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孔子官场失意却并不痛苦，他用之则行，舍之则藏，不怨天，不尤人。除了论语之外，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尚书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》《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春秋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》《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诗经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》《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周易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》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这些对整个民族都非常重要的典籍都与他有关。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zh-CN" altLang="en-US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孔子之所以是万世师表，因为他开创了私学，倡导有教无类。他的学生既有王公贵族也有贩夫走卒，既有巨富商贾也有寒门子弟。在他死后，弟子们守孝三年，对他最忠诚的学生子贡甚至守孝六年。每念及此，都不由得我们感叹唏嘘。</a:t>
            </a:r>
          </a:p>
        </p:txBody>
      </p:sp>
      <p:sp>
        <p:nvSpPr>
          <p:cNvPr id="4" name="矩形 3"/>
          <p:cNvSpPr/>
          <p:nvPr/>
        </p:nvSpPr>
        <p:spPr>
          <a:xfrm>
            <a:off x="1142976" y="0"/>
            <a:ext cx="714380" cy="62150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-32" y="142852"/>
            <a:ext cx="1214414" cy="19288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7200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  <a:cs typeface="+mj-cs"/>
              </a:rPr>
              <a:t>孔子</a:t>
            </a:r>
            <a:endParaRPr lang="zh-CN" altLang="en-US" sz="7200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  <a:cs typeface="+mj-cs"/>
            </a:endParaRPr>
          </a:p>
        </p:txBody>
      </p:sp>
      <p:sp>
        <p:nvSpPr>
          <p:cNvPr id="7" name="标题 1"/>
          <p:cNvSpPr txBox="1">
            <a:spLocks/>
          </p:cNvSpPr>
          <p:nvPr/>
        </p:nvSpPr>
        <p:spPr>
          <a:xfrm>
            <a:off x="1071538" y="214290"/>
            <a:ext cx="828652" cy="54403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zh-CN" altLang="en-US" sz="3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黑暗王国的残烛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8501090" y="6429396"/>
            <a:ext cx="428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38EE8-4FBE-45B5-ADD8-29C3C888C303}" type="slidenum">
              <a:rPr lang="zh-CN" alt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7</a:t>
            </a:fld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57370" y="3609976"/>
            <a:ext cx="6500858" cy="2643206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墨子是中国历史上第一个剑侠，最伟大的剑侠！他在孔子之后再次给我们这个民族带来了希望之光。他光着头，赤着脚，穿着粗短布衫，面目黧黑，焦虑急切。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墨子最早学儒，后来发现不对胃口。儒者的礼太繁琐而不实用。于是他背叛师门，同时也背叛了周王朝。</a:t>
            </a:r>
            <a:endParaRPr lang="zh-CN" altLang="en-US" sz="1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42976" y="0"/>
            <a:ext cx="714380" cy="62150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-32" y="142852"/>
            <a:ext cx="1214414" cy="19288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7200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  <a:cs typeface="+mj-cs"/>
              </a:rPr>
              <a:t>墨子</a:t>
            </a:r>
            <a:endParaRPr lang="zh-CN" altLang="en-US" sz="7200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  <a:cs typeface="+mj-cs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1071538" y="214290"/>
            <a:ext cx="828652" cy="54403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zh-CN" altLang="en-US" sz="3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向帝国挑战的剑侠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8501090" y="6429396"/>
            <a:ext cx="428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38EE8-4FBE-45B5-ADD8-29C3C888C303}" type="slidenum">
              <a:rPr lang="zh-CN" alt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8</a:t>
            </a:fld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058970" y="1566881"/>
            <a:ext cx="6500858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墨子服役者百八十人，皆可使赴火蹈刃，死不旋踵。墨子学派，简直就是一只敢死队。墨子的队伍重视防守，他反对战争的方式是以各种各样眼花缭乱的防守方式来阻止战争。中国的机械和技术都因此而得到了发展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墨子最锋利的剑不是他的守城之具，而是他思想的锋芒。孔子维持着周的尊严，而墨子在推翻周朝的进程中提供了理论支持。他的方法是忽略周的存在，在他的理论里，已经早于秦始皇扫平了周王朝。他抬出了天，他认为没有天子，只有天。没有天子，也就没有了天下。墨子是第一个大量使用“国家”这个词的人。墨子在呼唤着新的世界。</a:t>
            </a:r>
            <a:endParaRPr lang="zh-CN" altLang="en-US" sz="1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42976" y="0"/>
            <a:ext cx="714380" cy="62150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-32" y="142852"/>
            <a:ext cx="1214414" cy="19288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7200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  <a:cs typeface="+mj-cs"/>
              </a:rPr>
              <a:t>墨子</a:t>
            </a:r>
            <a:endParaRPr lang="zh-CN" altLang="en-US" sz="7200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  <a:cs typeface="+mj-cs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1071538" y="214290"/>
            <a:ext cx="828652" cy="54403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zh-CN" altLang="en-US" sz="32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向帝国挑战的剑侠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8501090" y="6429396"/>
            <a:ext cx="428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38EE8-4FBE-45B5-ADD8-29C3C888C303}" type="slidenum">
              <a:rPr lang="zh-CN" alt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9</a:t>
            </a:fld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4617</Words>
  <Application>Microsoft Office PowerPoint</Application>
  <PresentationFormat>全屏显示(4:3)</PresentationFormat>
  <Paragraphs>248</Paragraphs>
  <Slides>41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41</vt:i4>
      </vt:variant>
    </vt:vector>
  </HeadingPairs>
  <TitlesOfParts>
    <vt:vector size="50" baseType="lpstr">
      <vt:lpstr>方正舒体</vt:lpstr>
      <vt:lpstr>华文行楷</vt:lpstr>
      <vt:lpstr>华文楷体</vt:lpstr>
      <vt:lpstr>隶书</vt:lpstr>
      <vt:lpstr>宋体</vt:lpstr>
      <vt:lpstr>微软雅黑</vt:lpstr>
      <vt:lpstr>Arial</vt:lpstr>
      <vt:lpstr>Calibri</vt:lpstr>
      <vt:lpstr>Office 主题</vt:lpstr>
      <vt:lpstr>PowerPoint 演示文稿</vt:lpstr>
      <vt:lpstr>风流去</vt:lpstr>
      <vt:lpstr>读后感</vt:lpstr>
      <vt:lpstr>颠倒的世界和扭曲的哲学</vt:lpstr>
      <vt:lpstr>颠倒的世界和扭曲的哲学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《风流去》</dc:title>
  <dc:creator>User</dc:creator>
  <cp:lastModifiedBy>PC-02</cp:lastModifiedBy>
  <cp:revision>44</cp:revision>
  <dcterms:created xsi:type="dcterms:W3CDTF">2014-08-27T08:40:07Z</dcterms:created>
  <dcterms:modified xsi:type="dcterms:W3CDTF">2014-08-30T08:32:52Z</dcterms:modified>
</cp:coreProperties>
</file>