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4" r:id="rId2"/>
    <p:sldId id="256" r:id="rId3"/>
    <p:sldId id="257" r:id="rId4"/>
    <p:sldId id="258" r:id="rId5"/>
    <p:sldId id="259" r:id="rId6"/>
    <p:sldId id="260" r:id="rId7"/>
    <p:sldId id="261" r:id="rId8"/>
    <p:sldId id="263" r:id="rId9"/>
    <p:sldId id="262" r:id="rId10"/>
    <p:sldId id="264" r:id="rId11"/>
    <p:sldId id="266" r:id="rId12"/>
    <p:sldId id="267" r:id="rId13"/>
    <p:sldId id="268" r:id="rId14"/>
    <p:sldId id="269" r:id="rId15"/>
    <p:sldId id="270" r:id="rId16"/>
    <p:sldId id="271" r:id="rId17"/>
    <p:sldId id="272" r:id="rId18"/>
    <p:sldId id="275" r:id="rId19"/>
    <p:sldId id="273" r:id="rId20"/>
    <p:sldId id="278" r:id="rId21"/>
    <p:sldId id="276" r:id="rId22"/>
    <p:sldId id="277" r:id="rId23"/>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宋体" pitchFamily="2" charset="-122"/>
                <a:cs typeface="+mn-cs"/>
              </a:defRPr>
            </a:lvl1pPr>
          </a:lstStyle>
          <a:p>
            <a:pPr>
              <a:defRPr/>
            </a:pPr>
            <a:endParaRPr lang="en-US" altLang="zh-CN"/>
          </a:p>
        </p:txBody>
      </p:sp>
      <p:sp>
        <p:nvSpPr>
          <p:cNvPr id="133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宋体" pitchFamily="2" charset="-122"/>
                <a:cs typeface="+mn-cs"/>
              </a:defRPr>
            </a:lvl1pPr>
          </a:lstStyle>
          <a:p>
            <a:pPr>
              <a:defRPr/>
            </a:pPr>
            <a:endParaRPr lang="en-US" altLang="zh-CN"/>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33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宋体" pitchFamily="2" charset="-122"/>
                <a:cs typeface="+mn-cs"/>
              </a:defRPr>
            </a:lvl1pPr>
          </a:lstStyle>
          <a:p>
            <a:pPr>
              <a:defRPr/>
            </a:pPr>
            <a:endParaRPr lang="en-US" altLang="zh-CN"/>
          </a:p>
        </p:txBody>
      </p:sp>
      <p:sp>
        <p:nvSpPr>
          <p:cNvPr id="133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A25DBBB-3455-480A-AEFA-A8940A709FB2}" type="slidenum">
              <a:rPr lang="en-US" altLang="zh-CN"/>
              <a:pPr>
                <a:defRPr/>
              </a:pPr>
              <a:t>‹#›</a:t>
            </a:fld>
            <a:endParaRPr lang="en-US" altLang="zh-CN"/>
          </a:p>
        </p:txBody>
      </p:sp>
    </p:spTree>
    <p:extLst>
      <p:ext uri="{BB962C8B-B14F-4D97-AF65-F5344CB8AC3E}">
        <p14:creationId xmlns:p14="http://schemas.microsoft.com/office/powerpoint/2010/main" val="3841886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宋体" pitchFamily="2" charset="-122"/>
        <a:cs typeface="宋体" charset="0"/>
      </a:defRPr>
    </a:lvl1pPr>
    <a:lvl2pPr marL="457200" algn="l" rtl="0" eaLnBrk="0" fontAlgn="base" hangingPunct="0">
      <a:spcBef>
        <a:spcPct val="30000"/>
      </a:spcBef>
      <a:spcAft>
        <a:spcPct val="0"/>
      </a:spcAft>
      <a:defRPr kumimoji="1"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B200162-10AB-421F-AE4F-D5FDF3804CBE}" type="slidenum">
              <a:rPr lang="en-US" altLang="zh-CN"/>
              <a:pPr/>
              <a:t>11</a:t>
            </a:fld>
            <a:endParaRPr lang="en-US" altLang="zh-CN"/>
          </a:p>
        </p:txBody>
      </p:sp>
      <p:sp>
        <p:nvSpPr>
          <p:cNvPr id="14339" name="Rectangle 6"/>
          <p:cNvSpPr txBox="1">
            <a:spLocks noGrp="1" noChangeArrowheads="1"/>
          </p:cNvSpPr>
          <p:nvPr/>
        </p:nvSpPr>
        <p:spPr bwMode="auto">
          <a:xfrm>
            <a:off x="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1" tIns="46516" rIns="93031" bIns="46516" anchor="b"/>
          <a:lstStyle>
            <a:lvl1pPr defTabSz="930275">
              <a:defRPr>
                <a:solidFill>
                  <a:schemeClr val="tx1"/>
                </a:solidFill>
                <a:latin typeface="Arial" panose="020B0604020202020204" pitchFamily="34" charset="0"/>
                <a:ea typeface="宋体" panose="02010600030101010101" pitchFamily="2" charset="-122"/>
              </a:defRPr>
            </a:lvl1pPr>
            <a:lvl2pPr marL="742950" indent="-285750" defTabSz="930275">
              <a:defRPr>
                <a:solidFill>
                  <a:schemeClr val="tx1"/>
                </a:solidFill>
                <a:latin typeface="Arial" panose="020B0604020202020204" pitchFamily="34" charset="0"/>
                <a:ea typeface="宋体" panose="02010600030101010101" pitchFamily="2" charset="-122"/>
              </a:defRPr>
            </a:lvl2pPr>
            <a:lvl3pPr marL="1143000" indent="-228600" defTabSz="930275">
              <a:defRPr>
                <a:solidFill>
                  <a:schemeClr val="tx1"/>
                </a:solidFill>
                <a:latin typeface="Arial" panose="020B0604020202020204" pitchFamily="34" charset="0"/>
                <a:ea typeface="宋体" panose="02010600030101010101" pitchFamily="2" charset="-122"/>
              </a:defRPr>
            </a:lvl3pPr>
            <a:lvl4pPr marL="1600200" indent="-228600" defTabSz="930275">
              <a:defRPr>
                <a:solidFill>
                  <a:schemeClr val="tx1"/>
                </a:solidFill>
                <a:latin typeface="Arial" panose="020B0604020202020204" pitchFamily="34" charset="0"/>
                <a:ea typeface="宋体" panose="02010600030101010101" pitchFamily="2" charset="-122"/>
              </a:defRPr>
            </a:lvl4pPr>
            <a:lvl5pPr marL="2057400" indent="-228600" defTabSz="930275">
              <a:defRPr>
                <a:solidFill>
                  <a:schemeClr val="tx1"/>
                </a:solidFill>
                <a:latin typeface="Arial" panose="020B0604020202020204" pitchFamily="34" charset="0"/>
                <a:ea typeface="宋体" panose="02010600030101010101" pitchFamily="2" charset="-122"/>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AU" sz="900"/>
              <a:t>IBM Confidential</a:t>
            </a:r>
            <a:endParaRPr lang="en-AU" altLang="zh-CN" sz="900"/>
          </a:p>
        </p:txBody>
      </p:sp>
      <p:sp>
        <p:nvSpPr>
          <p:cNvPr id="14340" name="Rectangle 2"/>
          <p:cNvSpPr>
            <a:spLocks noGrp="1" noRot="1" noChangeAspect="1" noChangeArrowheads="1" noTextEdit="1"/>
          </p:cNvSpPr>
          <p:nvPr>
            <p:ph type="sldImg"/>
          </p:nvPr>
        </p:nvSpPr>
        <p:spPr>
          <a:ln/>
        </p:spPr>
      </p:sp>
      <p:sp>
        <p:nvSpPr>
          <p:cNvPr id="1434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1" tIns="46516" rIns="93031" bIns="46516"/>
          <a:lstStyle/>
          <a:p>
            <a:pPr eaLnBrk="1" hangingPunct="1"/>
            <a:endParaRPr kumimoji="0" lang="zh-CN" altLang="en-US" smtClean="0">
              <a:latin typeface="Arial" panose="020B0604020202020204" pitchFamily="34" charset="0"/>
            </a:endParaRPr>
          </a:p>
        </p:txBody>
      </p:sp>
    </p:spTree>
    <p:extLst>
      <p:ext uri="{BB962C8B-B14F-4D97-AF65-F5344CB8AC3E}">
        <p14:creationId xmlns:p14="http://schemas.microsoft.com/office/powerpoint/2010/main" val="2835868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032509E9-3705-493B-A073-BA13657B666F}" type="slidenum">
              <a:rPr lang="en-US" altLang="zh-CN"/>
              <a:pPr/>
              <a:t>12</a:t>
            </a:fld>
            <a:endParaRPr lang="en-US" altLang="zh-CN"/>
          </a:p>
        </p:txBody>
      </p:sp>
      <p:sp>
        <p:nvSpPr>
          <p:cNvPr id="16387" name="Rectangle 6"/>
          <p:cNvSpPr txBox="1">
            <a:spLocks noGrp="1" noChangeArrowheads="1"/>
          </p:cNvSpPr>
          <p:nvPr/>
        </p:nvSpPr>
        <p:spPr bwMode="auto">
          <a:xfrm>
            <a:off x="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1" tIns="46516" rIns="93031" bIns="46516" anchor="b"/>
          <a:lstStyle>
            <a:lvl1pPr defTabSz="930275">
              <a:defRPr>
                <a:solidFill>
                  <a:schemeClr val="tx1"/>
                </a:solidFill>
                <a:latin typeface="Arial" panose="020B0604020202020204" pitchFamily="34" charset="0"/>
                <a:ea typeface="宋体" panose="02010600030101010101" pitchFamily="2" charset="-122"/>
              </a:defRPr>
            </a:lvl1pPr>
            <a:lvl2pPr marL="742950" indent="-285750" defTabSz="930275">
              <a:defRPr>
                <a:solidFill>
                  <a:schemeClr val="tx1"/>
                </a:solidFill>
                <a:latin typeface="Arial" panose="020B0604020202020204" pitchFamily="34" charset="0"/>
                <a:ea typeface="宋体" panose="02010600030101010101" pitchFamily="2" charset="-122"/>
              </a:defRPr>
            </a:lvl2pPr>
            <a:lvl3pPr marL="1143000" indent="-228600" defTabSz="930275">
              <a:defRPr>
                <a:solidFill>
                  <a:schemeClr val="tx1"/>
                </a:solidFill>
                <a:latin typeface="Arial" panose="020B0604020202020204" pitchFamily="34" charset="0"/>
                <a:ea typeface="宋体" panose="02010600030101010101" pitchFamily="2" charset="-122"/>
              </a:defRPr>
            </a:lvl3pPr>
            <a:lvl4pPr marL="1600200" indent="-228600" defTabSz="930275">
              <a:defRPr>
                <a:solidFill>
                  <a:schemeClr val="tx1"/>
                </a:solidFill>
                <a:latin typeface="Arial" panose="020B0604020202020204" pitchFamily="34" charset="0"/>
                <a:ea typeface="宋体" panose="02010600030101010101" pitchFamily="2" charset="-122"/>
              </a:defRPr>
            </a:lvl4pPr>
            <a:lvl5pPr marL="2057400" indent="-228600" defTabSz="930275">
              <a:defRPr>
                <a:solidFill>
                  <a:schemeClr val="tx1"/>
                </a:solidFill>
                <a:latin typeface="Arial" panose="020B0604020202020204" pitchFamily="34" charset="0"/>
                <a:ea typeface="宋体" panose="02010600030101010101" pitchFamily="2" charset="-122"/>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AU" sz="900"/>
              <a:t>IBM Confidential</a:t>
            </a:r>
            <a:endParaRPr lang="en-AU" altLang="zh-CN" sz="900"/>
          </a:p>
        </p:txBody>
      </p:sp>
      <p:sp>
        <p:nvSpPr>
          <p:cNvPr id="16388" name="Rectangle 2"/>
          <p:cNvSpPr>
            <a:spLocks noGrp="1" noRot="1" noChangeAspect="1" noChangeArrowheads="1" noTextEdit="1"/>
          </p:cNvSpPr>
          <p:nvPr>
            <p:ph type="sldImg"/>
          </p:nvPr>
        </p:nvSpPr>
        <p:spPr>
          <a:ln/>
        </p:spPr>
      </p:sp>
      <p:sp>
        <p:nvSpPr>
          <p:cNvPr id="163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1" tIns="46516" rIns="93031" bIns="46516"/>
          <a:lstStyle/>
          <a:p>
            <a:pPr eaLnBrk="1" hangingPunct="1"/>
            <a:endParaRPr kumimoji="0" lang="zh-CN" altLang="en-US" smtClean="0">
              <a:latin typeface="Arial" panose="020B0604020202020204" pitchFamily="34" charset="0"/>
            </a:endParaRPr>
          </a:p>
        </p:txBody>
      </p:sp>
    </p:spTree>
    <p:extLst>
      <p:ext uri="{BB962C8B-B14F-4D97-AF65-F5344CB8AC3E}">
        <p14:creationId xmlns:p14="http://schemas.microsoft.com/office/powerpoint/2010/main" val="1904110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E91CAA6-AD12-45A0-9C10-2C3BB9DBF794}" type="slidenum">
              <a:rPr lang="en-US" altLang="zh-CN"/>
              <a:pPr>
                <a:defRPr/>
              </a:pPr>
              <a:t>‹#›</a:t>
            </a:fld>
            <a:endParaRPr lang="en-US" altLang="zh-CN"/>
          </a:p>
        </p:txBody>
      </p:sp>
    </p:spTree>
    <p:extLst>
      <p:ext uri="{BB962C8B-B14F-4D97-AF65-F5344CB8AC3E}">
        <p14:creationId xmlns:p14="http://schemas.microsoft.com/office/powerpoint/2010/main" val="2614238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442A70A-E38C-494E-98CE-D679EDC354F8}" type="slidenum">
              <a:rPr lang="en-US" altLang="zh-CN"/>
              <a:pPr>
                <a:defRPr/>
              </a:pPr>
              <a:t>‹#›</a:t>
            </a:fld>
            <a:endParaRPr lang="en-US" altLang="zh-CN"/>
          </a:p>
        </p:txBody>
      </p:sp>
    </p:spTree>
    <p:extLst>
      <p:ext uri="{BB962C8B-B14F-4D97-AF65-F5344CB8AC3E}">
        <p14:creationId xmlns:p14="http://schemas.microsoft.com/office/powerpoint/2010/main" val="1531032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8000D95-4170-4CA4-A065-22946753CFD1}" type="slidenum">
              <a:rPr lang="en-US" altLang="zh-CN"/>
              <a:pPr>
                <a:defRPr/>
              </a:pPr>
              <a:t>‹#›</a:t>
            </a:fld>
            <a:endParaRPr lang="en-US" altLang="zh-CN"/>
          </a:p>
        </p:txBody>
      </p:sp>
    </p:spTree>
    <p:extLst>
      <p:ext uri="{BB962C8B-B14F-4D97-AF65-F5344CB8AC3E}">
        <p14:creationId xmlns:p14="http://schemas.microsoft.com/office/powerpoint/2010/main" val="3883729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8C917D6-E071-4F03-95B5-A1C519252991}" type="slidenum">
              <a:rPr lang="en-US" altLang="zh-CN"/>
              <a:pPr>
                <a:defRPr/>
              </a:pPr>
              <a:t>‹#›</a:t>
            </a:fld>
            <a:endParaRPr lang="en-US" altLang="zh-CN"/>
          </a:p>
        </p:txBody>
      </p:sp>
    </p:spTree>
    <p:extLst>
      <p:ext uri="{BB962C8B-B14F-4D97-AF65-F5344CB8AC3E}">
        <p14:creationId xmlns:p14="http://schemas.microsoft.com/office/powerpoint/2010/main" val="238220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D27C5E4-C93F-4E34-9F4E-DE4D2A024C64}" type="slidenum">
              <a:rPr lang="en-US" altLang="zh-CN"/>
              <a:pPr>
                <a:defRPr/>
              </a:pPr>
              <a:t>‹#›</a:t>
            </a:fld>
            <a:endParaRPr lang="en-US" altLang="zh-CN"/>
          </a:p>
        </p:txBody>
      </p:sp>
    </p:spTree>
    <p:extLst>
      <p:ext uri="{BB962C8B-B14F-4D97-AF65-F5344CB8AC3E}">
        <p14:creationId xmlns:p14="http://schemas.microsoft.com/office/powerpoint/2010/main" val="2094252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983A6495-6ECC-492E-88C5-7E9A5F5CF952}" type="slidenum">
              <a:rPr lang="en-US" altLang="zh-CN"/>
              <a:pPr>
                <a:defRPr/>
              </a:pPr>
              <a:t>‹#›</a:t>
            </a:fld>
            <a:endParaRPr lang="en-US" altLang="zh-CN"/>
          </a:p>
        </p:txBody>
      </p:sp>
    </p:spTree>
    <p:extLst>
      <p:ext uri="{BB962C8B-B14F-4D97-AF65-F5344CB8AC3E}">
        <p14:creationId xmlns:p14="http://schemas.microsoft.com/office/powerpoint/2010/main" val="69583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9CA60201-E4DE-4215-BDBF-BBEF32286A17}" type="slidenum">
              <a:rPr lang="en-US" altLang="zh-CN"/>
              <a:pPr>
                <a:defRPr/>
              </a:pPr>
              <a:t>‹#›</a:t>
            </a:fld>
            <a:endParaRPr lang="en-US" altLang="zh-CN"/>
          </a:p>
        </p:txBody>
      </p:sp>
    </p:spTree>
    <p:extLst>
      <p:ext uri="{BB962C8B-B14F-4D97-AF65-F5344CB8AC3E}">
        <p14:creationId xmlns:p14="http://schemas.microsoft.com/office/powerpoint/2010/main" val="1158187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17F9B1E8-6D78-42A9-8712-DB4787A35E89}" type="slidenum">
              <a:rPr lang="en-US" altLang="zh-CN"/>
              <a:pPr>
                <a:defRPr/>
              </a:pPr>
              <a:t>‹#›</a:t>
            </a:fld>
            <a:endParaRPr lang="en-US" altLang="zh-CN"/>
          </a:p>
        </p:txBody>
      </p:sp>
    </p:spTree>
    <p:extLst>
      <p:ext uri="{BB962C8B-B14F-4D97-AF65-F5344CB8AC3E}">
        <p14:creationId xmlns:p14="http://schemas.microsoft.com/office/powerpoint/2010/main" val="2497223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68DF0D42-D7AE-4C95-B65D-7AE0D6611D13}" type="slidenum">
              <a:rPr lang="en-US" altLang="zh-CN"/>
              <a:pPr>
                <a:defRPr/>
              </a:pPr>
              <a:t>‹#›</a:t>
            </a:fld>
            <a:endParaRPr lang="en-US" altLang="zh-CN"/>
          </a:p>
        </p:txBody>
      </p:sp>
    </p:spTree>
    <p:extLst>
      <p:ext uri="{BB962C8B-B14F-4D97-AF65-F5344CB8AC3E}">
        <p14:creationId xmlns:p14="http://schemas.microsoft.com/office/powerpoint/2010/main" val="2321318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AE72F9A-6F4F-4C93-B3C6-83AD9A1CC303}" type="slidenum">
              <a:rPr lang="en-US" altLang="zh-CN"/>
              <a:pPr>
                <a:defRPr/>
              </a:pPr>
              <a:t>‹#›</a:t>
            </a:fld>
            <a:endParaRPr lang="en-US" altLang="zh-CN"/>
          </a:p>
        </p:txBody>
      </p:sp>
    </p:spTree>
    <p:extLst>
      <p:ext uri="{BB962C8B-B14F-4D97-AF65-F5344CB8AC3E}">
        <p14:creationId xmlns:p14="http://schemas.microsoft.com/office/powerpoint/2010/main" val="2352986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51C86D45-7E6E-48D9-95CF-066C18101884}" type="slidenum">
              <a:rPr lang="en-US" altLang="zh-CN"/>
              <a:pPr>
                <a:defRPr/>
              </a:pPr>
              <a:t>‹#›</a:t>
            </a:fld>
            <a:endParaRPr lang="en-US" altLang="zh-CN"/>
          </a:p>
        </p:txBody>
      </p:sp>
    </p:spTree>
    <p:extLst>
      <p:ext uri="{BB962C8B-B14F-4D97-AF65-F5344CB8AC3E}">
        <p14:creationId xmlns:p14="http://schemas.microsoft.com/office/powerpoint/2010/main" val="802675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宋体" pitchFamily="2" charset="-122"/>
                <a:cs typeface="+mn-cs"/>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宋体" pitchFamily="2" charset="-122"/>
                <a:cs typeface="+mn-cs"/>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99463164-9055-40D0-9D70-43454C7BC9F0}" type="slidenum">
              <a:rPr lang="en-US" altLang="zh-CN"/>
              <a:pPr>
                <a:defRPr/>
              </a:pPr>
              <a:t>‹#›</a:t>
            </a:fld>
            <a:endParaRPr lang="en-US" altLang="zh-CN"/>
          </a:p>
        </p:txBody>
      </p:sp>
      <p:grpSp>
        <p:nvGrpSpPr>
          <p:cNvPr id="1031" name="组合 493"/>
          <p:cNvGrpSpPr>
            <a:grpSpLocks/>
          </p:cNvGrpSpPr>
          <p:nvPr userDrawn="1"/>
        </p:nvGrpSpPr>
        <p:grpSpPr bwMode="auto">
          <a:xfrm>
            <a:off x="0" y="836613"/>
            <a:ext cx="9144000" cy="6021387"/>
            <a:chOff x="11618247" y="-735807"/>
            <a:chExt cx="9144001" cy="5164038"/>
          </a:xfrm>
        </p:grpSpPr>
        <p:pic>
          <p:nvPicPr>
            <p:cNvPr id="1100" name="Picture 60325" descr="E:\JGQ\PPT 制作素材\jpg\shutterstock_9887269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618247" y="-7255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单圆角矩形 8"/>
            <p:cNvSpPr/>
            <p:nvPr/>
          </p:nvSpPr>
          <p:spPr>
            <a:xfrm>
              <a:off x="11618247" y="-735807"/>
              <a:ext cx="9144001" cy="5164038"/>
            </a:xfrm>
            <a:prstGeom prst="round1Rect">
              <a:avLst>
                <a:gd name="adj" fmla="val 0"/>
              </a:avLst>
            </a:prstGeom>
            <a:gradFill flip="none" rotWithShape="1">
              <a:gsLst>
                <a:gs pos="1000">
                  <a:schemeClr val="bg1">
                    <a:alpha val="98000"/>
                  </a:schemeClr>
                </a:gs>
                <a:gs pos="48000">
                  <a:schemeClr val="bg1">
                    <a:alpha val="60000"/>
                  </a:schemeClr>
                </a:gs>
                <a:gs pos="99000">
                  <a:schemeClr val="bg1">
                    <a:alpha val="67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12" name="Rectangle 6"/>
          <p:cNvSpPr txBox="1">
            <a:spLocks noChangeArrowheads="1"/>
          </p:cNvSpPr>
          <p:nvPr userDrawn="1"/>
        </p:nvSpPr>
        <p:spPr bwMode="auto">
          <a:xfrm>
            <a:off x="6916738" y="6484938"/>
            <a:ext cx="2133600" cy="476250"/>
          </a:xfrm>
          <a:prstGeom prst="rect">
            <a:avLst/>
          </a:prstGeom>
          <a:noFill/>
          <a:ln w="9525">
            <a:noFill/>
            <a:miter lim="800000"/>
            <a:headEnd/>
            <a:tailEnd/>
          </a:ln>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defRPr/>
            </a:pPr>
            <a:fld id="{D591B589-470F-49F1-9F86-722B3B7F14A9}" type="slidenum">
              <a:rPr lang="en-US" altLang="zh-CN" sz="1200" smtClean="0"/>
              <a:pPr algn="r" eaLnBrk="1" hangingPunct="1">
                <a:defRPr/>
              </a:pPr>
              <a:t>‹#›</a:t>
            </a:fld>
            <a:endParaRPr lang="en-US" altLang="zh-CN" sz="1400" smtClean="0"/>
          </a:p>
        </p:txBody>
      </p:sp>
      <p:grpSp>
        <p:nvGrpSpPr>
          <p:cNvPr id="1033" name="组合 1031"/>
          <p:cNvGrpSpPr>
            <a:grpSpLocks/>
          </p:cNvGrpSpPr>
          <p:nvPr userDrawn="1"/>
        </p:nvGrpSpPr>
        <p:grpSpPr bwMode="auto">
          <a:xfrm>
            <a:off x="0" y="0"/>
            <a:ext cx="9147175" cy="1049338"/>
            <a:chOff x="0" y="-1"/>
            <a:chExt cx="9147411" cy="1050034"/>
          </a:xfrm>
        </p:grpSpPr>
        <p:sp>
          <p:nvSpPr>
            <p:cNvPr id="14" name="矩形 13"/>
            <p:cNvSpPr/>
            <p:nvPr/>
          </p:nvSpPr>
          <p:spPr>
            <a:xfrm rot="10800000">
              <a:off x="0" y="-1"/>
              <a:ext cx="9147411" cy="991257"/>
            </a:xfrm>
            <a:prstGeom prst="rect">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1037" name="组合 147"/>
            <p:cNvGrpSpPr>
              <a:grpSpLocks/>
            </p:cNvGrpSpPr>
            <p:nvPr/>
          </p:nvGrpSpPr>
          <p:grpSpPr bwMode="auto">
            <a:xfrm rot="10800000">
              <a:off x="0" y="991767"/>
              <a:ext cx="9147411" cy="58266"/>
              <a:chOff x="0" y="4379214"/>
              <a:chExt cx="9147411" cy="136752"/>
            </a:xfrm>
          </p:grpSpPr>
          <p:sp>
            <p:nvSpPr>
              <p:cNvPr id="16" name="等腰三角形 15"/>
              <p:cNvSpPr/>
              <p:nvPr/>
            </p:nvSpPr>
            <p:spPr>
              <a:xfrm>
                <a:off x="3175"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7" name="等腰三角形 16"/>
              <p:cNvSpPr/>
              <p:nvPr/>
            </p:nvSpPr>
            <p:spPr>
              <a:xfrm>
                <a:off x="174630"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8" name="等腰三角形 17"/>
              <p:cNvSpPr/>
              <p:nvPr/>
            </p:nvSpPr>
            <p:spPr>
              <a:xfrm>
                <a:off x="33020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9" name="等腰三角形 18"/>
              <p:cNvSpPr/>
              <p:nvPr/>
            </p:nvSpPr>
            <p:spPr>
              <a:xfrm>
                <a:off x="511188" y="4401584"/>
                <a:ext cx="157166"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0" name="等腰三角形 19"/>
              <p:cNvSpPr/>
              <p:nvPr/>
            </p:nvSpPr>
            <p:spPr>
              <a:xfrm>
                <a:off x="506425"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1" name="等腰三角形 20"/>
              <p:cNvSpPr/>
              <p:nvPr/>
            </p:nvSpPr>
            <p:spPr>
              <a:xfrm>
                <a:off x="67787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 name="等腰三角形 21"/>
              <p:cNvSpPr/>
              <p:nvPr/>
            </p:nvSpPr>
            <p:spPr>
              <a:xfrm>
                <a:off x="83345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3" name="等腰三角形 22"/>
              <p:cNvSpPr/>
              <p:nvPr/>
            </p:nvSpPr>
            <p:spPr>
              <a:xfrm>
                <a:off x="1004913"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4" name="等腰三角形 23"/>
              <p:cNvSpPr/>
              <p:nvPr/>
            </p:nvSpPr>
            <p:spPr>
              <a:xfrm>
                <a:off x="1197006"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5" name="等腰三角形 24"/>
              <p:cNvSpPr/>
              <p:nvPr/>
            </p:nvSpPr>
            <p:spPr>
              <a:xfrm>
                <a:off x="1368460"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6" name="等腰三角形 25"/>
              <p:cNvSpPr/>
              <p:nvPr/>
            </p:nvSpPr>
            <p:spPr>
              <a:xfrm>
                <a:off x="152403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7" name="等腰三角形 26"/>
              <p:cNvSpPr/>
              <p:nvPr/>
            </p:nvSpPr>
            <p:spPr>
              <a:xfrm>
                <a:off x="1695494"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8" name="等腰三角形 27"/>
              <p:cNvSpPr/>
              <p:nvPr/>
            </p:nvSpPr>
            <p:spPr>
              <a:xfrm>
                <a:off x="1711369" y="4401584"/>
                <a:ext cx="157166"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9" name="等腰三角形 28"/>
              <p:cNvSpPr/>
              <p:nvPr/>
            </p:nvSpPr>
            <p:spPr>
              <a:xfrm>
                <a:off x="1871710"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0" name="等腰三角形 29"/>
              <p:cNvSpPr/>
              <p:nvPr/>
            </p:nvSpPr>
            <p:spPr>
              <a:xfrm>
                <a:off x="202728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1" name="等腰三角形 30"/>
              <p:cNvSpPr/>
              <p:nvPr/>
            </p:nvSpPr>
            <p:spPr>
              <a:xfrm>
                <a:off x="2198744"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2" name="等腰三角形 31"/>
              <p:cNvSpPr/>
              <p:nvPr/>
            </p:nvSpPr>
            <p:spPr>
              <a:xfrm>
                <a:off x="2379723"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 name="等腰三角形 32"/>
              <p:cNvSpPr/>
              <p:nvPr/>
            </p:nvSpPr>
            <p:spPr>
              <a:xfrm>
                <a:off x="2551178"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4" name="等腰三角形 33"/>
              <p:cNvSpPr/>
              <p:nvPr/>
            </p:nvSpPr>
            <p:spPr>
              <a:xfrm>
                <a:off x="2705170"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5" name="等腰三角形 34"/>
              <p:cNvSpPr/>
              <p:nvPr/>
            </p:nvSpPr>
            <p:spPr>
              <a:xfrm>
                <a:off x="2876624"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等腰三角形 35"/>
              <p:cNvSpPr/>
              <p:nvPr/>
            </p:nvSpPr>
            <p:spPr>
              <a:xfrm>
                <a:off x="2882974"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7" name="等腰三角形 36"/>
              <p:cNvSpPr/>
              <p:nvPr/>
            </p:nvSpPr>
            <p:spPr>
              <a:xfrm>
                <a:off x="305442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8" name="等腰三角形 37"/>
              <p:cNvSpPr/>
              <p:nvPr/>
            </p:nvSpPr>
            <p:spPr>
              <a:xfrm>
                <a:off x="3219533" y="4401584"/>
                <a:ext cx="157166"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9" name="等腰三角形 38"/>
              <p:cNvSpPr/>
              <p:nvPr/>
            </p:nvSpPr>
            <p:spPr>
              <a:xfrm>
                <a:off x="3379874"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0" name="等腰三角形 39"/>
              <p:cNvSpPr/>
              <p:nvPr/>
            </p:nvSpPr>
            <p:spPr>
              <a:xfrm>
                <a:off x="3573554"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1" name="等腰三角形 40"/>
              <p:cNvSpPr/>
              <p:nvPr/>
            </p:nvSpPr>
            <p:spPr>
              <a:xfrm>
                <a:off x="374500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2" name="等腰三角形 41"/>
              <p:cNvSpPr/>
              <p:nvPr/>
            </p:nvSpPr>
            <p:spPr>
              <a:xfrm>
                <a:off x="3900588"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3" name="等腰三角形 42"/>
              <p:cNvSpPr/>
              <p:nvPr/>
            </p:nvSpPr>
            <p:spPr>
              <a:xfrm>
                <a:off x="4072042"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4" name="等腰三角形 43"/>
              <p:cNvSpPr/>
              <p:nvPr/>
            </p:nvSpPr>
            <p:spPr>
              <a:xfrm>
                <a:off x="4076805"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5" name="等腰三角形 44"/>
              <p:cNvSpPr/>
              <p:nvPr/>
            </p:nvSpPr>
            <p:spPr>
              <a:xfrm>
                <a:off x="4248260"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6" name="等腰三角形 45"/>
              <p:cNvSpPr/>
              <p:nvPr/>
            </p:nvSpPr>
            <p:spPr>
              <a:xfrm>
                <a:off x="4403839"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7" name="等腰三角形 46"/>
              <p:cNvSpPr/>
              <p:nvPr/>
            </p:nvSpPr>
            <p:spPr>
              <a:xfrm>
                <a:off x="4575293"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8" name="等腰三角形 47"/>
              <p:cNvSpPr/>
              <p:nvPr/>
            </p:nvSpPr>
            <p:spPr>
              <a:xfrm>
                <a:off x="4746747"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9" name="等腰三角形 48"/>
              <p:cNvSpPr/>
              <p:nvPr/>
            </p:nvSpPr>
            <p:spPr>
              <a:xfrm>
                <a:off x="4918202"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0" name="等腰三角形 49"/>
              <p:cNvSpPr/>
              <p:nvPr/>
            </p:nvSpPr>
            <p:spPr>
              <a:xfrm>
                <a:off x="5072193" y="440158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 name="等腰三角形 50"/>
              <p:cNvSpPr/>
              <p:nvPr/>
            </p:nvSpPr>
            <p:spPr>
              <a:xfrm>
                <a:off x="5243647"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2" name="等腰三角形 51"/>
              <p:cNvSpPr/>
              <p:nvPr/>
            </p:nvSpPr>
            <p:spPr>
              <a:xfrm>
                <a:off x="5249997"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等腰三角形 52"/>
              <p:cNvSpPr/>
              <p:nvPr/>
            </p:nvSpPr>
            <p:spPr>
              <a:xfrm>
                <a:off x="5421452"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4" name="等腰三角形 53"/>
              <p:cNvSpPr/>
              <p:nvPr/>
            </p:nvSpPr>
            <p:spPr>
              <a:xfrm>
                <a:off x="5586556" y="4386671"/>
                <a:ext cx="157167"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5" name="等腰三角形 54"/>
              <p:cNvSpPr/>
              <p:nvPr/>
            </p:nvSpPr>
            <p:spPr>
              <a:xfrm>
                <a:off x="5746898"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6" name="等腰三角形 55"/>
              <p:cNvSpPr/>
              <p:nvPr/>
            </p:nvSpPr>
            <p:spPr>
              <a:xfrm>
                <a:off x="5940578"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7" name="等腰三角形 56"/>
              <p:cNvSpPr/>
              <p:nvPr/>
            </p:nvSpPr>
            <p:spPr>
              <a:xfrm>
                <a:off x="6112033"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8" name="等腰三角形 57"/>
              <p:cNvSpPr/>
              <p:nvPr/>
            </p:nvSpPr>
            <p:spPr>
              <a:xfrm>
                <a:off x="6267612"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9" name="等腰三角形 58"/>
              <p:cNvSpPr/>
              <p:nvPr/>
            </p:nvSpPr>
            <p:spPr>
              <a:xfrm>
                <a:off x="6439066"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0" name="等腰三角形 59"/>
              <p:cNvSpPr/>
              <p:nvPr/>
            </p:nvSpPr>
            <p:spPr>
              <a:xfrm>
                <a:off x="6443828"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1" name="等腰三角形 60"/>
              <p:cNvSpPr/>
              <p:nvPr/>
            </p:nvSpPr>
            <p:spPr>
              <a:xfrm>
                <a:off x="6615283"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2" name="等腰三角形 61"/>
              <p:cNvSpPr/>
              <p:nvPr/>
            </p:nvSpPr>
            <p:spPr>
              <a:xfrm>
                <a:off x="6770862"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3" name="等腰三角形 62"/>
              <p:cNvSpPr/>
              <p:nvPr/>
            </p:nvSpPr>
            <p:spPr>
              <a:xfrm>
                <a:off x="6942316"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4" name="等腰三角形 63"/>
              <p:cNvSpPr/>
              <p:nvPr/>
            </p:nvSpPr>
            <p:spPr>
              <a:xfrm>
                <a:off x="7123296"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5" name="等腰三角形 64"/>
              <p:cNvSpPr/>
              <p:nvPr/>
            </p:nvSpPr>
            <p:spPr>
              <a:xfrm>
                <a:off x="7304275" y="4386671"/>
                <a:ext cx="157167"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6" name="等腰三角形 65"/>
              <p:cNvSpPr/>
              <p:nvPr/>
            </p:nvSpPr>
            <p:spPr>
              <a:xfrm>
                <a:off x="7450329"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7" name="等腰三角形 66"/>
              <p:cNvSpPr/>
              <p:nvPr/>
            </p:nvSpPr>
            <p:spPr>
              <a:xfrm>
                <a:off x="7621784"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8" name="等腰三角形 67"/>
              <p:cNvSpPr/>
              <p:nvPr/>
            </p:nvSpPr>
            <p:spPr>
              <a:xfrm>
                <a:off x="7628134"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9" name="等腰三角形 68"/>
              <p:cNvSpPr/>
              <p:nvPr/>
            </p:nvSpPr>
            <p:spPr>
              <a:xfrm>
                <a:off x="7799588"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0" name="等腰三角形 69"/>
              <p:cNvSpPr/>
              <p:nvPr/>
            </p:nvSpPr>
            <p:spPr>
              <a:xfrm>
                <a:off x="7953580"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1" name="等腰三角形 70"/>
              <p:cNvSpPr/>
              <p:nvPr/>
            </p:nvSpPr>
            <p:spPr>
              <a:xfrm>
                <a:off x="8125035"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2" name="等腰三角形 71"/>
              <p:cNvSpPr/>
              <p:nvPr/>
            </p:nvSpPr>
            <p:spPr>
              <a:xfrm>
                <a:off x="8318715"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3" name="等腰三角形 72"/>
              <p:cNvSpPr/>
              <p:nvPr/>
            </p:nvSpPr>
            <p:spPr>
              <a:xfrm>
                <a:off x="8490169"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4" name="等腰三角形 73"/>
              <p:cNvSpPr/>
              <p:nvPr/>
            </p:nvSpPr>
            <p:spPr>
              <a:xfrm>
                <a:off x="8645748" y="4386671"/>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5" name="等腰三角形 74"/>
              <p:cNvSpPr/>
              <p:nvPr/>
            </p:nvSpPr>
            <p:spPr>
              <a:xfrm>
                <a:off x="8817202" y="437921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6" name="等腰三角形 75"/>
              <p:cNvSpPr/>
              <p:nvPr/>
            </p:nvSpPr>
            <p:spPr>
              <a:xfrm>
                <a:off x="8821965" y="4379214"/>
                <a:ext cx="158754"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7" name="等腰三角形 76"/>
              <p:cNvSpPr/>
              <p:nvPr/>
            </p:nvSpPr>
            <p:spPr>
              <a:xfrm>
                <a:off x="8993419" y="4379214"/>
                <a:ext cx="158755" cy="137952"/>
              </a:xfrm>
              <a:prstGeom prs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grpSp>
      <p:sp>
        <p:nvSpPr>
          <p:cNvPr id="78" name="任意多边形 285"/>
          <p:cNvSpPr>
            <a:spLocks noChangeArrowheads="1"/>
          </p:cNvSpPr>
          <p:nvPr userDrawn="1"/>
        </p:nvSpPr>
        <p:spPr bwMode="auto">
          <a:xfrm>
            <a:off x="1490663" y="755650"/>
            <a:ext cx="6162675" cy="539750"/>
          </a:xfrm>
          <a:custGeom>
            <a:avLst/>
            <a:gdLst>
              <a:gd name="T0" fmla="*/ 0 w 2910840"/>
              <a:gd name="T1" fmla="*/ 0 h 457200"/>
              <a:gd name="T2" fmla="*/ 1127258 w 2910840"/>
              <a:gd name="T3" fmla="*/ 636458 h 457200"/>
              <a:gd name="T4" fmla="*/ 11921614 w 2910840"/>
              <a:gd name="T5" fmla="*/ 625850 h 457200"/>
              <a:gd name="T6" fmla="*/ 13048872 w 2910840"/>
              <a:gd name="T7" fmla="*/ 0 h 457200"/>
              <a:gd name="T8" fmla="*/ 0 w 2910840"/>
              <a:gd name="T9" fmla="*/ 0 h 457200"/>
              <a:gd name="T10" fmla="*/ 0 60000 65536"/>
              <a:gd name="T11" fmla="*/ 0 60000 65536"/>
              <a:gd name="T12" fmla="*/ 0 60000 65536"/>
              <a:gd name="T13" fmla="*/ 0 60000 65536"/>
              <a:gd name="T14" fmla="*/ 0 60000 65536"/>
              <a:gd name="T15" fmla="*/ 0 w 2910840"/>
              <a:gd name="T16" fmla="*/ 0 h 457200"/>
              <a:gd name="T17" fmla="*/ 2910840 w 2910840"/>
              <a:gd name="T18" fmla="*/ 457200 h 457200"/>
            </a:gdLst>
            <a:ahLst/>
            <a:cxnLst>
              <a:cxn ang="T10">
                <a:pos x="T0" y="T1"/>
              </a:cxn>
              <a:cxn ang="T11">
                <a:pos x="T2" y="T3"/>
              </a:cxn>
              <a:cxn ang="T12">
                <a:pos x="T4" y="T5"/>
              </a:cxn>
              <a:cxn ang="T13">
                <a:pos x="T6" y="T7"/>
              </a:cxn>
              <a:cxn ang="T14">
                <a:pos x="T8" y="T9"/>
              </a:cxn>
            </a:cxnLst>
            <a:rect l="T15" t="T16" r="T17" b="T18"/>
            <a:pathLst>
              <a:path w="2910840" h="457200">
                <a:moveTo>
                  <a:pt x="0" y="0"/>
                </a:moveTo>
                <a:lnTo>
                  <a:pt x="251460" y="457200"/>
                </a:lnTo>
                <a:lnTo>
                  <a:pt x="2659380" y="449580"/>
                </a:lnTo>
                <a:lnTo>
                  <a:pt x="2910840" y="0"/>
                </a:lnTo>
                <a:lnTo>
                  <a:pt x="0" y="0"/>
                </a:lnTo>
                <a:close/>
              </a:path>
            </a:pathLst>
          </a:custGeom>
          <a:solidFill>
            <a:srgbClr val="CD1B2B"/>
          </a:solidFill>
          <a:ln>
            <a:noFill/>
          </a:ln>
          <a:effectLst>
            <a:outerShdw blurRad="63500" dist="38100" dir="5400000" algn="t" rotWithShape="0">
              <a:srgbClr val="000000">
                <a:alpha val="17998"/>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eaLnBrk="1" hangingPunct="1">
              <a:defRPr/>
            </a:pPr>
            <a:endParaRPr lang="zh-CN" altLang="en-US"/>
          </a:p>
        </p:txBody>
      </p:sp>
      <p:sp>
        <p:nvSpPr>
          <p:cNvPr id="79" name="Freeform 6"/>
          <p:cNvSpPr>
            <a:spLocks/>
          </p:cNvSpPr>
          <p:nvPr userDrawn="1"/>
        </p:nvSpPr>
        <p:spPr bwMode="auto">
          <a:xfrm>
            <a:off x="0" y="485775"/>
            <a:ext cx="1690688" cy="441325"/>
          </a:xfrm>
          <a:custGeom>
            <a:avLst/>
            <a:gdLst>
              <a:gd name="T0" fmla="*/ 0 w 10004"/>
              <a:gd name="T1" fmla="*/ 2564319 h 10000"/>
              <a:gd name="T2" fmla="*/ 187704393 w 10004"/>
              <a:gd name="T3" fmla="*/ 2564319 h 10000"/>
              <a:gd name="T4" fmla="*/ 189790037 w 10004"/>
              <a:gd name="T5" fmla="*/ 0 h 10000"/>
              <a:gd name="T6" fmla="*/ 218359859 w 10004"/>
              <a:gd name="T7" fmla="*/ 1024933 h 10000"/>
              <a:gd name="T8" fmla="*/ 218359859 w 10004"/>
              <a:gd name="T9" fmla="*/ 2051852 h 10000"/>
              <a:gd name="T10" fmla="*/ 281613628 w 10004"/>
              <a:gd name="T11" fmla="*/ 2564319 h 10000"/>
              <a:gd name="T12" fmla="*/ 275499671 w 10004"/>
              <a:gd name="T13" fmla="*/ 4101719 h 10000"/>
              <a:gd name="T14" fmla="*/ 255100889 w 10004"/>
              <a:gd name="T15" fmla="*/ 3076786 h 10000"/>
              <a:gd name="T16" fmla="*/ 265271719 w 10004"/>
              <a:gd name="T17" fmla="*/ 4440789 h 10000"/>
              <a:gd name="T18" fmla="*/ 285699232 w 10004"/>
              <a:gd name="T19" fmla="*/ 7178504 h 10000"/>
              <a:gd name="T20" fmla="*/ 271414236 w 10004"/>
              <a:gd name="T21" fmla="*/ 7178504 h 10000"/>
              <a:gd name="T22" fmla="*/ 257129241 w 10004"/>
              <a:gd name="T23" fmla="*/ 6153571 h 10000"/>
              <a:gd name="T24" fmla="*/ 267328801 w 10004"/>
              <a:gd name="T25" fmla="*/ 7690971 h 10000"/>
              <a:gd name="T26" fmla="*/ 285699232 w 10004"/>
              <a:gd name="T27" fmla="*/ 11280223 h 10000"/>
              <a:gd name="T28" fmla="*/ 275499671 w 10004"/>
              <a:gd name="T29" fmla="*/ 11794675 h 10000"/>
              <a:gd name="T30" fmla="*/ 257129241 w 10004"/>
              <a:gd name="T31" fmla="*/ 9230357 h 10000"/>
              <a:gd name="T32" fmla="*/ 265271719 w 10004"/>
              <a:gd name="T33" fmla="*/ 15383928 h 10000"/>
              <a:gd name="T34" fmla="*/ 251015285 w 10004"/>
              <a:gd name="T35" fmla="*/ 19485646 h 10000"/>
              <a:gd name="T36" fmla="*/ 244872767 w 10004"/>
              <a:gd name="T37" fmla="*/ 17433794 h 10000"/>
              <a:gd name="T38" fmla="*/ 248958371 w 10004"/>
              <a:gd name="T39" fmla="*/ 10767756 h 10000"/>
              <a:gd name="T40" fmla="*/ 226530898 w 10004"/>
              <a:gd name="T41" fmla="*/ 13844542 h 10000"/>
              <a:gd name="T42" fmla="*/ 234673376 w 10004"/>
              <a:gd name="T43" fmla="*/ 16408861 h 10000"/>
              <a:gd name="T44" fmla="*/ 226530898 w 10004"/>
              <a:gd name="T45" fmla="*/ 17948246 h 10000"/>
              <a:gd name="T46" fmla="*/ 218359859 w 10004"/>
              <a:gd name="T47" fmla="*/ 13844542 h 10000"/>
              <a:gd name="T48" fmla="*/ 193875472 w 10004"/>
              <a:gd name="T49" fmla="*/ 14871461 h 10000"/>
              <a:gd name="T50" fmla="*/ 191818389 w 10004"/>
              <a:gd name="T51" fmla="*/ 11675782 h 10000"/>
              <a:gd name="T52" fmla="*/ 257051 w 10004"/>
              <a:gd name="T53" fmla="*/ 11794675 h 10000"/>
              <a:gd name="T54" fmla="*/ 0 w 10004"/>
              <a:gd name="T55" fmla="*/ 2564319 h 100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004"/>
              <a:gd name="T85" fmla="*/ 0 h 10000"/>
              <a:gd name="T86" fmla="*/ 10004 w 10004"/>
              <a:gd name="T87" fmla="*/ 10000 h 1000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004" h="10000">
                <a:moveTo>
                  <a:pt x="0" y="1316"/>
                </a:moveTo>
                <a:lnTo>
                  <a:pt x="6570" y="1316"/>
                </a:lnTo>
                <a:cubicBezTo>
                  <a:pt x="6595" y="877"/>
                  <a:pt x="6619" y="439"/>
                  <a:pt x="6643" y="0"/>
                </a:cubicBezTo>
                <a:lnTo>
                  <a:pt x="7643" y="526"/>
                </a:lnTo>
                <a:lnTo>
                  <a:pt x="7643" y="1053"/>
                </a:lnTo>
                <a:cubicBezTo>
                  <a:pt x="7643" y="1053"/>
                  <a:pt x="8857" y="-263"/>
                  <a:pt x="9857" y="1316"/>
                </a:cubicBezTo>
                <a:cubicBezTo>
                  <a:pt x="9857" y="1316"/>
                  <a:pt x="10000" y="2368"/>
                  <a:pt x="9643" y="2105"/>
                </a:cubicBezTo>
                <a:cubicBezTo>
                  <a:pt x="9643" y="2105"/>
                  <a:pt x="8989" y="1550"/>
                  <a:pt x="8929" y="1579"/>
                </a:cubicBezTo>
                <a:cubicBezTo>
                  <a:pt x="8869" y="1608"/>
                  <a:pt x="8801" y="1708"/>
                  <a:pt x="9285" y="2279"/>
                </a:cubicBezTo>
                <a:cubicBezTo>
                  <a:pt x="9285" y="2279"/>
                  <a:pt x="10073" y="2868"/>
                  <a:pt x="10000" y="3684"/>
                </a:cubicBezTo>
                <a:cubicBezTo>
                  <a:pt x="9979" y="3920"/>
                  <a:pt x="10000" y="4211"/>
                  <a:pt x="9500" y="3684"/>
                </a:cubicBezTo>
                <a:cubicBezTo>
                  <a:pt x="9500" y="3684"/>
                  <a:pt x="9143" y="2895"/>
                  <a:pt x="9000" y="3158"/>
                </a:cubicBezTo>
                <a:cubicBezTo>
                  <a:pt x="8857" y="3421"/>
                  <a:pt x="9222" y="3706"/>
                  <a:pt x="9357" y="3947"/>
                </a:cubicBezTo>
                <a:cubicBezTo>
                  <a:pt x="9492" y="4188"/>
                  <a:pt x="10038" y="4591"/>
                  <a:pt x="10000" y="5789"/>
                </a:cubicBezTo>
                <a:cubicBezTo>
                  <a:pt x="10000" y="5789"/>
                  <a:pt x="9931" y="6853"/>
                  <a:pt x="9643" y="6053"/>
                </a:cubicBezTo>
                <a:cubicBezTo>
                  <a:pt x="9355" y="5253"/>
                  <a:pt x="9071" y="4211"/>
                  <a:pt x="9000" y="4737"/>
                </a:cubicBezTo>
                <a:cubicBezTo>
                  <a:pt x="9000" y="4737"/>
                  <a:pt x="9429" y="5789"/>
                  <a:pt x="9285" y="7895"/>
                </a:cubicBezTo>
                <a:cubicBezTo>
                  <a:pt x="9285" y="7895"/>
                  <a:pt x="9143" y="10000"/>
                  <a:pt x="8786" y="10000"/>
                </a:cubicBezTo>
                <a:cubicBezTo>
                  <a:pt x="8786" y="10000"/>
                  <a:pt x="8429" y="10000"/>
                  <a:pt x="8571" y="8947"/>
                </a:cubicBezTo>
                <a:cubicBezTo>
                  <a:pt x="8571" y="8947"/>
                  <a:pt x="9285" y="6842"/>
                  <a:pt x="8714" y="5526"/>
                </a:cubicBezTo>
                <a:cubicBezTo>
                  <a:pt x="8714" y="5526"/>
                  <a:pt x="8143" y="4737"/>
                  <a:pt x="7929" y="7105"/>
                </a:cubicBezTo>
                <a:cubicBezTo>
                  <a:pt x="7929" y="7105"/>
                  <a:pt x="8083" y="8595"/>
                  <a:pt x="8214" y="8421"/>
                </a:cubicBezTo>
                <a:cubicBezTo>
                  <a:pt x="8345" y="8247"/>
                  <a:pt x="8357" y="10263"/>
                  <a:pt x="7929" y="9211"/>
                </a:cubicBezTo>
                <a:cubicBezTo>
                  <a:pt x="7929" y="9211"/>
                  <a:pt x="7643" y="8684"/>
                  <a:pt x="7643" y="7105"/>
                </a:cubicBezTo>
                <a:lnTo>
                  <a:pt x="6786" y="7632"/>
                </a:lnTo>
                <a:cubicBezTo>
                  <a:pt x="6762" y="7193"/>
                  <a:pt x="6737" y="6431"/>
                  <a:pt x="6714" y="5992"/>
                </a:cubicBezTo>
                <a:lnTo>
                  <a:pt x="9" y="6053"/>
                </a:lnTo>
                <a:lnTo>
                  <a:pt x="0" y="1316"/>
                </a:lnTo>
                <a:close/>
              </a:path>
            </a:pathLst>
          </a:custGeom>
          <a:solidFill>
            <a:srgbClr val="CD1B2B"/>
          </a:solidFill>
          <a:ln>
            <a:noFill/>
          </a:ln>
          <a:effectLst>
            <a:outerShdw blurRad="63500" dist="38100" dir="5400000" algn="t" rotWithShape="0">
              <a:srgbClr val="000000">
                <a:alpha val="17998"/>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eaLnBrk="1" hangingPunct="1">
              <a:defRPr/>
            </a:pP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a:solidFill>
            <a:schemeClr val="tx2"/>
          </a:solidFill>
          <a:latin typeface="+mj-lt"/>
          <a:ea typeface="+mj-ea"/>
          <a:cs typeface="宋体" charset="0"/>
        </a:defRPr>
      </a:lvl1pPr>
      <a:lvl2pPr algn="ctr" rtl="0" eaLnBrk="0" fontAlgn="base" hangingPunct="0">
        <a:spcBef>
          <a:spcPct val="0"/>
        </a:spcBef>
        <a:spcAft>
          <a:spcPct val="0"/>
        </a:spcAft>
        <a:defRPr kumimoji="1" sz="4400">
          <a:solidFill>
            <a:schemeClr val="tx2"/>
          </a:solidFill>
          <a:latin typeface="Arial" charset="0"/>
          <a:ea typeface="宋体" pitchFamily="2" charset="-122"/>
          <a:cs typeface="宋体" charset="0"/>
        </a:defRPr>
      </a:lvl2pPr>
      <a:lvl3pPr algn="ctr" rtl="0" eaLnBrk="0" fontAlgn="base" hangingPunct="0">
        <a:spcBef>
          <a:spcPct val="0"/>
        </a:spcBef>
        <a:spcAft>
          <a:spcPct val="0"/>
        </a:spcAft>
        <a:defRPr kumimoji="1" sz="4400">
          <a:solidFill>
            <a:schemeClr val="tx2"/>
          </a:solidFill>
          <a:latin typeface="Arial" charset="0"/>
          <a:ea typeface="宋体" pitchFamily="2" charset="-122"/>
          <a:cs typeface="宋体" charset="0"/>
        </a:defRPr>
      </a:lvl3pPr>
      <a:lvl4pPr algn="ctr" rtl="0" eaLnBrk="0" fontAlgn="base" hangingPunct="0">
        <a:spcBef>
          <a:spcPct val="0"/>
        </a:spcBef>
        <a:spcAft>
          <a:spcPct val="0"/>
        </a:spcAft>
        <a:defRPr kumimoji="1" sz="4400">
          <a:solidFill>
            <a:schemeClr val="tx2"/>
          </a:solidFill>
          <a:latin typeface="Arial" charset="0"/>
          <a:ea typeface="宋体" pitchFamily="2" charset="-122"/>
          <a:cs typeface="宋体" charset="0"/>
        </a:defRPr>
      </a:lvl4pPr>
      <a:lvl5pPr algn="ctr" rtl="0" eaLnBrk="0" fontAlgn="base" hangingPunct="0">
        <a:spcBef>
          <a:spcPct val="0"/>
        </a:spcBef>
        <a:spcAft>
          <a:spcPct val="0"/>
        </a:spcAft>
        <a:defRPr kumimoji="1" sz="4400">
          <a:solidFill>
            <a:schemeClr val="tx2"/>
          </a:solidFill>
          <a:latin typeface="Arial" charset="0"/>
          <a:ea typeface="宋体" pitchFamily="2" charset="-122"/>
          <a:cs typeface="宋体" charset="0"/>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宋体" charset="0"/>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组合 493"/>
          <p:cNvGrpSpPr>
            <a:grpSpLocks/>
          </p:cNvGrpSpPr>
          <p:nvPr/>
        </p:nvGrpSpPr>
        <p:grpSpPr bwMode="auto">
          <a:xfrm>
            <a:off x="-3175" y="0"/>
            <a:ext cx="9144000" cy="6021388"/>
            <a:chOff x="11618247" y="-735807"/>
            <a:chExt cx="9144001" cy="5164038"/>
          </a:xfrm>
        </p:grpSpPr>
        <p:pic>
          <p:nvPicPr>
            <p:cNvPr id="3080" name="Picture 60325" descr="E:\JGQ\PPT 制作素材\jpg\shutterstock_988726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8247" y="-7255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单圆角矩形 7"/>
            <p:cNvSpPr/>
            <p:nvPr/>
          </p:nvSpPr>
          <p:spPr>
            <a:xfrm>
              <a:off x="11618247" y="-735807"/>
              <a:ext cx="9144001" cy="5164038"/>
            </a:xfrm>
            <a:prstGeom prst="round1Rect">
              <a:avLst>
                <a:gd name="adj" fmla="val 0"/>
              </a:avLst>
            </a:prstGeom>
            <a:gradFill flip="none" rotWithShape="1">
              <a:gsLst>
                <a:gs pos="1000">
                  <a:schemeClr val="bg1">
                    <a:alpha val="98000"/>
                  </a:schemeClr>
                </a:gs>
                <a:gs pos="48000">
                  <a:schemeClr val="bg1">
                    <a:alpha val="60000"/>
                  </a:schemeClr>
                </a:gs>
                <a:gs pos="99000">
                  <a:schemeClr val="bg1">
                    <a:alpha val="67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4" name="矩形 5"/>
          <p:cNvSpPr>
            <a:spLocks noChangeArrowheads="1"/>
          </p:cNvSpPr>
          <p:nvPr/>
        </p:nvSpPr>
        <p:spPr bwMode="auto">
          <a:xfrm rot="-765880">
            <a:off x="-9525" y="4806950"/>
            <a:ext cx="9621838" cy="3063875"/>
          </a:xfrm>
          <a:custGeom>
            <a:avLst/>
            <a:gdLst>
              <a:gd name="T0" fmla="*/ 9568117 w 9568117"/>
              <a:gd name="T1" fmla="*/ 0 h 2910411"/>
              <a:gd name="T2" fmla="*/ 8935085 w 9568117"/>
              <a:gd name="T3" fmla="*/ 2910411 h 2910411"/>
              <a:gd name="T4" fmla="*/ 0 w 9568117"/>
              <a:gd name="T5" fmla="*/ 966976 h 2910411"/>
              <a:gd name="T6" fmla="*/ 210323 w 9568117"/>
              <a:gd name="T7" fmla="*/ 0 h 2910411"/>
              <a:gd name="T8" fmla="*/ 9568117 w 9568117"/>
              <a:gd name="T9" fmla="*/ 0 h 2910411"/>
              <a:gd name="T10" fmla="*/ 0 w 9568117"/>
              <a:gd name="T11" fmla="*/ 0 h 2910411"/>
              <a:gd name="T12" fmla="*/ 9568117 w 9568117"/>
              <a:gd name="T13" fmla="*/ 2910411 h 2910411"/>
            </a:gdLst>
            <a:ahLst/>
            <a:cxnLst>
              <a:cxn ang="0">
                <a:pos x="T0" y="T1"/>
              </a:cxn>
              <a:cxn ang="0">
                <a:pos x="T2" y="T3"/>
              </a:cxn>
              <a:cxn ang="0">
                <a:pos x="T4" y="T5"/>
              </a:cxn>
              <a:cxn ang="0">
                <a:pos x="T6" y="T7"/>
              </a:cxn>
              <a:cxn ang="0">
                <a:pos x="T8" y="T9"/>
              </a:cxn>
            </a:cxnLst>
            <a:rect l="T10" t="T11" r="T12" b="T13"/>
            <a:pathLst>
              <a:path w="9568117" h="2910411">
                <a:moveTo>
                  <a:pt x="9568117" y="0"/>
                </a:moveTo>
                <a:lnTo>
                  <a:pt x="8935085" y="2910411"/>
                </a:lnTo>
                <a:lnTo>
                  <a:pt x="0" y="966976"/>
                </a:lnTo>
                <a:lnTo>
                  <a:pt x="210323" y="0"/>
                </a:lnTo>
                <a:lnTo>
                  <a:pt x="9568117" y="0"/>
                </a:lnTo>
                <a:close/>
              </a:path>
            </a:pathLst>
          </a:custGeom>
          <a:solidFill>
            <a:srgbClr val="CD1B2B"/>
          </a:solidFill>
          <a:ln>
            <a:noFill/>
          </a:ln>
          <a:effectLst>
            <a:outerShdw blurRad="63500" dist="38100" dir="5400000" algn="t" rotWithShape="0">
              <a:srgbClr val="000000">
                <a:alpha val="17998"/>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eaLnBrk="1" hangingPunct="1">
              <a:defRPr/>
            </a:pPr>
            <a:endParaRPr lang="zh-CN" altLang="en-US"/>
          </a:p>
        </p:txBody>
      </p:sp>
      <p:sp>
        <p:nvSpPr>
          <p:cNvPr id="5" name="直角三角形 4"/>
          <p:cNvSpPr/>
          <p:nvPr/>
        </p:nvSpPr>
        <p:spPr>
          <a:xfrm flipH="1">
            <a:off x="2524125" y="5435600"/>
            <a:ext cx="6683375" cy="1477963"/>
          </a:xfrm>
          <a:prstGeom prst="r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3077" name="图片 10" descr="logo-3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4925" y="1700213"/>
            <a:ext cx="3411538"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Box 3"/>
          <p:cNvSpPr txBox="1">
            <a:spLocks noChangeArrowheads="1"/>
          </p:cNvSpPr>
          <p:nvPr/>
        </p:nvSpPr>
        <p:spPr bwMode="auto">
          <a:xfrm>
            <a:off x="1798638" y="3990975"/>
            <a:ext cx="2492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000">
                <a:solidFill>
                  <a:srgbClr val="404040"/>
                </a:solidFill>
                <a:latin typeface="微软雅黑" panose="020B0503020204020204" pitchFamily="34" charset="-122"/>
                <a:ea typeface="微软雅黑" panose="020B0503020204020204" pitchFamily="34" charset="-122"/>
              </a:rPr>
              <a:t>一起读书 一起成长</a:t>
            </a:r>
          </a:p>
        </p:txBody>
      </p:sp>
      <p:sp>
        <p:nvSpPr>
          <p:cNvPr id="13" name="矩形 12"/>
          <p:cNvSpPr/>
          <p:nvPr/>
        </p:nvSpPr>
        <p:spPr>
          <a:xfrm>
            <a:off x="1509713" y="3941763"/>
            <a:ext cx="2881312" cy="174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kumimoji="1" lang="zh-CN"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539750" y="1714500"/>
            <a:ext cx="2452688" cy="1570038"/>
          </a:xfrm>
          <a:prstGeom prst="rect">
            <a:avLst/>
          </a:prstGeom>
          <a:solidFill>
            <a:srgbClr val="EF5160"/>
          </a:solidFill>
          <a:ln>
            <a:noFill/>
          </a:ln>
          <a:effectLst>
            <a:outerShdw blurRad="63500" dist="38100" dir="5400000" algn="t" rotWithShape="0">
              <a:srgbClr val="000000">
                <a:alpha val="17999"/>
              </a:srgbClr>
            </a:outerShdw>
          </a:effectLst>
          <a:extLst/>
        </p:spPr>
        <p:txBody>
          <a:bodyPr anchor="ctr"/>
          <a:lstStyle/>
          <a:p>
            <a:pPr algn="ctr" eaLnBrk="1" fontAlgn="auto" hangingPunct="1">
              <a:spcBef>
                <a:spcPts val="0"/>
              </a:spcBef>
              <a:spcAft>
                <a:spcPts val="0"/>
              </a:spcAft>
              <a:defRPr/>
            </a:pPr>
            <a:endParaRPr lang="zh-CN" altLang="en-US" sz="1400" kern="0">
              <a:solidFill>
                <a:sysClr val="window" lastClr="FFFFFF"/>
              </a:solidFill>
              <a:latin typeface="Calibri"/>
              <a:ea typeface="宋体"/>
            </a:endParaRPr>
          </a:p>
        </p:txBody>
      </p:sp>
      <p:grpSp>
        <p:nvGrpSpPr>
          <p:cNvPr id="12291" name="组合 1"/>
          <p:cNvGrpSpPr>
            <a:grpSpLocks/>
          </p:cNvGrpSpPr>
          <p:nvPr/>
        </p:nvGrpSpPr>
        <p:grpSpPr bwMode="auto">
          <a:xfrm>
            <a:off x="539750" y="3546475"/>
            <a:ext cx="8135938" cy="2403475"/>
            <a:chOff x="2014031" y="3585475"/>
            <a:chExt cx="5688173" cy="742933"/>
          </a:xfrm>
        </p:grpSpPr>
        <p:sp>
          <p:nvSpPr>
            <p:cNvPr id="6" name="圆角矩形 5"/>
            <p:cNvSpPr/>
            <p:nvPr/>
          </p:nvSpPr>
          <p:spPr>
            <a:xfrm>
              <a:off x="2014031" y="3585475"/>
              <a:ext cx="5688173" cy="742933"/>
            </a:xfrm>
            <a:prstGeom prst="roundRect">
              <a:avLst>
                <a:gd name="adj" fmla="val 4030"/>
              </a:avLst>
            </a:prstGeom>
            <a:solidFill>
              <a:srgbClr val="EEECE1">
                <a:lumMod val="75000"/>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7" name="圆角矩形 6"/>
            <p:cNvSpPr/>
            <p:nvPr/>
          </p:nvSpPr>
          <p:spPr>
            <a:xfrm>
              <a:off x="2083954" y="3660063"/>
              <a:ext cx="5548326" cy="593758"/>
            </a:xfrm>
            <a:prstGeom prst="roundRect">
              <a:avLst>
                <a:gd name="adj" fmla="val 4030"/>
              </a:avLst>
            </a:prstGeom>
            <a:noFill/>
            <a:ln w="3175" cap="flat" cmpd="sng" algn="ctr">
              <a:solidFill>
                <a:srgbClr val="EEECE1">
                  <a:lumMod val="50000"/>
                </a:srgbClr>
              </a:solidFill>
              <a:prstDash val="sysDash"/>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12292" name="Rectangle 2"/>
          <p:cNvSpPr>
            <a:spLocks noGrp="1" noChangeArrowheads="1"/>
          </p:cNvSpPr>
          <p:nvPr>
            <p:ph type="title"/>
          </p:nvPr>
        </p:nvSpPr>
        <p:spPr>
          <a:xfrm>
            <a:off x="430213" y="427038"/>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什么是有效的问题？</a:t>
            </a:r>
          </a:p>
        </p:txBody>
      </p:sp>
      <p:sp>
        <p:nvSpPr>
          <p:cNvPr id="12293" name="Rectangle 3"/>
          <p:cNvSpPr>
            <a:spLocks noGrp="1" noChangeArrowheads="1"/>
          </p:cNvSpPr>
          <p:nvPr>
            <p:ph type="body" idx="1"/>
          </p:nvPr>
        </p:nvSpPr>
        <p:spPr>
          <a:xfrm>
            <a:off x="855663" y="3892550"/>
            <a:ext cx="7497762" cy="1439863"/>
          </a:xfrm>
        </p:spPr>
        <p:txBody>
          <a:bodyPr/>
          <a:lstStyle/>
          <a:p>
            <a:pPr marL="0" indent="0" eaLnBrk="1" hangingPunct="1">
              <a:lnSpc>
                <a:spcPct val="150000"/>
              </a:lnSpc>
              <a:buFontTx/>
              <a:buNone/>
            </a:pPr>
            <a:r>
              <a:rPr kumimoji="0" lang="zh-CN" altLang="en-US" sz="1800" smtClean="0">
                <a:latin typeface="微软雅黑" panose="020B0503020204020204" pitchFamily="34" charset="-122"/>
                <a:ea typeface="微软雅黑" panose="020B0503020204020204" pitchFamily="34" charset="-122"/>
              </a:rPr>
              <a:t>比如：“ 为什么不试试新的销售方法？”和“是什么原因让我们没有尝试新的销售方法？”这两个问题意思一样，但第一问题有责难的意味，容易引起对方的自我保护。第二个问题会比较容易令对方把注意力集中在问题的分析上。</a:t>
            </a:r>
            <a:endParaRPr kumimoji="0" lang="en-US" altLang="zh-CN" sz="1800" smtClean="0">
              <a:latin typeface="微软雅黑" panose="020B0503020204020204" pitchFamily="34" charset="-122"/>
              <a:ea typeface="微软雅黑" panose="020B0503020204020204" pitchFamily="34" charset="-122"/>
            </a:endParaRPr>
          </a:p>
        </p:txBody>
      </p:sp>
      <p:sp>
        <p:nvSpPr>
          <p:cNvPr id="12294" name="矩形 1"/>
          <p:cNvSpPr>
            <a:spLocks noChangeArrowheads="1"/>
          </p:cNvSpPr>
          <p:nvPr/>
        </p:nvSpPr>
        <p:spPr bwMode="auto">
          <a:xfrm>
            <a:off x="665163" y="1787525"/>
            <a:ext cx="2232025"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1800">
                <a:solidFill>
                  <a:srgbClr val="FFFFFF"/>
                </a:solidFill>
                <a:latin typeface="微软雅黑" panose="020B0503020204020204" pitchFamily="34" charset="-122"/>
                <a:ea typeface="微软雅黑" panose="020B0503020204020204" pitchFamily="34" charset="-122"/>
              </a:rPr>
              <a:t>能够帮助对方思考和觉醒的问题就是有效的问题</a:t>
            </a:r>
            <a:endParaRPr kumimoji="0" lang="en-US" altLang="zh-CN" sz="180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页脚占位符 3"/>
          <p:cNvSpPr txBox="1">
            <a:spLocks noGrp="1"/>
          </p:cNvSpPr>
          <p:nvPr/>
        </p:nvSpPr>
        <p:spPr bwMode="auto">
          <a:xfrm>
            <a:off x="1511300" y="6489700"/>
            <a:ext cx="54864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400"/>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kumimoji="0" lang="zh-CN" altLang="en-US" sz="900">
                <a:solidFill>
                  <a:schemeClr val="bg1"/>
                </a:solidFill>
                <a:ea typeface="华文楷体" panose="02010600040101010101" pitchFamily="2" charset="-122"/>
              </a:rPr>
              <a:t>商行集团人力资源管理转型 </a:t>
            </a:r>
            <a:r>
              <a:rPr kumimoji="0" lang="en-US" altLang="zh-CN" sz="900">
                <a:solidFill>
                  <a:schemeClr val="bg1"/>
                </a:solidFill>
                <a:ea typeface="华文楷体" panose="02010600040101010101" pitchFamily="2" charset="-122"/>
              </a:rPr>
              <a:t>|  </a:t>
            </a:r>
            <a:r>
              <a:rPr kumimoji="0" lang="zh-CN" altLang="en-US" sz="900">
                <a:solidFill>
                  <a:schemeClr val="bg1"/>
                </a:solidFill>
                <a:ea typeface="华文楷体" panose="02010600040101010101" pitchFamily="2" charset="-122"/>
              </a:rPr>
              <a:t>保密文件</a:t>
            </a:r>
            <a:endParaRPr kumimoji="0" lang="en-US" altLang="zh-CN" sz="900">
              <a:solidFill>
                <a:schemeClr val="bg1"/>
              </a:solidFill>
              <a:ea typeface="华文楷体" panose="02010600040101010101" pitchFamily="2" charset="-122"/>
            </a:endParaRPr>
          </a:p>
        </p:txBody>
      </p:sp>
      <p:grpSp>
        <p:nvGrpSpPr>
          <p:cNvPr id="2" name="Group 2"/>
          <p:cNvGrpSpPr>
            <a:grpSpLocks/>
          </p:cNvGrpSpPr>
          <p:nvPr/>
        </p:nvGrpSpPr>
        <p:grpSpPr bwMode="auto">
          <a:xfrm>
            <a:off x="374650" y="5130800"/>
            <a:ext cx="3625850" cy="962025"/>
            <a:chOff x="285" y="1117"/>
            <a:chExt cx="2051" cy="606"/>
          </a:xfrm>
        </p:grpSpPr>
        <p:sp>
          <p:nvSpPr>
            <p:cNvPr id="13328" name="Text Box 3"/>
            <p:cNvSpPr txBox="1">
              <a:spLocks noChangeArrowheads="1"/>
            </p:cNvSpPr>
            <p:nvPr/>
          </p:nvSpPr>
          <p:spPr bwMode="auto">
            <a:xfrm>
              <a:off x="285" y="1117"/>
              <a:ext cx="125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a:spcBef>
                  <a:spcPct val="0"/>
                </a:spcBef>
                <a:buClr>
                  <a:srgbClr val="A50021"/>
                </a:buClr>
                <a:buFont typeface="Wingdings" panose="05000000000000000000" pitchFamily="2" charset="2"/>
                <a:buNone/>
              </a:pPr>
              <a:r>
                <a:rPr kumimoji="0" lang="en-US" altLang="zh-CN" sz="2800" b="1" u="sng"/>
                <a:t>G</a:t>
              </a:r>
              <a:r>
                <a:rPr kumimoji="0" lang="en-US" altLang="zh-CN" sz="2800" b="1"/>
                <a:t>OAL</a:t>
              </a:r>
              <a:r>
                <a:rPr kumimoji="0" lang="zh-CN" altLang="en-US" sz="2800" b="1"/>
                <a:t>目标   </a:t>
              </a:r>
            </a:p>
          </p:txBody>
        </p:sp>
        <p:sp>
          <p:nvSpPr>
            <p:cNvPr id="13329" name="Text Box 4"/>
            <p:cNvSpPr txBox="1">
              <a:spLocks noChangeArrowheads="1"/>
            </p:cNvSpPr>
            <p:nvPr/>
          </p:nvSpPr>
          <p:spPr bwMode="auto">
            <a:xfrm>
              <a:off x="526" y="1492"/>
              <a:ext cx="18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90500" indent="-190500">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spcBef>
                  <a:spcPct val="0"/>
                </a:spcBef>
                <a:buClr>
                  <a:srgbClr val="A50021"/>
                </a:buClr>
                <a:buFont typeface="Wingdings" panose="05000000000000000000" pitchFamily="2" charset="2"/>
                <a:buChar char="§"/>
              </a:pPr>
              <a:r>
                <a:rPr kumimoji="0" lang="zh-CN" altLang="en-US" sz="1800"/>
                <a:t>期望的成果是什么</a:t>
              </a:r>
            </a:p>
          </p:txBody>
        </p:sp>
      </p:grpSp>
      <p:grpSp>
        <p:nvGrpSpPr>
          <p:cNvPr id="3" name="Group 5"/>
          <p:cNvGrpSpPr>
            <a:grpSpLocks/>
          </p:cNvGrpSpPr>
          <p:nvPr/>
        </p:nvGrpSpPr>
        <p:grpSpPr bwMode="auto">
          <a:xfrm>
            <a:off x="2393950" y="4238625"/>
            <a:ext cx="3009900" cy="1341438"/>
            <a:chOff x="921" y="1770"/>
            <a:chExt cx="1896" cy="845"/>
          </a:xfrm>
        </p:grpSpPr>
        <p:sp>
          <p:nvSpPr>
            <p:cNvPr id="13326" name="Text Box 6"/>
            <p:cNvSpPr txBox="1">
              <a:spLocks noChangeArrowheads="1"/>
            </p:cNvSpPr>
            <p:nvPr/>
          </p:nvSpPr>
          <p:spPr bwMode="auto">
            <a:xfrm>
              <a:off x="921" y="1770"/>
              <a:ext cx="189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a:spcBef>
                  <a:spcPct val="0"/>
                </a:spcBef>
                <a:buClr>
                  <a:srgbClr val="A50021"/>
                </a:buClr>
                <a:buFont typeface="Wingdings" panose="05000000000000000000" pitchFamily="2" charset="2"/>
                <a:buNone/>
              </a:pPr>
              <a:r>
                <a:rPr kumimoji="0" lang="en-US" altLang="zh-CN" sz="2800" b="1" u="sng"/>
                <a:t>R</a:t>
              </a:r>
              <a:r>
                <a:rPr kumimoji="0" lang="en-US" altLang="zh-CN" sz="2800" b="1"/>
                <a:t>EALITY</a:t>
              </a:r>
              <a:r>
                <a:rPr kumimoji="0" lang="zh-CN" altLang="en-US" sz="2800" b="1"/>
                <a:t>现实      </a:t>
              </a:r>
              <a:endParaRPr kumimoji="0" lang="zh-CN" altLang="en-US" sz="2800"/>
            </a:p>
          </p:txBody>
        </p:sp>
        <p:sp>
          <p:nvSpPr>
            <p:cNvPr id="13327" name="Text Box 7"/>
            <p:cNvSpPr txBox="1">
              <a:spLocks noChangeArrowheads="1"/>
            </p:cNvSpPr>
            <p:nvPr/>
          </p:nvSpPr>
          <p:spPr bwMode="auto">
            <a:xfrm>
              <a:off x="1301" y="2038"/>
              <a:ext cx="758"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spcBef>
                  <a:spcPct val="0"/>
                </a:spcBef>
                <a:buClr>
                  <a:srgbClr val="A50021"/>
                </a:buClr>
                <a:buFont typeface="Wingdings" panose="05000000000000000000" pitchFamily="2" charset="2"/>
                <a:buChar char="§"/>
              </a:pPr>
              <a:r>
                <a:rPr kumimoji="0" lang="zh-CN" altLang="en-US" sz="1800"/>
                <a:t>挖掘真相</a:t>
              </a:r>
            </a:p>
            <a:p>
              <a:pPr>
                <a:spcBef>
                  <a:spcPct val="0"/>
                </a:spcBef>
                <a:buClr>
                  <a:srgbClr val="A50021"/>
                </a:buClr>
                <a:buFont typeface="Wingdings" panose="05000000000000000000" pitchFamily="2" charset="2"/>
                <a:buChar char="§"/>
              </a:pPr>
              <a:r>
                <a:rPr kumimoji="0" lang="zh-CN" altLang="en-US" sz="1800"/>
                <a:t>澄清</a:t>
              </a:r>
              <a:endParaRPr kumimoji="0" lang="zh-CN" altLang="en-US" sz="1800">
                <a:solidFill>
                  <a:srgbClr val="FF0000"/>
                </a:solidFill>
              </a:endParaRPr>
            </a:p>
            <a:p>
              <a:pPr>
                <a:spcBef>
                  <a:spcPct val="0"/>
                </a:spcBef>
                <a:buClr>
                  <a:srgbClr val="A50021"/>
                </a:buClr>
                <a:buFont typeface="Wingdings" panose="05000000000000000000" pitchFamily="2" charset="2"/>
                <a:buChar char="§"/>
              </a:pPr>
              <a:r>
                <a:rPr kumimoji="0" lang="zh-CN" altLang="en-US" sz="1800"/>
                <a:t>理解</a:t>
              </a:r>
              <a:endParaRPr kumimoji="0" lang="zh-CN" altLang="en-US" sz="1800">
                <a:solidFill>
                  <a:srgbClr val="FF0000"/>
                </a:solidFill>
              </a:endParaRPr>
            </a:p>
          </p:txBody>
        </p:sp>
      </p:grpSp>
      <p:grpSp>
        <p:nvGrpSpPr>
          <p:cNvPr id="4" name="Group 8"/>
          <p:cNvGrpSpPr>
            <a:grpSpLocks/>
          </p:cNvGrpSpPr>
          <p:nvPr/>
        </p:nvGrpSpPr>
        <p:grpSpPr bwMode="auto">
          <a:xfrm>
            <a:off x="4222750" y="3176588"/>
            <a:ext cx="3087688" cy="1201737"/>
            <a:chOff x="1834" y="2557"/>
            <a:chExt cx="1945" cy="757"/>
          </a:xfrm>
        </p:grpSpPr>
        <p:sp>
          <p:nvSpPr>
            <p:cNvPr id="13324" name="Text Box 9"/>
            <p:cNvSpPr txBox="1">
              <a:spLocks noChangeArrowheads="1"/>
            </p:cNvSpPr>
            <p:nvPr/>
          </p:nvSpPr>
          <p:spPr bwMode="auto">
            <a:xfrm>
              <a:off x="1834" y="2557"/>
              <a:ext cx="194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a:spcBef>
                  <a:spcPct val="0"/>
                </a:spcBef>
                <a:buClr>
                  <a:srgbClr val="A50021"/>
                </a:buClr>
                <a:buFont typeface="Wingdings" panose="05000000000000000000" pitchFamily="2" charset="2"/>
                <a:buNone/>
              </a:pPr>
              <a:r>
                <a:rPr kumimoji="0" lang="en-US" altLang="zh-CN" sz="2800" b="1" u="sng"/>
                <a:t>O</a:t>
              </a:r>
              <a:r>
                <a:rPr kumimoji="0" lang="en-US" altLang="zh-CN" sz="2800" b="1"/>
                <a:t>PTIONS</a:t>
              </a:r>
              <a:r>
                <a:rPr kumimoji="0" lang="zh-CN" altLang="en-US" sz="2800" b="1"/>
                <a:t>选择      </a:t>
              </a:r>
            </a:p>
          </p:txBody>
        </p:sp>
        <p:sp>
          <p:nvSpPr>
            <p:cNvPr id="13325" name="Text Box 10"/>
            <p:cNvSpPr txBox="1">
              <a:spLocks noChangeArrowheads="1"/>
            </p:cNvSpPr>
            <p:nvPr/>
          </p:nvSpPr>
          <p:spPr bwMode="auto">
            <a:xfrm>
              <a:off x="2245" y="2910"/>
              <a:ext cx="104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spcBef>
                  <a:spcPct val="0"/>
                </a:spcBef>
                <a:buClr>
                  <a:srgbClr val="A50021"/>
                </a:buClr>
                <a:buFont typeface="Wingdings" panose="05000000000000000000" pitchFamily="2" charset="2"/>
                <a:buChar char="§"/>
              </a:pPr>
              <a:r>
                <a:rPr kumimoji="0" lang="zh-CN" altLang="en-US" sz="1800"/>
                <a:t>探寻备选方案</a:t>
              </a:r>
            </a:p>
            <a:p>
              <a:pPr>
                <a:spcBef>
                  <a:spcPct val="0"/>
                </a:spcBef>
                <a:buClr>
                  <a:srgbClr val="A50021"/>
                </a:buClr>
                <a:buFont typeface="Wingdings" panose="05000000000000000000" pitchFamily="2" charset="2"/>
                <a:buChar char="§"/>
              </a:pPr>
              <a:r>
                <a:rPr kumimoji="0" lang="zh-CN" altLang="en-US" sz="1800"/>
                <a:t>征寻建议</a:t>
              </a:r>
              <a:endParaRPr kumimoji="0" lang="zh-CN" altLang="en-US" sz="1800">
                <a:solidFill>
                  <a:srgbClr val="FF0000"/>
                </a:solidFill>
              </a:endParaRPr>
            </a:p>
          </p:txBody>
        </p:sp>
      </p:grpSp>
      <p:grpSp>
        <p:nvGrpSpPr>
          <p:cNvPr id="5" name="Group 11"/>
          <p:cNvGrpSpPr>
            <a:grpSpLocks/>
          </p:cNvGrpSpPr>
          <p:nvPr/>
        </p:nvGrpSpPr>
        <p:grpSpPr bwMode="auto">
          <a:xfrm>
            <a:off x="6227763" y="1800225"/>
            <a:ext cx="2278062" cy="1587500"/>
            <a:chOff x="3051" y="3276"/>
            <a:chExt cx="1435" cy="1000"/>
          </a:xfrm>
        </p:grpSpPr>
        <p:sp>
          <p:nvSpPr>
            <p:cNvPr id="13322" name="Text Box 12"/>
            <p:cNvSpPr txBox="1">
              <a:spLocks noChangeArrowheads="1"/>
            </p:cNvSpPr>
            <p:nvPr/>
          </p:nvSpPr>
          <p:spPr bwMode="auto">
            <a:xfrm>
              <a:off x="3051" y="3276"/>
              <a:ext cx="142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a:spcBef>
                  <a:spcPct val="0"/>
                </a:spcBef>
                <a:buClr>
                  <a:srgbClr val="A50021"/>
                </a:buClr>
                <a:buFont typeface="Wingdings" panose="05000000000000000000" pitchFamily="2" charset="2"/>
                <a:buNone/>
              </a:pPr>
              <a:r>
                <a:rPr kumimoji="0" lang="en-US" altLang="zh-CN" sz="2800" b="1" u="sng"/>
                <a:t>W</a:t>
              </a:r>
              <a:r>
                <a:rPr kumimoji="0" lang="en-US" altLang="zh-CN" sz="2800" b="1"/>
                <a:t>ILL</a:t>
              </a:r>
              <a:r>
                <a:rPr kumimoji="0" lang="zh-CN" altLang="en-US" sz="2800" b="1"/>
                <a:t>意愿     </a:t>
              </a:r>
              <a:endParaRPr kumimoji="0" lang="zh-CN" altLang="en-US" sz="2800"/>
            </a:p>
          </p:txBody>
        </p:sp>
        <p:sp>
          <p:nvSpPr>
            <p:cNvPr id="13323" name="Text Box 13"/>
            <p:cNvSpPr txBox="1">
              <a:spLocks noChangeArrowheads="1"/>
            </p:cNvSpPr>
            <p:nvPr/>
          </p:nvSpPr>
          <p:spPr bwMode="auto">
            <a:xfrm>
              <a:off x="3400" y="3526"/>
              <a:ext cx="1086"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spcBef>
                  <a:spcPct val="0"/>
                </a:spcBef>
                <a:buClr>
                  <a:srgbClr val="A50021"/>
                </a:buClr>
                <a:buFont typeface="Wingdings" panose="05000000000000000000" pitchFamily="2" charset="2"/>
                <a:buChar char="§"/>
              </a:pPr>
              <a:r>
                <a:rPr kumimoji="0" lang="zh-CN" altLang="en-US" sz="1800"/>
                <a:t>阐明行动计划 </a:t>
              </a:r>
            </a:p>
            <a:p>
              <a:pPr>
                <a:spcBef>
                  <a:spcPct val="0"/>
                </a:spcBef>
                <a:buClr>
                  <a:srgbClr val="A50021"/>
                </a:buClr>
                <a:buFont typeface="Wingdings" panose="05000000000000000000" pitchFamily="2" charset="2"/>
                <a:buChar char="§"/>
              </a:pPr>
              <a:r>
                <a:rPr kumimoji="0" lang="zh-CN" altLang="en-US" sz="1800"/>
                <a:t>设立衡量标准 </a:t>
              </a:r>
            </a:p>
            <a:p>
              <a:pPr>
                <a:spcBef>
                  <a:spcPct val="0"/>
                </a:spcBef>
                <a:buClr>
                  <a:srgbClr val="A50021"/>
                </a:buClr>
                <a:buFont typeface="Wingdings" panose="05000000000000000000" pitchFamily="2" charset="2"/>
                <a:buChar char="§"/>
              </a:pPr>
              <a:r>
                <a:rPr kumimoji="0" lang="zh-CN" altLang="en-US" sz="1800"/>
                <a:t>规定分工角色 </a:t>
              </a:r>
            </a:p>
            <a:p>
              <a:pPr>
                <a:spcBef>
                  <a:spcPct val="0"/>
                </a:spcBef>
                <a:buClr>
                  <a:srgbClr val="A50021"/>
                </a:buClr>
                <a:buFont typeface="Wingdings" panose="05000000000000000000" pitchFamily="2" charset="2"/>
                <a:buChar char="§"/>
              </a:pPr>
              <a:r>
                <a:rPr kumimoji="0" lang="zh-CN" altLang="en-US" sz="1800"/>
                <a:t>建立自我责任 </a:t>
              </a:r>
            </a:p>
          </p:txBody>
        </p:sp>
      </p:grpSp>
      <p:sp>
        <p:nvSpPr>
          <p:cNvPr id="13319" name="Line 14"/>
          <p:cNvSpPr>
            <a:spLocks noChangeShapeType="1"/>
          </p:cNvSpPr>
          <p:nvPr/>
        </p:nvSpPr>
        <p:spPr bwMode="auto">
          <a:xfrm flipV="1">
            <a:off x="647700" y="1981200"/>
            <a:ext cx="5424488" cy="3090863"/>
          </a:xfrm>
          <a:prstGeom prst="line">
            <a:avLst/>
          </a:prstGeom>
          <a:noFill/>
          <a:ln w="76200">
            <a:solidFill>
              <a:srgbClr val="000066"/>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3320" name="Rectangle 15"/>
          <p:cNvSpPr>
            <a:spLocks noGrp="1" noChangeArrowheads="1"/>
          </p:cNvSpPr>
          <p:nvPr>
            <p:ph type="title" idx="4294967295"/>
          </p:nvPr>
        </p:nvSpPr>
        <p:spPr>
          <a:xfrm>
            <a:off x="1511300" y="688975"/>
            <a:ext cx="6075363" cy="638175"/>
          </a:xfrm>
        </p:spPr>
        <p:txBody>
          <a:bodyPr lIns="0" rIns="0" anchor="b"/>
          <a:lstStyle/>
          <a:p>
            <a:pPr eaLnBrk="1" hangingPunct="1"/>
            <a:r>
              <a:rPr kumimoji="0" lang="en-AU" altLang="zh-CN" sz="3600" smtClean="0">
                <a:solidFill>
                  <a:srgbClr val="FFFFFF"/>
                </a:solidFill>
                <a:latin typeface="微软雅黑" panose="020B0503020204020204" pitchFamily="34" charset="-122"/>
                <a:ea typeface="微软雅黑" panose="020B0503020204020204" pitchFamily="34" charset="-122"/>
              </a:rPr>
              <a:t>GROW</a:t>
            </a:r>
            <a:r>
              <a:rPr kumimoji="0" lang="zh-CN" altLang="en-AU" sz="3600" smtClean="0">
                <a:solidFill>
                  <a:srgbClr val="FFFFFF"/>
                </a:solidFill>
                <a:latin typeface="微软雅黑" panose="020B0503020204020204" pitchFamily="34" charset="-122"/>
                <a:ea typeface="微软雅黑" panose="020B0503020204020204" pitchFamily="34" charset="-122"/>
              </a:rPr>
              <a:t>模型</a:t>
            </a:r>
          </a:p>
        </p:txBody>
      </p:sp>
      <p:sp>
        <p:nvSpPr>
          <p:cNvPr id="13321" name="Rectangle 16"/>
          <p:cNvSpPr>
            <a:spLocks noGrp="1" noChangeArrowheads="1"/>
          </p:cNvSpPr>
          <p:nvPr>
            <p:ph type="body" idx="4294967295"/>
          </p:nvPr>
        </p:nvSpPr>
        <p:spPr>
          <a:xfrm>
            <a:off x="544513" y="1800225"/>
            <a:ext cx="5180012" cy="712788"/>
          </a:xfrm>
        </p:spPr>
        <p:txBody>
          <a:bodyPr lIns="45720" rIns="45720"/>
          <a:lstStyle/>
          <a:p>
            <a:pPr marL="0" indent="0" eaLnBrk="1" hangingPunct="1">
              <a:buFontTx/>
              <a:buNone/>
            </a:pPr>
            <a:r>
              <a:rPr kumimoji="0" lang="zh-CN" altLang="en-AU" sz="2800" b="1" smtClean="0">
                <a:solidFill>
                  <a:schemeClr val="tx2"/>
                </a:solidFill>
                <a:latin typeface="微软雅黑" panose="020B0503020204020204" pitchFamily="34" charset="-122"/>
                <a:ea typeface="微软雅黑" panose="020B0503020204020204" pitchFamily="34" charset="-122"/>
              </a:rPr>
              <a:t>在辅导中的一个沟通工具</a:t>
            </a:r>
            <a:r>
              <a:rPr kumimoji="0" lang="zh-CN" altLang="en-AU" sz="2800" b="1" smtClean="0">
                <a:latin typeface="微软雅黑" panose="020B0503020204020204" pitchFamily="34" charset="-122"/>
                <a:ea typeface="微软雅黑" panose="020B0503020204020204" pitchFamily="34" charset="-122"/>
              </a:rPr>
              <a:t>    </a:t>
            </a:r>
            <a:endParaRPr kumimoji="0" lang="en-AU" altLang="zh-CN" sz="2800" b="1" smtClean="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页脚占位符 2"/>
          <p:cNvSpPr txBox="1">
            <a:spLocks noGrp="1"/>
          </p:cNvSpPr>
          <p:nvPr/>
        </p:nvSpPr>
        <p:spPr bwMode="auto">
          <a:xfrm>
            <a:off x="1511300" y="6489700"/>
            <a:ext cx="54864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400"/>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kumimoji="0" lang="zh-CN" altLang="en-US" sz="900">
                <a:solidFill>
                  <a:schemeClr val="bg1"/>
                </a:solidFill>
                <a:ea typeface="华文楷体" panose="02010600040101010101" pitchFamily="2" charset="-122"/>
              </a:rPr>
              <a:t>商行集团人力资源管理转型 </a:t>
            </a:r>
            <a:r>
              <a:rPr kumimoji="0" lang="en-US" altLang="zh-CN" sz="900">
                <a:solidFill>
                  <a:schemeClr val="bg1"/>
                </a:solidFill>
                <a:ea typeface="华文楷体" panose="02010600040101010101" pitchFamily="2" charset="-122"/>
              </a:rPr>
              <a:t>|  </a:t>
            </a:r>
            <a:r>
              <a:rPr kumimoji="0" lang="zh-CN" altLang="en-US" sz="900">
                <a:solidFill>
                  <a:schemeClr val="bg1"/>
                </a:solidFill>
                <a:ea typeface="华文楷体" panose="02010600040101010101" pitchFamily="2" charset="-122"/>
              </a:rPr>
              <a:t>保密文件</a:t>
            </a:r>
            <a:endParaRPr kumimoji="0" lang="en-US" altLang="zh-CN" sz="900">
              <a:solidFill>
                <a:schemeClr val="bg1"/>
              </a:solidFill>
              <a:ea typeface="华文楷体" panose="02010600040101010101" pitchFamily="2" charset="-122"/>
            </a:endParaRPr>
          </a:p>
        </p:txBody>
      </p:sp>
      <p:sp>
        <p:nvSpPr>
          <p:cNvPr id="15363" name="Freeform 2"/>
          <p:cNvSpPr>
            <a:spLocks/>
          </p:cNvSpPr>
          <p:nvPr/>
        </p:nvSpPr>
        <p:spPr bwMode="auto">
          <a:xfrm>
            <a:off x="3302000" y="2608263"/>
            <a:ext cx="74613" cy="71437"/>
          </a:xfrm>
          <a:custGeom>
            <a:avLst/>
            <a:gdLst>
              <a:gd name="T0" fmla="*/ 0 w 381"/>
              <a:gd name="T1" fmla="*/ 0 h 368"/>
              <a:gd name="T2" fmla="*/ 2147483646 w 381"/>
              <a:gd name="T3" fmla="*/ 2147483646 h 368"/>
              <a:gd name="T4" fmla="*/ 0 w 381"/>
              <a:gd name="T5" fmla="*/ 0 h 368"/>
              <a:gd name="T6" fmla="*/ 0 60000 65536"/>
              <a:gd name="T7" fmla="*/ 0 60000 65536"/>
              <a:gd name="T8" fmla="*/ 0 60000 65536"/>
              <a:gd name="T9" fmla="*/ 0 w 381"/>
              <a:gd name="T10" fmla="*/ 0 h 368"/>
              <a:gd name="T11" fmla="*/ 381 w 381"/>
              <a:gd name="T12" fmla="*/ 368 h 368"/>
            </a:gdLst>
            <a:ahLst/>
            <a:cxnLst>
              <a:cxn ang="T6">
                <a:pos x="T0" y="T1"/>
              </a:cxn>
              <a:cxn ang="T7">
                <a:pos x="T2" y="T3"/>
              </a:cxn>
              <a:cxn ang="T8">
                <a:pos x="T4" y="T5"/>
              </a:cxn>
            </a:cxnLst>
            <a:rect l="T9" t="T10" r="T11" b="T12"/>
            <a:pathLst>
              <a:path w="381" h="368">
                <a:moveTo>
                  <a:pt x="0" y="0"/>
                </a:moveTo>
                <a:lnTo>
                  <a:pt x="381" y="368"/>
                </a:lnTo>
                <a:lnTo>
                  <a:pt x="0" y="0"/>
                </a:lnTo>
                <a:close/>
              </a:path>
            </a:pathLst>
          </a:custGeom>
          <a:solidFill>
            <a:srgbClr val="095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364" name="Freeform 3"/>
          <p:cNvSpPr>
            <a:spLocks/>
          </p:cNvSpPr>
          <p:nvPr/>
        </p:nvSpPr>
        <p:spPr bwMode="auto">
          <a:xfrm>
            <a:off x="3302000" y="2608263"/>
            <a:ext cx="74613" cy="71437"/>
          </a:xfrm>
          <a:custGeom>
            <a:avLst/>
            <a:gdLst>
              <a:gd name="T0" fmla="*/ 0 w 381"/>
              <a:gd name="T1" fmla="*/ 0 h 368"/>
              <a:gd name="T2" fmla="*/ 2147483646 w 381"/>
              <a:gd name="T3" fmla="*/ 2147483646 h 368"/>
              <a:gd name="T4" fmla="*/ 0 w 381"/>
              <a:gd name="T5" fmla="*/ 0 h 368"/>
              <a:gd name="T6" fmla="*/ 0 60000 65536"/>
              <a:gd name="T7" fmla="*/ 0 60000 65536"/>
              <a:gd name="T8" fmla="*/ 0 60000 65536"/>
              <a:gd name="T9" fmla="*/ 0 w 381"/>
              <a:gd name="T10" fmla="*/ 0 h 368"/>
              <a:gd name="T11" fmla="*/ 381 w 381"/>
              <a:gd name="T12" fmla="*/ 368 h 368"/>
            </a:gdLst>
            <a:ahLst/>
            <a:cxnLst>
              <a:cxn ang="T6">
                <a:pos x="T0" y="T1"/>
              </a:cxn>
              <a:cxn ang="T7">
                <a:pos x="T2" y="T3"/>
              </a:cxn>
              <a:cxn ang="T8">
                <a:pos x="T4" y="T5"/>
              </a:cxn>
            </a:cxnLst>
            <a:rect l="T9" t="T10" r="T11" b="T12"/>
            <a:pathLst>
              <a:path w="381" h="368">
                <a:moveTo>
                  <a:pt x="0" y="0"/>
                </a:moveTo>
                <a:lnTo>
                  <a:pt x="381" y="368"/>
                </a:lnTo>
                <a:lnTo>
                  <a:pt x="0" y="0"/>
                </a:lnTo>
                <a:close/>
              </a:path>
            </a:pathLst>
          </a:custGeom>
          <a:solidFill>
            <a:srgbClr val="095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365" name="Text Box 4"/>
          <p:cNvSpPr txBox="1">
            <a:spLocks noChangeArrowheads="1"/>
          </p:cNvSpPr>
          <p:nvPr/>
        </p:nvSpPr>
        <p:spPr bwMode="auto">
          <a:xfrm>
            <a:off x="1042988" y="1970088"/>
            <a:ext cx="23399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anchor="ctr">
            <a:spAutoFit/>
          </a:bodyPr>
          <a:lstStyle>
            <a:lvl1pPr marL="514350" indent="-514350">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a:buClr>
                <a:srgbClr val="DC0081"/>
              </a:buClr>
              <a:buSzPct val="75000"/>
              <a:buFont typeface="Monotype Sorts" charset="2"/>
              <a:buNone/>
            </a:pPr>
            <a:r>
              <a:rPr kumimoji="0" lang="zh-CN" altLang="en-US" sz="2800" b="1">
                <a:latin typeface="微软雅黑" panose="020B0503020204020204" pitchFamily="34" charset="-122"/>
                <a:ea typeface="微软雅黑" panose="020B0503020204020204" pitchFamily="34" charset="-122"/>
              </a:rPr>
              <a:t>提高自我认知    </a:t>
            </a:r>
          </a:p>
        </p:txBody>
      </p:sp>
      <p:sp>
        <p:nvSpPr>
          <p:cNvPr id="15366" name="Text Box 5"/>
          <p:cNvSpPr txBox="1">
            <a:spLocks noChangeArrowheads="1"/>
          </p:cNvSpPr>
          <p:nvPr/>
        </p:nvSpPr>
        <p:spPr bwMode="auto">
          <a:xfrm>
            <a:off x="5378450" y="1955800"/>
            <a:ext cx="2338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anchor="ctr">
            <a:spAutoFit/>
          </a:bodyPr>
          <a:lstStyle>
            <a:lvl1pPr marL="514350" indent="-514350">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a:buClr>
                <a:srgbClr val="DC0081"/>
              </a:buClr>
              <a:buSzPct val="75000"/>
              <a:buFontTx/>
              <a:buNone/>
            </a:pPr>
            <a:r>
              <a:rPr kumimoji="0" lang="zh-CN" altLang="en-US" sz="2800" b="1">
                <a:latin typeface="微软雅黑" panose="020B0503020204020204" pitchFamily="34" charset="-122"/>
                <a:ea typeface="微软雅黑" panose="020B0503020204020204" pitchFamily="34" charset="-122"/>
              </a:rPr>
              <a:t>建立自我责任      </a:t>
            </a:r>
          </a:p>
        </p:txBody>
      </p:sp>
      <p:sp>
        <p:nvSpPr>
          <p:cNvPr id="15367" name="Rectangle 6"/>
          <p:cNvSpPr>
            <a:spLocks noGrp="1" noChangeArrowheads="1"/>
          </p:cNvSpPr>
          <p:nvPr>
            <p:ph type="title" idx="4294967295"/>
          </p:nvPr>
        </p:nvSpPr>
        <p:spPr>
          <a:xfrm>
            <a:off x="1009650" y="647700"/>
            <a:ext cx="7121525" cy="690563"/>
          </a:xfrm>
        </p:spPr>
        <p:txBody>
          <a:bodyPr lIns="0" rIns="0" anchor="b"/>
          <a:lstStyle/>
          <a:p>
            <a:pPr eaLnBrk="1" hangingPunct="1"/>
            <a:r>
              <a:rPr kumimoji="0" lang="en-AU" altLang="zh-CN" sz="4500" smtClean="0"/>
              <a:t/>
            </a:r>
            <a:br>
              <a:rPr kumimoji="0" lang="en-AU" altLang="zh-CN" sz="4500" smtClean="0"/>
            </a:br>
            <a:r>
              <a:rPr kumimoji="0" lang="en-AU" altLang="zh-CN" sz="3600" smtClean="0">
                <a:solidFill>
                  <a:srgbClr val="FFFFFF"/>
                </a:solidFill>
                <a:latin typeface="微软雅黑" panose="020B0503020204020204" pitchFamily="34" charset="-122"/>
                <a:ea typeface="微软雅黑" panose="020B0503020204020204" pitchFamily="34" charset="-122"/>
              </a:rPr>
              <a:t>GROW</a:t>
            </a:r>
            <a:r>
              <a:rPr kumimoji="0" lang="zh-CN" altLang="en-AU" sz="3600" smtClean="0">
                <a:solidFill>
                  <a:srgbClr val="FFFFFF"/>
                </a:solidFill>
                <a:latin typeface="微软雅黑" panose="020B0503020204020204" pitchFamily="34" charset="-122"/>
                <a:ea typeface="微软雅黑" panose="020B0503020204020204" pitchFamily="34" charset="-122"/>
              </a:rPr>
              <a:t>辅导的关键原则</a:t>
            </a:r>
          </a:p>
        </p:txBody>
      </p:sp>
      <p:sp>
        <p:nvSpPr>
          <p:cNvPr id="15368" name="AutoShape 7"/>
          <p:cNvSpPr>
            <a:spLocks noChangeArrowheads="1"/>
          </p:cNvSpPr>
          <p:nvPr/>
        </p:nvSpPr>
        <p:spPr bwMode="auto">
          <a:xfrm>
            <a:off x="1595438" y="2794000"/>
            <a:ext cx="1258887" cy="2808288"/>
          </a:xfrm>
          <a:prstGeom prst="upArrow">
            <a:avLst>
              <a:gd name="adj1" fmla="val 50000"/>
              <a:gd name="adj2" fmla="val 55769"/>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grpSp>
        <p:nvGrpSpPr>
          <p:cNvPr id="15369" name="Group 8"/>
          <p:cNvGrpSpPr>
            <a:grpSpLocks/>
          </p:cNvGrpSpPr>
          <p:nvPr/>
        </p:nvGrpSpPr>
        <p:grpSpPr bwMode="auto">
          <a:xfrm>
            <a:off x="4705350" y="2924175"/>
            <a:ext cx="3741738" cy="2592388"/>
            <a:chOff x="2972" y="1842"/>
            <a:chExt cx="2357" cy="1633"/>
          </a:xfrm>
        </p:grpSpPr>
        <p:sp>
          <p:nvSpPr>
            <p:cNvPr id="15374" name="Rectangle 9"/>
            <p:cNvSpPr>
              <a:spLocks noChangeArrowheads="1"/>
            </p:cNvSpPr>
            <p:nvPr/>
          </p:nvSpPr>
          <p:spPr bwMode="auto">
            <a:xfrm>
              <a:off x="3877" y="2659"/>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75" name="Rectangle 10"/>
            <p:cNvSpPr>
              <a:spLocks noChangeArrowheads="1"/>
            </p:cNvSpPr>
            <p:nvPr/>
          </p:nvSpPr>
          <p:spPr bwMode="auto">
            <a:xfrm>
              <a:off x="4467" y="2659"/>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76" name="Rectangle 11"/>
            <p:cNvSpPr>
              <a:spLocks noChangeArrowheads="1"/>
            </p:cNvSpPr>
            <p:nvPr/>
          </p:nvSpPr>
          <p:spPr bwMode="auto">
            <a:xfrm>
              <a:off x="3288" y="2659"/>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77" name="Rectangle 12"/>
            <p:cNvSpPr>
              <a:spLocks noChangeArrowheads="1"/>
            </p:cNvSpPr>
            <p:nvPr/>
          </p:nvSpPr>
          <p:spPr bwMode="auto">
            <a:xfrm>
              <a:off x="3560" y="2251"/>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78" name="Rectangle 13"/>
            <p:cNvSpPr>
              <a:spLocks noChangeArrowheads="1"/>
            </p:cNvSpPr>
            <p:nvPr/>
          </p:nvSpPr>
          <p:spPr bwMode="auto">
            <a:xfrm>
              <a:off x="4149" y="2250"/>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79" name="Rectangle 14"/>
            <p:cNvSpPr>
              <a:spLocks noChangeArrowheads="1"/>
            </p:cNvSpPr>
            <p:nvPr/>
          </p:nvSpPr>
          <p:spPr bwMode="auto">
            <a:xfrm>
              <a:off x="3877" y="1842"/>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80" name="Rectangle 15"/>
            <p:cNvSpPr>
              <a:spLocks noChangeArrowheads="1"/>
            </p:cNvSpPr>
            <p:nvPr/>
          </p:nvSpPr>
          <p:spPr bwMode="auto">
            <a:xfrm>
              <a:off x="4150" y="3067"/>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81" name="Rectangle 16"/>
            <p:cNvSpPr>
              <a:spLocks noChangeArrowheads="1"/>
            </p:cNvSpPr>
            <p:nvPr/>
          </p:nvSpPr>
          <p:spPr bwMode="auto">
            <a:xfrm>
              <a:off x="4740" y="3067"/>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82" name="Rectangle 17"/>
            <p:cNvSpPr>
              <a:spLocks noChangeArrowheads="1"/>
            </p:cNvSpPr>
            <p:nvPr/>
          </p:nvSpPr>
          <p:spPr bwMode="auto">
            <a:xfrm>
              <a:off x="3561" y="3067"/>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sp>
          <p:nvSpPr>
            <p:cNvPr id="15383" name="Rectangle 18"/>
            <p:cNvSpPr>
              <a:spLocks noChangeArrowheads="1"/>
            </p:cNvSpPr>
            <p:nvPr/>
          </p:nvSpPr>
          <p:spPr bwMode="auto">
            <a:xfrm>
              <a:off x="2972" y="3067"/>
              <a:ext cx="589" cy="408"/>
            </a:xfrm>
            <a:prstGeom prst="rect">
              <a:avLst/>
            </a:prstGeom>
            <a:solidFill>
              <a:srgbClr val="FFFFCC"/>
            </a:solidFill>
            <a:ln w="6350">
              <a:solidFill>
                <a:srgbClr val="9966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4000"/>
                </a:lnSpc>
                <a:buClr>
                  <a:srgbClr val="CC0000"/>
                </a:buClr>
                <a:buFont typeface="Wingdings" panose="05000000000000000000" pitchFamily="2" charset="2"/>
                <a:buNone/>
              </a:pPr>
              <a:endParaRPr kumimoji="0" lang="zh-CN" altLang="en-US" sz="1600">
                <a:latin typeface="Wingdings" panose="05000000000000000000" pitchFamily="2" charset="2"/>
              </a:endParaRPr>
            </a:p>
          </p:txBody>
        </p:sp>
      </p:grpSp>
      <p:sp>
        <p:nvSpPr>
          <p:cNvPr id="15370" name="AutoShape 19"/>
          <p:cNvSpPr>
            <a:spLocks noChangeArrowheads="1"/>
          </p:cNvSpPr>
          <p:nvPr/>
        </p:nvSpPr>
        <p:spPr bwMode="auto">
          <a:xfrm>
            <a:off x="1084263" y="4827588"/>
            <a:ext cx="2292350" cy="509587"/>
          </a:xfrm>
          <a:prstGeom prst="bracketPair">
            <a:avLst>
              <a:gd name="adj" fmla="val 16667"/>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kumimoji="0" lang="zh-CN" altLang="en-AU" sz="2400" b="1">
                <a:solidFill>
                  <a:srgbClr val="404040"/>
                </a:solidFill>
              </a:rPr>
              <a:t>目标</a:t>
            </a:r>
          </a:p>
        </p:txBody>
      </p:sp>
      <p:sp>
        <p:nvSpPr>
          <p:cNvPr id="12299" name="AutoShape 20"/>
          <p:cNvSpPr>
            <a:spLocks noChangeArrowheads="1"/>
          </p:cNvSpPr>
          <p:nvPr/>
        </p:nvSpPr>
        <p:spPr bwMode="auto">
          <a:xfrm>
            <a:off x="1023938" y="3849688"/>
            <a:ext cx="2406650" cy="509587"/>
          </a:xfrm>
          <a:prstGeom prst="bracketPair">
            <a:avLst>
              <a:gd name="adj" fmla="val 16667"/>
            </a:avLst>
          </a:prstGeom>
          <a:noFill/>
          <a:ln w="28575">
            <a:solidFill>
              <a:schemeClr val="tx1"/>
            </a:solidFill>
            <a:round/>
            <a:headEnd/>
            <a:tailEnd/>
          </a:ln>
          <a:extLst/>
        </p:spPr>
        <p:txBody>
          <a:bodyPr anchor="ctr">
            <a:spAutoFit/>
          </a:bodyPr>
          <a:lstStyle/>
          <a:p>
            <a:pPr algn="ctr" eaLnBrk="1" hangingPunct="1">
              <a:spcBef>
                <a:spcPct val="50000"/>
              </a:spcBef>
              <a:buFont typeface="Wingdings" charset="0"/>
              <a:buNone/>
              <a:defRPr/>
            </a:pPr>
            <a:r>
              <a:rPr lang="zh-CN" altLang="en-AU" sz="2400" b="1" dirty="0">
                <a:solidFill>
                  <a:schemeClr val="tx1">
                    <a:lumMod val="75000"/>
                    <a:lumOff val="25000"/>
                  </a:schemeClr>
                </a:solidFill>
                <a:latin typeface="Arial" charset="0"/>
                <a:ea typeface="宋体" charset="0"/>
                <a:cs typeface="宋体" charset="0"/>
              </a:rPr>
              <a:t>现实</a:t>
            </a:r>
          </a:p>
        </p:txBody>
      </p:sp>
      <p:sp>
        <p:nvSpPr>
          <p:cNvPr id="12300" name="AutoShape 21"/>
          <p:cNvSpPr>
            <a:spLocks noChangeArrowheads="1"/>
          </p:cNvSpPr>
          <p:nvPr/>
        </p:nvSpPr>
        <p:spPr bwMode="auto">
          <a:xfrm>
            <a:off x="5259388" y="4938713"/>
            <a:ext cx="2627312" cy="509587"/>
          </a:xfrm>
          <a:prstGeom prst="bracketPair">
            <a:avLst>
              <a:gd name="adj" fmla="val 16667"/>
            </a:avLst>
          </a:prstGeom>
          <a:noFill/>
          <a:ln w="28575">
            <a:solidFill>
              <a:schemeClr val="tx1"/>
            </a:solidFill>
            <a:round/>
            <a:headEnd/>
            <a:tailEnd/>
          </a:ln>
          <a:extLst/>
        </p:spPr>
        <p:txBody>
          <a:bodyPr anchor="ctr">
            <a:spAutoFit/>
          </a:bodyPr>
          <a:lstStyle/>
          <a:p>
            <a:pPr algn="ctr" eaLnBrk="1" hangingPunct="1">
              <a:spcBef>
                <a:spcPct val="50000"/>
              </a:spcBef>
              <a:defRPr/>
            </a:pPr>
            <a:r>
              <a:rPr lang="zh-CN" altLang="en-AU" sz="2400" b="1" dirty="0">
                <a:solidFill>
                  <a:schemeClr val="tx1">
                    <a:lumMod val="75000"/>
                    <a:lumOff val="25000"/>
                  </a:schemeClr>
                </a:solidFill>
                <a:latin typeface="Arial" charset="0"/>
                <a:ea typeface="宋体" charset="0"/>
                <a:cs typeface="宋体" charset="0"/>
              </a:rPr>
              <a:t>选择</a:t>
            </a:r>
          </a:p>
        </p:txBody>
      </p:sp>
      <p:sp>
        <p:nvSpPr>
          <p:cNvPr id="12301" name="AutoShape 22"/>
          <p:cNvSpPr>
            <a:spLocks noChangeArrowheads="1"/>
          </p:cNvSpPr>
          <p:nvPr/>
        </p:nvSpPr>
        <p:spPr bwMode="auto">
          <a:xfrm>
            <a:off x="5589588" y="3684588"/>
            <a:ext cx="1976437" cy="509587"/>
          </a:xfrm>
          <a:prstGeom prst="bracketPair">
            <a:avLst>
              <a:gd name="adj" fmla="val 16667"/>
            </a:avLst>
          </a:prstGeom>
          <a:noFill/>
          <a:ln w="28575">
            <a:solidFill>
              <a:schemeClr val="tx1"/>
            </a:solidFill>
            <a:round/>
            <a:headEnd/>
            <a:tailEnd/>
          </a:ln>
          <a:extLst/>
        </p:spPr>
        <p:txBody>
          <a:bodyPr anchor="ctr">
            <a:spAutoFit/>
          </a:bodyPr>
          <a:lstStyle/>
          <a:p>
            <a:pPr algn="ctr" eaLnBrk="1" hangingPunct="1">
              <a:spcBef>
                <a:spcPct val="50000"/>
              </a:spcBef>
              <a:buFont typeface="Wingdings" charset="0"/>
              <a:buNone/>
              <a:defRPr/>
            </a:pPr>
            <a:r>
              <a:rPr lang="zh-CN" altLang="en-AU" sz="2400" b="1" dirty="0">
                <a:solidFill>
                  <a:schemeClr val="tx1">
                    <a:lumMod val="75000"/>
                    <a:lumOff val="25000"/>
                  </a:schemeClr>
                </a:solidFill>
                <a:latin typeface="Arial" charset="0"/>
                <a:ea typeface="宋体" charset="0"/>
                <a:cs typeface="宋体" charset="0"/>
              </a:rPr>
              <a:t>意愿</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组合 1"/>
          <p:cNvGrpSpPr>
            <a:grpSpLocks/>
          </p:cNvGrpSpPr>
          <p:nvPr/>
        </p:nvGrpSpPr>
        <p:grpSpPr bwMode="auto">
          <a:xfrm>
            <a:off x="539750" y="2060575"/>
            <a:ext cx="8135938" cy="3600450"/>
            <a:chOff x="2014031" y="3636712"/>
            <a:chExt cx="5688173" cy="640459"/>
          </a:xfrm>
        </p:grpSpPr>
        <p:sp>
          <p:nvSpPr>
            <p:cNvPr id="5" name="圆角矩形 4"/>
            <p:cNvSpPr/>
            <p:nvPr/>
          </p:nvSpPr>
          <p:spPr>
            <a:xfrm>
              <a:off x="2014031" y="3636712"/>
              <a:ext cx="5688173" cy="640459"/>
            </a:xfrm>
            <a:prstGeom prst="roundRect">
              <a:avLst>
                <a:gd name="adj" fmla="val 4030"/>
              </a:avLst>
            </a:prstGeom>
            <a:solidFill>
              <a:srgbClr val="EEECE1">
                <a:lumMod val="75000"/>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6" name="圆角矩形 5"/>
            <p:cNvSpPr/>
            <p:nvPr/>
          </p:nvSpPr>
          <p:spPr>
            <a:xfrm>
              <a:off x="2083954" y="3660150"/>
              <a:ext cx="5548326" cy="593582"/>
            </a:xfrm>
            <a:prstGeom prst="roundRect">
              <a:avLst>
                <a:gd name="adj" fmla="val 4030"/>
              </a:avLst>
            </a:prstGeom>
            <a:noFill/>
            <a:ln w="3175" cap="flat" cmpd="sng" algn="ctr">
              <a:solidFill>
                <a:srgbClr val="EEECE1">
                  <a:lumMod val="50000"/>
                </a:srgbClr>
              </a:solidFill>
              <a:prstDash val="sysDash"/>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17411" name="Rectangle 2"/>
          <p:cNvSpPr>
            <a:spLocks noGrp="1" noChangeArrowheads="1"/>
          </p:cNvSpPr>
          <p:nvPr>
            <p:ph type="title"/>
          </p:nvPr>
        </p:nvSpPr>
        <p:spPr>
          <a:xfrm>
            <a:off x="415925" y="454025"/>
            <a:ext cx="8229600" cy="1143000"/>
          </a:xfrm>
        </p:spPr>
        <p:txBody>
          <a:bodyPr/>
          <a:lstStyle/>
          <a:p>
            <a:pPr eaLnBrk="1" hangingPunct="1"/>
            <a:r>
              <a:rPr kumimoji="0" lang="en-US" altLang="zh-CN" sz="3600" smtClean="0">
                <a:solidFill>
                  <a:schemeClr val="bg1"/>
                </a:solidFill>
                <a:latin typeface="微软雅黑" panose="020B0503020204020204" pitchFamily="34" charset="-122"/>
                <a:ea typeface="微软雅黑" panose="020B0503020204020204" pitchFamily="34" charset="-122"/>
              </a:rPr>
              <a:t>Goal:</a:t>
            </a:r>
            <a:r>
              <a:rPr kumimoji="0" lang="zh-CN" altLang="en-US" sz="3600" smtClean="0">
                <a:solidFill>
                  <a:schemeClr val="bg1"/>
                </a:solidFill>
                <a:latin typeface="微软雅黑" panose="020B0503020204020204" pitchFamily="34" charset="-122"/>
                <a:ea typeface="微软雅黑" panose="020B0503020204020204" pitchFamily="34" charset="-122"/>
              </a:rPr>
              <a:t>目标设定的常用问题</a:t>
            </a:r>
          </a:p>
        </p:txBody>
      </p:sp>
      <p:sp>
        <p:nvSpPr>
          <p:cNvPr id="17412" name="Rectangle 3"/>
          <p:cNvSpPr>
            <a:spLocks noGrp="1" noChangeArrowheads="1"/>
          </p:cNvSpPr>
          <p:nvPr>
            <p:ph type="body" idx="1"/>
          </p:nvPr>
        </p:nvSpPr>
        <p:spPr>
          <a:xfrm>
            <a:off x="827088" y="2392363"/>
            <a:ext cx="5556250" cy="2981325"/>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你的目标是什么？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如果你知道答案的话，那是什么？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具体的目标是什么？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什么时候实现？</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实现目标的标志是什么？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如果需要量化的话，拿什么量化你的目标？</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组合 1"/>
          <p:cNvGrpSpPr>
            <a:grpSpLocks/>
          </p:cNvGrpSpPr>
          <p:nvPr/>
        </p:nvGrpSpPr>
        <p:grpSpPr bwMode="auto">
          <a:xfrm>
            <a:off x="525463" y="1489075"/>
            <a:ext cx="8137525" cy="4967288"/>
            <a:chOff x="2014031" y="3636712"/>
            <a:chExt cx="5688173" cy="640459"/>
          </a:xfrm>
        </p:grpSpPr>
        <p:sp>
          <p:nvSpPr>
            <p:cNvPr id="5" name="圆角矩形 4"/>
            <p:cNvSpPr/>
            <p:nvPr/>
          </p:nvSpPr>
          <p:spPr>
            <a:xfrm>
              <a:off x="2014031" y="3636712"/>
              <a:ext cx="5688173" cy="640459"/>
            </a:xfrm>
            <a:prstGeom prst="roundRect">
              <a:avLst>
                <a:gd name="adj" fmla="val 4030"/>
              </a:avLst>
            </a:prstGeom>
            <a:solidFill>
              <a:srgbClr val="EEECE1">
                <a:lumMod val="75000"/>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6" name="圆角矩形 5"/>
            <p:cNvSpPr/>
            <p:nvPr/>
          </p:nvSpPr>
          <p:spPr>
            <a:xfrm>
              <a:off x="2083940" y="3660046"/>
              <a:ext cx="5548354" cy="593791"/>
            </a:xfrm>
            <a:prstGeom prst="roundRect">
              <a:avLst>
                <a:gd name="adj" fmla="val 4030"/>
              </a:avLst>
            </a:prstGeom>
            <a:noFill/>
            <a:ln w="3175" cap="flat" cmpd="sng" algn="ctr">
              <a:solidFill>
                <a:srgbClr val="EEECE1">
                  <a:lumMod val="50000"/>
                </a:srgbClr>
              </a:solidFill>
              <a:prstDash val="sysDash"/>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18435" name="Rectangle 2"/>
          <p:cNvSpPr>
            <a:spLocks noGrp="1" noChangeArrowheads="1"/>
          </p:cNvSpPr>
          <p:nvPr>
            <p:ph type="title"/>
          </p:nvPr>
        </p:nvSpPr>
        <p:spPr>
          <a:xfrm>
            <a:off x="430213" y="441325"/>
            <a:ext cx="8229600" cy="1143000"/>
          </a:xfrm>
        </p:spPr>
        <p:txBody>
          <a:bodyPr/>
          <a:lstStyle/>
          <a:p>
            <a:pPr eaLnBrk="1" hangingPunct="1"/>
            <a:r>
              <a:rPr kumimoji="0" lang="en-US" altLang="zh-CN" sz="3200" smtClean="0">
                <a:solidFill>
                  <a:srgbClr val="FFFFFF"/>
                </a:solidFill>
                <a:latin typeface="微软雅黑" panose="020B0503020204020204" pitchFamily="34" charset="-122"/>
                <a:ea typeface="微软雅黑" panose="020B0503020204020204" pitchFamily="34" charset="-122"/>
              </a:rPr>
              <a:t>Reality:</a:t>
            </a:r>
            <a:r>
              <a:rPr kumimoji="0" lang="zh-CN" altLang="en-US" sz="3200" smtClean="0">
                <a:solidFill>
                  <a:srgbClr val="FFFFFF"/>
                </a:solidFill>
                <a:latin typeface="微软雅黑" panose="020B0503020204020204" pitchFamily="34" charset="-122"/>
                <a:ea typeface="微软雅黑" panose="020B0503020204020204" pitchFamily="34" charset="-122"/>
              </a:rPr>
              <a:t>关于现状的常用问题</a:t>
            </a:r>
          </a:p>
        </p:txBody>
      </p:sp>
      <p:sp>
        <p:nvSpPr>
          <p:cNvPr id="18436" name="Rectangle 3"/>
          <p:cNvSpPr>
            <a:spLocks noGrp="1" noChangeArrowheads="1"/>
          </p:cNvSpPr>
          <p:nvPr>
            <p:ph type="body" idx="1"/>
          </p:nvPr>
        </p:nvSpPr>
        <p:spPr>
          <a:xfrm>
            <a:off x="914400" y="1693863"/>
            <a:ext cx="5745163" cy="4525962"/>
          </a:xfrm>
        </p:spPr>
        <p:txBody>
          <a:bodyPr/>
          <a:lstStyle/>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目前的状况怎样？</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你如何知道这是准确的信息？</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这是什么时候发生的？</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这种情况发生的频率如何？</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你都做了些什么去实现目标？</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都有谁和此相关？他们分别是什么态度？</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是什么原因阻止你不能实现目标？</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和你有关的原因有哪些？</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在目标不能实现的时候你有什么感觉？</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是什么令你</a:t>
            </a:r>
            <a:r>
              <a:rPr kumimoji="0" lang="en-US" altLang="zh-CN" sz="1800" smtClean="0">
                <a:latin typeface="微软雅黑" panose="020B0503020204020204" pitchFamily="34" charset="-122"/>
                <a:ea typeface="微软雅黑" panose="020B0503020204020204" pitchFamily="34" charset="-122"/>
              </a:rPr>
              <a:t>……</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其他相关的因素有哪些？</a:t>
            </a:r>
          </a:p>
          <a:p>
            <a:pPr eaLnBrk="1" hangingPunct="1">
              <a:lnSpc>
                <a:spcPct val="120000"/>
              </a:lnSpc>
            </a:pPr>
            <a:r>
              <a:rPr kumimoji="0" lang="zh-CN" altLang="en-US" sz="1800" smtClean="0">
                <a:latin typeface="微软雅黑" panose="020B0503020204020204" pitchFamily="34" charset="-122"/>
                <a:ea typeface="微软雅黑" panose="020B0503020204020204" pitchFamily="34" charset="-122"/>
              </a:rPr>
              <a:t>你都试着采取过哪些行动？</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组合 1"/>
          <p:cNvGrpSpPr>
            <a:grpSpLocks/>
          </p:cNvGrpSpPr>
          <p:nvPr/>
        </p:nvGrpSpPr>
        <p:grpSpPr bwMode="auto">
          <a:xfrm>
            <a:off x="525463" y="1790700"/>
            <a:ext cx="8137525" cy="4316413"/>
            <a:chOff x="2014031" y="3636712"/>
            <a:chExt cx="5688173" cy="640459"/>
          </a:xfrm>
        </p:grpSpPr>
        <p:sp>
          <p:nvSpPr>
            <p:cNvPr id="5" name="圆角矩形 4"/>
            <p:cNvSpPr/>
            <p:nvPr/>
          </p:nvSpPr>
          <p:spPr>
            <a:xfrm>
              <a:off x="2014031" y="3636712"/>
              <a:ext cx="5688173" cy="640459"/>
            </a:xfrm>
            <a:prstGeom prst="roundRect">
              <a:avLst>
                <a:gd name="adj" fmla="val 4030"/>
              </a:avLst>
            </a:prstGeom>
            <a:solidFill>
              <a:srgbClr val="EEECE1">
                <a:lumMod val="75000"/>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6" name="圆角矩形 5"/>
            <p:cNvSpPr/>
            <p:nvPr/>
          </p:nvSpPr>
          <p:spPr>
            <a:xfrm>
              <a:off x="2083940" y="3660031"/>
              <a:ext cx="5548354" cy="593820"/>
            </a:xfrm>
            <a:prstGeom prst="roundRect">
              <a:avLst>
                <a:gd name="adj" fmla="val 4030"/>
              </a:avLst>
            </a:prstGeom>
            <a:noFill/>
            <a:ln w="3175" cap="flat" cmpd="sng" algn="ctr">
              <a:solidFill>
                <a:srgbClr val="EEECE1">
                  <a:lumMod val="50000"/>
                </a:srgbClr>
              </a:solidFill>
              <a:prstDash val="sysDash"/>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19459" name="Rectangle 2"/>
          <p:cNvSpPr>
            <a:spLocks noGrp="1" noChangeArrowheads="1"/>
          </p:cNvSpPr>
          <p:nvPr>
            <p:ph type="title"/>
          </p:nvPr>
        </p:nvSpPr>
        <p:spPr>
          <a:xfrm>
            <a:off x="347663" y="419100"/>
            <a:ext cx="8229600" cy="1143000"/>
          </a:xfrm>
        </p:spPr>
        <p:txBody>
          <a:bodyPr/>
          <a:lstStyle/>
          <a:p>
            <a:pPr eaLnBrk="1" hangingPunct="1"/>
            <a:r>
              <a:rPr kumimoji="0" lang="en-US" altLang="zh-CN" sz="3600" smtClean="0">
                <a:solidFill>
                  <a:srgbClr val="FFFFFF"/>
                </a:solidFill>
                <a:latin typeface="微软雅黑" panose="020B0503020204020204" pitchFamily="34" charset="-122"/>
                <a:ea typeface="微软雅黑" panose="020B0503020204020204" pitchFamily="34" charset="-122"/>
              </a:rPr>
              <a:t>Options:</a:t>
            </a:r>
            <a:r>
              <a:rPr kumimoji="0" lang="zh-CN" altLang="en-US" sz="3600" smtClean="0">
                <a:solidFill>
                  <a:srgbClr val="FFFFFF"/>
                </a:solidFill>
                <a:latin typeface="微软雅黑" panose="020B0503020204020204" pitchFamily="34" charset="-122"/>
                <a:ea typeface="微软雅黑" panose="020B0503020204020204" pitchFamily="34" charset="-122"/>
              </a:rPr>
              <a:t>你有哪些选择？</a:t>
            </a:r>
          </a:p>
        </p:txBody>
      </p:sp>
      <p:sp>
        <p:nvSpPr>
          <p:cNvPr id="19460" name="Rectangle 3"/>
          <p:cNvSpPr>
            <a:spLocks noGrp="1" noChangeArrowheads="1"/>
          </p:cNvSpPr>
          <p:nvPr>
            <p:ph type="body" idx="1"/>
          </p:nvPr>
        </p:nvSpPr>
        <p:spPr>
          <a:xfrm>
            <a:off x="844550" y="2014538"/>
            <a:ext cx="5915025" cy="3844925"/>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为改变目前的情况，你能做什么？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可供选择的方法有哪些？</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你曾经见过或听说过别人有哪些做法？</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如果</a:t>
            </a:r>
            <a:r>
              <a:rPr kumimoji="0" lang="en-US" altLang="zh-CN" sz="1800" smtClean="0">
                <a:latin typeface="微软雅黑" panose="020B0503020204020204" pitchFamily="34" charset="-122"/>
                <a:ea typeface="微软雅黑" panose="020B0503020204020204" pitchFamily="34" charset="-122"/>
              </a:rPr>
              <a:t>……</a:t>
            </a:r>
            <a:r>
              <a:rPr kumimoji="0" lang="zh-CN" altLang="en-US" sz="1800" smtClean="0">
                <a:latin typeface="微软雅黑" panose="020B0503020204020204" pitchFamily="34" charset="-122"/>
                <a:ea typeface="微软雅黑" panose="020B0503020204020204" pitchFamily="34" charset="-122"/>
              </a:rPr>
              <a:t>会发生什么？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哪一种选择你认为是最有可能成功的？</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这些选择的优缺点是什么？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请陈述你觉得采取行动的可能性，打分。</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如果调整哪个指标，可以提高行动的可能性？</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组合 1"/>
          <p:cNvGrpSpPr>
            <a:grpSpLocks/>
          </p:cNvGrpSpPr>
          <p:nvPr/>
        </p:nvGrpSpPr>
        <p:grpSpPr bwMode="auto">
          <a:xfrm>
            <a:off x="539750" y="2060575"/>
            <a:ext cx="8135938" cy="3455988"/>
            <a:chOff x="2014031" y="3636712"/>
            <a:chExt cx="5688173" cy="640459"/>
          </a:xfrm>
        </p:grpSpPr>
        <p:sp>
          <p:nvSpPr>
            <p:cNvPr id="5" name="圆角矩形 4"/>
            <p:cNvSpPr/>
            <p:nvPr/>
          </p:nvSpPr>
          <p:spPr>
            <a:xfrm>
              <a:off x="2014031" y="3636712"/>
              <a:ext cx="5688173" cy="640459"/>
            </a:xfrm>
            <a:prstGeom prst="roundRect">
              <a:avLst>
                <a:gd name="adj" fmla="val 4030"/>
              </a:avLst>
            </a:prstGeom>
            <a:solidFill>
              <a:srgbClr val="EEECE1">
                <a:lumMod val="75000"/>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6" name="圆角矩形 5"/>
            <p:cNvSpPr/>
            <p:nvPr/>
          </p:nvSpPr>
          <p:spPr>
            <a:xfrm>
              <a:off x="2083954" y="3659953"/>
              <a:ext cx="5548326" cy="593976"/>
            </a:xfrm>
            <a:prstGeom prst="roundRect">
              <a:avLst>
                <a:gd name="adj" fmla="val 4030"/>
              </a:avLst>
            </a:prstGeom>
            <a:noFill/>
            <a:ln w="3175" cap="flat" cmpd="sng" algn="ctr">
              <a:solidFill>
                <a:srgbClr val="EEECE1">
                  <a:lumMod val="50000"/>
                </a:srgbClr>
              </a:solidFill>
              <a:prstDash val="sysDash"/>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20483" name="Rectangle 3"/>
          <p:cNvSpPr>
            <a:spLocks noGrp="1" noChangeArrowheads="1"/>
          </p:cNvSpPr>
          <p:nvPr>
            <p:ph type="body" idx="1"/>
          </p:nvPr>
        </p:nvSpPr>
        <p:spPr>
          <a:xfrm>
            <a:off x="755650" y="2276475"/>
            <a:ext cx="4968875" cy="3024188"/>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下一步是什么？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何时是你采取下一步的最好时机？</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可能遇到的障碍是什么？</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你需要什么支持？</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谁可能对此有帮助？</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你何时需要支持，以及如何获得支持？</a:t>
            </a:r>
          </a:p>
        </p:txBody>
      </p:sp>
      <p:sp>
        <p:nvSpPr>
          <p:cNvPr id="20484" name="Rectangle 2"/>
          <p:cNvSpPr>
            <a:spLocks noGrp="1" noChangeArrowheads="1"/>
          </p:cNvSpPr>
          <p:nvPr>
            <p:ph type="title"/>
          </p:nvPr>
        </p:nvSpPr>
        <p:spPr>
          <a:xfrm>
            <a:off x="403225" y="441325"/>
            <a:ext cx="8229600" cy="1143000"/>
          </a:xfrm>
        </p:spPr>
        <p:txBody>
          <a:bodyPr/>
          <a:lstStyle/>
          <a:p>
            <a:pPr eaLnBrk="1" hangingPunct="1"/>
            <a:r>
              <a:rPr kumimoji="0" lang="en-US" altLang="zh-CN" sz="3600" smtClean="0">
                <a:solidFill>
                  <a:srgbClr val="FFFFFF"/>
                </a:solidFill>
                <a:latin typeface="微软雅黑" panose="020B0503020204020204" pitchFamily="34" charset="-122"/>
                <a:ea typeface="微软雅黑" panose="020B0503020204020204" pitchFamily="34" charset="-122"/>
              </a:rPr>
              <a:t>Will</a:t>
            </a:r>
            <a:r>
              <a:rPr kumimoji="0" lang="zh-CN" altLang="en-US" sz="3600" smtClean="0">
                <a:solidFill>
                  <a:srgbClr val="FFFFFF"/>
                </a:solidFill>
                <a:latin typeface="微软雅黑" panose="020B0503020204020204" pitchFamily="34" charset="-122"/>
                <a:ea typeface="微软雅黑" panose="020B0503020204020204" pitchFamily="34" charset="-122"/>
              </a:rPr>
              <a:t>：你要做什么？</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42913" y="431800"/>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教练的实践</a:t>
            </a:r>
          </a:p>
        </p:txBody>
      </p:sp>
      <p:sp>
        <p:nvSpPr>
          <p:cNvPr id="21507" name="Rectangle 3"/>
          <p:cNvSpPr>
            <a:spLocks noGrp="1" noChangeArrowheads="1"/>
          </p:cNvSpPr>
          <p:nvPr>
            <p:ph type="body" idx="1"/>
          </p:nvPr>
        </p:nvSpPr>
        <p:spPr>
          <a:xfrm>
            <a:off x="673100" y="1844675"/>
            <a:ext cx="8002588" cy="3744913"/>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一开始你可能会不适应，总是容易介入到对方的问题当中。但当你开始思考对方的问题该如何解决时，教练就开始走向失败了。因为你的介入，会让对方停止对自我现状的思考，也更不会去考虑自己应该怎么做。所以教练的良好状态是问的人很轻松，只管按照框架提问。被问的人很严肃，绞尽脑汁在考虑问题。</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最简单的开始方法，就是当有人问你该怎么办的时候，从</a:t>
            </a:r>
            <a:r>
              <a:rPr kumimoji="0" lang="en-US" altLang="zh-CN" sz="1800" smtClean="0">
                <a:latin typeface="微软雅黑" panose="020B0503020204020204" pitchFamily="34" charset="-122"/>
                <a:ea typeface="微软雅黑" panose="020B0503020204020204" pitchFamily="34" charset="-122"/>
              </a:rPr>
              <a:t>Goal</a:t>
            </a:r>
            <a:r>
              <a:rPr kumimoji="0" lang="zh-CN" altLang="en-US" sz="1800" smtClean="0">
                <a:latin typeface="微软雅黑" panose="020B0503020204020204" pitchFamily="34" charset="-122"/>
                <a:ea typeface="微软雅黑" panose="020B0503020204020204" pitchFamily="34" charset="-122"/>
              </a:rPr>
              <a:t>的问题开始一个一个问起来。</a:t>
            </a:r>
            <a:r>
              <a:rPr kumimoji="0" lang="en-US" altLang="zh-CN" sz="1800" smtClean="0">
                <a:latin typeface="微软雅黑" panose="020B0503020204020204" pitchFamily="34" charset="-122"/>
                <a:ea typeface="微软雅黑" panose="020B0503020204020204" pitchFamily="34" charset="-122"/>
              </a:rPr>
              <a:t>GROW</a:t>
            </a:r>
            <a:r>
              <a:rPr kumimoji="0" lang="zh-CN" altLang="en-US" sz="1800" smtClean="0">
                <a:latin typeface="微软雅黑" panose="020B0503020204020204" pitchFamily="34" charset="-122"/>
                <a:ea typeface="微软雅黑" panose="020B0503020204020204" pitchFamily="34" charset="-122"/>
              </a:rPr>
              <a:t>，四组问题问完，基本对方就应该清楚了。</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42913" y="431800"/>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教练的实践</a:t>
            </a:r>
          </a:p>
        </p:txBody>
      </p:sp>
      <p:sp>
        <p:nvSpPr>
          <p:cNvPr id="22531" name="Rectangle 3"/>
          <p:cNvSpPr>
            <a:spLocks noGrp="1" noChangeArrowheads="1"/>
          </p:cNvSpPr>
          <p:nvPr>
            <p:ph type="body" idx="1"/>
          </p:nvPr>
        </p:nvSpPr>
        <p:spPr>
          <a:xfrm>
            <a:off x="673100" y="1871663"/>
            <a:ext cx="7859713" cy="2909887"/>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我用教练的方法帮助过一个纠结的女白领，她不知道应该生孩子还是继续高强度的工作。这种问题任何人给她建议都是没用的。我就用这个模型问了她一遍。她自己决定了半年之内自己应该做些什么，然后如何决策。并表示从此不再纠结此事。她老公坐在旁边看得目瞪口呆。</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我的一位学员应用这个模型辅导过自己高三的儿子。父子俩达成了前所未有的一致。</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组合 112"/>
          <p:cNvGrpSpPr>
            <a:grpSpLocks/>
          </p:cNvGrpSpPr>
          <p:nvPr/>
        </p:nvGrpSpPr>
        <p:grpSpPr bwMode="auto">
          <a:xfrm>
            <a:off x="539750" y="1484313"/>
            <a:ext cx="8353425" cy="5113337"/>
            <a:chOff x="2011680" y="1273472"/>
            <a:chExt cx="5125720" cy="3870028"/>
          </a:xfrm>
        </p:grpSpPr>
        <p:grpSp>
          <p:nvGrpSpPr>
            <p:cNvPr id="23557" name="组合 109"/>
            <p:cNvGrpSpPr>
              <a:grpSpLocks/>
            </p:cNvGrpSpPr>
            <p:nvPr/>
          </p:nvGrpSpPr>
          <p:grpSpPr bwMode="auto">
            <a:xfrm>
              <a:off x="2019300" y="1273472"/>
              <a:ext cx="5118100" cy="1953145"/>
              <a:chOff x="2019300" y="1275616"/>
              <a:chExt cx="5118100" cy="1878699"/>
            </a:xfrm>
          </p:grpSpPr>
          <p:sp>
            <p:nvSpPr>
              <p:cNvPr id="14" name="任意多边形 105"/>
              <p:cNvSpPr>
                <a:spLocks noChangeArrowheads="1"/>
              </p:cNvSpPr>
              <p:nvPr/>
            </p:nvSpPr>
            <p:spPr bwMode="auto">
              <a:xfrm>
                <a:off x="2035059" y="1275616"/>
                <a:ext cx="5102341" cy="1520905"/>
              </a:xfrm>
              <a:custGeom>
                <a:avLst/>
                <a:gdLst>
                  <a:gd name="T0" fmla="*/ 0 w 3468914"/>
                  <a:gd name="T1" fmla="*/ 0 h 1465943"/>
                  <a:gd name="T2" fmla="*/ 7505672 w 3468914"/>
                  <a:gd name="T3" fmla="*/ 0 h 1465943"/>
                  <a:gd name="T4" fmla="*/ 7034605 w 3468914"/>
                  <a:gd name="T5" fmla="*/ 1577009 h 1465943"/>
                  <a:gd name="T6" fmla="*/ 408256 w 3468914"/>
                  <a:gd name="T7" fmla="*/ 1577009 h 1465943"/>
                  <a:gd name="T8" fmla="*/ 0 w 3468914"/>
                  <a:gd name="T9" fmla="*/ 0 h 1465943"/>
                  <a:gd name="T10" fmla="*/ 0 60000 65536"/>
                  <a:gd name="T11" fmla="*/ 0 60000 65536"/>
                  <a:gd name="T12" fmla="*/ 0 60000 65536"/>
                  <a:gd name="T13" fmla="*/ 0 60000 65536"/>
                  <a:gd name="T14" fmla="*/ 0 60000 65536"/>
                  <a:gd name="T15" fmla="*/ 0 w 3468914"/>
                  <a:gd name="T16" fmla="*/ 0 h 1465943"/>
                  <a:gd name="T17" fmla="*/ 3468914 w 3468914"/>
                  <a:gd name="T18" fmla="*/ 1465943 h 1465943"/>
                </a:gdLst>
                <a:ahLst/>
                <a:cxnLst>
                  <a:cxn ang="T10">
                    <a:pos x="T0" y="T1"/>
                  </a:cxn>
                  <a:cxn ang="T11">
                    <a:pos x="T2" y="T3"/>
                  </a:cxn>
                  <a:cxn ang="T12">
                    <a:pos x="T4" y="T5"/>
                  </a:cxn>
                  <a:cxn ang="T13">
                    <a:pos x="T6" y="T7"/>
                  </a:cxn>
                  <a:cxn ang="T14">
                    <a:pos x="T8" y="T9"/>
                  </a:cxn>
                </a:cxnLst>
                <a:rect l="T15" t="T16" r="T17" b="T18"/>
                <a:pathLst>
                  <a:path w="3468914" h="1465943">
                    <a:moveTo>
                      <a:pt x="0" y="0"/>
                    </a:moveTo>
                    <a:lnTo>
                      <a:pt x="3468914" y="0"/>
                    </a:lnTo>
                    <a:lnTo>
                      <a:pt x="3251200" y="1465943"/>
                    </a:lnTo>
                    <a:lnTo>
                      <a:pt x="188685" y="1465943"/>
                    </a:lnTo>
                    <a:lnTo>
                      <a:pt x="0" y="0"/>
                    </a:lnTo>
                    <a:close/>
                  </a:path>
                </a:pathLst>
              </a:custGeom>
              <a:solidFill>
                <a:srgbClr val="D8D3BA"/>
              </a:solidFill>
              <a:ln>
                <a:noFill/>
              </a:ln>
              <a:effectLst>
                <a:outerShdw blurRad="63500" dist="38100" dir="5400000" algn="t" rotWithShape="0">
                  <a:srgbClr val="000000">
                    <a:alpha val="17998"/>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eaLnBrk="1" hangingPunct="1">
                  <a:defRPr/>
                </a:pPr>
                <a:endParaRPr lang="zh-CN" altLang="en-US"/>
              </a:p>
            </p:txBody>
          </p:sp>
          <p:sp>
            <p:nvSpPr>
              <p:cNvPr id="15" name="任意多边形 107"/>
              <p:cNvSpPr/>
              <p:nvPr/>
            </p:nvSpPr>
            <p:spPr>
              <a:xfrm>
                <a:off x="2019473" y="2780341"/>
                <a:ext cx="5111109" cy="373292"/>
              </a:xfrm>
              <a:custGeom>
                <a:avLst/>
                <a:gdLst>
                  <a:gd name="connsiteX0" fmla="*/ 205740 w 3459480"/>
                  <a:gd name="connsiteY0" fmla="*/ 7620 h 259080"/>
                  <a:gd name="connsiteX1" fmla="*/ 0 w 3459480"/>
                  <a:gd name="connsiteY1" fmla="*/ 259080 h 259080"/>
                  <a:gd name="connsiteX2" fmla="*/ 3459480 w 3459480"/>
                  <a:gd name="connsiteY2" fmla="*/ 259080 h 259080"/>
                  <a:gd name="connsiteX3" fmla="*/ 3238500 w 3459480"/>
                  <a:gd name="connsiteY3" fmla="*/ 0 h 259080"/>
                  <a:gd name="connsiteX4" fmla="*/ 205740 w 3459480"/>
                  <a:gd name="connsiteY4" fmla="*/ 7620 h 259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480" h="259080">
                    <a:moveTo>
                      <a:pt x="205740" y="7620"/>
                    </a:moveTo>
                    <a:lnTo>
                      <a:pt x="0" y="259080"/>
                    </a:lnTo>
                    <a:lnTo>
                      <a:pt x="3459480" y="259080"/>
                    </a:lnTo>
                    <a:lnTo>
                      <a:pt x="3238500" y="0"/>
                    </a:lnTo>
                    <a:lnTo>
                      <a:pt x="205740" y="7620"/>
                    </a:lnTo>
                    <a:close/>
                  </a:path>
                </a:pathLst>
              </a:custGeom>
              <a:solidFill>
                <a:srgbClr val="FF6600"/>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12" name="任意多边形 168"/>
            <p:cNvSpPr>
              <a:spLocks noChangeArrowheads="1"/>
            </p:cNvSpPr>
            <p:nvPr/>
          </p:nvSpPr>
          <p:spPr bwMode="auto">
            <a:xfrm>
              <a:off x="2011680" y="3227109"/>
              <a:ext cx="5113057" cy="1523501"/>
            </a:xfrm>
            <a:custGeom>
              <a:avLst/>
              <a:gdLst>
                <a:gd name="T0" fmla="*/ 0 w 3468914"/>
                <a:gd name="T1" fmla="*/ 0 h 1465943"/>
                <a:gd name="T2" fmla="*/ 7536411 w 3468914"/>
                <a:gd name="T3" fmla="*/ 0 h 1465943"/>
                <a:gd name="T4" fmla="*/ 7063416 w 3468914"/>
                <a:gd name="T5" fmla="*/ 1583871 h 1465943"/>
                <a:gd name="T6" fmla="*/ 409929 w 3468914"/>
                <a:gd name="T7" fmla="*/ 1583871 h 1465943"/>
                <a:gd name="T8" fmla="*/ 0 w 3468914"/>
                <a:gd name="T9" fmla="*/ 0 h 1465943"/>
                <a:gd name="T10" fmla="*/ 0 60000 65536"/>
                <a:gd name="T11" fmla="*/ 0 60000 65536"/>
                <a:gd name="T12" fmla="*/ 0 60000 65536"/>
                <a:gd name="T13" fmla="*/ 0 60000 65536"/>
                <a:gd name="T14" fmla="*/ 0 60000 65536"/>
                <a:gd name="T15" fmla="*/ 0 w 3468914"/>
                <a:gd name="T16" fmla="*/ 0 h 1465943"/>
                <a:gd name="T17" fmla="*/ 3468914 w 3468914"/>
                <a:gd name="T18" fmla="*/ 1465943 h 1465943"/>
              </a:gdLst>
              <a:ahLst/>
              <a:cxnLst>
                <a:cxn ang="T10">
                  <a:pos x="T0" y="T1"/>
                </a:cxn>
                <a:cxn ang="T11">
                  <a:pos x="T2" y="T3"/>
                </a:cxn>
                <a:cxn ang="T12">
                  <a:pos x="T4" y="T5"/>
                </a:cxn>
                <a:cxn ang="T13">
                  <a:pos x="T6" y="T7"/>
                </a:cxn>
                <a:cxn ang="T14">
                  <a:pos x="T8" y="T9"/>
                </a:cxn>
              </a:cxnLst>
              <a:rect l="T15" t="T16" r="T17" b="T18"/>
              <a:pathLst>
                <a:path w="3468914" h="1465943">
                  <a:moveTo>
                    <a:pt x="0" y="0"/>
                  </a:moveTo>
                  <a:lnTo>
                    <a:pt x="3468914" y="0"/>
                  </a:lnTo>
                  <a:lnTo>
                    <a:pt x="3251200" y="1465943"/>
                  </a:lnTo>
                  <a:lnTo>
                    <a:pt x="188685" y="1465943"/>
                  </a:lnTo>
                  <a:lnTo>
                    <a:pt x="0" y="0"/>
                  </a:lnTo>
                  <a:close/>
                </a:path>
              </a:pathLst>
            </a:custGeom>
            <a:solidFill>
              <a:srgbClr val="D8D3BA"/>
            </a:solidFill>
            <a:ln>
              <a:noFill/>
            </a:ln>
            <a:effectLst>
              <a:outerShdw blurRad="63500" dist="38100" dir="5400000" algn="t" rotWithShape="0">
                <a:srgbClr val="000000">
                  <a:alpha val="17998"/>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eaLnBrk="1" hangingPunct="1">
                <a:defRPr/>
              </a:pPr>
              <a:endParaRPr lang="zh-CN" altLang="en-US"/>
            </a:p>
          </p:txBody>
        </p:sp>
        <p:sp>
          <p:nvSpPr>
            <p:cNvPr id="13" name="任意多边形 169"/>
            <p:cNvSpPr/>
            <p:nvPr/>
          </p:nvSpPr>
          <p:spPr>
            <a:xfrm>
              <a:off x="2034085" y="4736192"/>
              <a:ext cx="5039999" cy="407308"/>
            </a:xfrm>
            <a:custGeom>
              <a:avLst/>
              <a:gdLst/>
              <a:ahLst/>
              <a:cxnLst/>
              <a:rect l="l" t="t" r="r" b="b"/>
              <a:pathLst>
                <a:path w="5010567" h="408129">
                  <a:moveTo>
                    <a:pt x="4738178" y="0"/>
                  </a:moveTo>
                  <a:lnTo>
                    <a:pt x="5010567" y="408129"/>
                  </a:lnTo>
                  <a:lnTo>
                    <a:pt x="0" y="408129"/>
                  </a:lnTo>
                  <a:lnTo>
                    <a:pt x="252066" y="14405"/>
                  </a:lnTo>
                  <a:close/>
                </a:path>
              </a:pathLst>
            </a:custGeom>
            <a:solidFill>
              <a:srgbClr val="EEECE1">
                <a:lumMod val="75000"/>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23555" name="Rectangle 2"/>
          <p:cNvSpPr>
            <a:spLocks noGrp="1" noChangeArrowheads="1"/>
          </p:cNvSpPr>
          <p:nvPr>
            <p:ph type="title"/>
          </p:nvPr>
        </p:nvSpPr>
        <p:spPr>
          <a:xfrm>
            <a:off x="414338" y="446088"/>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什么是教练的机会？</a:t>
            </a:r>
          </a:p>
        </p:txBody>
      </p:sp>
      <p:sp>
        <p:nvSpPr>
          <p:cNvPr id="23556" name="Rectangle 3"/>
          <p:cNvSpPr>
            <a:spLocks noGrp="1" noChangeArrowheads="1"/>
          </p:cNvSpPr>
          <p:nvPr>
            <p:ph type="body" idx="1"/>
          </p:nvPr>
        </p:nvSpPr>
        <p:spPr>
          <a:xfrm>
            <a:off x="827088" y="1628775"/>
            <a:ext cx="7489825" cy="4525963"/>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当有人找你询问该怎么办的时候。</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当对方听不进任何建议的时候。</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当你认为对方缺乏自我责任的时候。</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buFontTx/>
              <a:buNone/>
            </a:pP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solidFill>
                  <a:srgbClr val="FFFFFF"/>
                </a:solidFill>
                <a:latin typeface="微软雅黑" panose="020B0503020204020204" pitchFamily="34" charset="-122"/>
                <a:ea typeface="微软雅黑" panose="020B0503020204020204" pitchFamily="34" charset="-122"/>
              </a:rPr>
              <a:t>只要你把随口给对方建议变成随口就提问，你就是个合格的教练了。</a:t>
            </a:r>
            <a:endParaRPr kumimoji="0" lang="en-US" altLang="zh-CN" sz="1800" smtClean="0">
              <a:solidFill>
                <a:srgbClr val="FFFFFF"/>
              </a:solidFill>
              <a:latin typeface="微软雅黑" panose="020B0503020204020204" pitchFamily="34" charset="-122"/>
              <a:ea typeface="微软雅黑" panose="020B0503020204020204" pitchFamily="34" charset="-122"/>
            </a:endParaRPr>
          </a:p>
          <a:p>
            <a:pPr eaLnBrk="1" hangingPunct="1">
              <a:lnSpc>
                <a:spcPct val="150000"/>
              </a:lnSpc>
            </a:pP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有个笑话：有一女子爱慕一位教练，对他说：我爱你！教练立刻问：你如何知道这是事实？</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组合 493"/>
          <p:cNvGrpSpPr>
            <a:grpSpLocks/>
          </p:cNvGrpSpPr>
          <p:nvPr/>
        </p:nvGrpSpPr>
        <p:grpSpPr bwMode="auto">
          <a:xfrm>
            <a:off x="55563" y="0"/>
            <a:ext cx="9144000" cy="6021388"/>
            <a:chOff x="11618247" y="-735807"/>
            <a:chExt cx="9144001" cy="5164038"/>
          </a:xfrm>
        </p:grpSpPr>
        <p:pic>
          <p:nvPicPr>
            <p:cNvPr id="4102" name="Picture 60325" descr="E:\JGQ\PPT 制作素材\jpg\shutterstock_988726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8247" y="-7255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单圆角矩形 7"/>
            <p:cNvSpPr/>
            <p:nvPr/>
          </p:nvSpPr>
          <p:spPr>
            <a:xfrm>
              <a:off x="11618247" y="-735807"/>
              <a:ext cx="9144001" cy="5164038"/>
            </a:xfrm>
            <a:prstGeom prst="round1Rect">
              <a:avLst>
                <a:gd name="adj" fmla="val 0"/>
              </a:avLst>
            </a:prstGeom>
            <a:gradFill flip="none" rotWithShape="1">
              <a:gsLst>
                <a:gs pos="1000">
                  <a:schemeClr val="bg1">
                    <a:alpha val="98000"/>
                  </a:schemeClr>
                </a:gs>
                <a:gs pos="48000">
                  <a:schemeClr val="bg1">
                    <a:alpha val="60000"/>
                  </a:schemeClr>
                </a:gs>
                <a:gs pos="99000">
                  <a:schemeClr val="bg1">
                    <a:alpha val="67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4" name="矩形 5"/>
          <p:cNvSpPr>
            <a:spLocks noChangeArrowheads="1"/>
          </p:cNvSpPr>
          <p:nvPr/>
        </p:nvSpPr>
        <p:spPr bwMode="auto">
          <a:xfrm rot="-765880">
            <a:off x="-9525" y="4806950"/>
            <a:ext cx="9621838" cy="3063875"/>
          </a:xfrm>
          <a:custGeom>
            <a:avLst/>
            <a:gdLst>
              <a:gd name="T0" fmla="*/ 9568117 w 9568117"/>
              <a:gd name="T1" fmla="*/ 0 h 2910411"/>
              <a:gd name="T2" fmla="*/ 8935085 w 9568117"/>
              <a:gd name="T3" fmla="*/ 2910411 h 2910411"/>
              <a:gd name="T4" fmla="*/ 0 w 9568117"/>
              <a:gd name="T5" fmla="*/ 966976 h 2910411"/>
              <a:gd name="T6" fmla="*/ 210323 w 9568117"/>
              <a:gd name="T7" fmla="*/ 0 h 2910411"/>
              <a:gd name="T8" fmla="*/ 9568117 w 9568117"/>
              <a:gd name="T9" fmla="*/ 0 h 2910411"/>
              <a:gd name="T10" fmla="*/ 0 w 9568117"/>
              <a:gd name="T11" fmla="*/ 0 h 2910411"/>
              <a:gd name="T12" fmla="*/ 9568117 w 9568117"/>
              <a:gd name="T13" fmla="*/ 2910411 h 2910411"/>
            </a:gdLst>
            <a:ahLst/>
            <a:cxnLst>
              <a:cxn ang="0">
                <a:pos x="T0" y="T1"/>
              </a:cxn>
              <a:cxn ang="0">
                <a:pos x="T2" y="T3"/>
              </a:cxn>
              <a:cxn ang="0">
                <a:pos x="T4" y="T5"/>
              </a:cxn>
              <a:cxn ang="0">
                <a:pos x="T6" y="T7"/>
              </a:cxn>
              <a:cxn ang="0">
                <a:pos x="T8" y="T9"/>
              </a:cxn>
            </a:cxnLst>
            <a:rect l="T10" t="T11" r="T12" b="T13"/>
            <a:pathLst>
              <a:path w="9568117" h="2910411">
                <a:moveTo>
                  <a:pt x="9568117" y="0"/>
                </a:moveTo>
                <a:lnTo>
                  <a:pt x="8935085" y="2910411"/>
                </a:lnTo>
                <a:lnTo>
                  <a:pt x="0" y="966976"/>
                </a:lnTo>
                <a:lnTo>
                  <a:pt x="210323" y="0"/>
                </a:lnTo>
                <a:lnTo>
                  <a:pt x="9568117" y="0"/>
                </a:lnTo>
                <a:close/>
              </a:path>
            </a:pathLst>
          </a:custGeom>
          <a:solidFill>
            <a:srgbClr val="CD1B2B"/>
          </a:solidFill>
          <a:ln>
            <a:noFill/>
          </a:ln>
          <a:effectLst>
            <a:outerShdw blurRad="63500" dist="38100" dir="5400000" algn="t" rotWithShape="0">
              <a:srgbClr val="000000">
                <a:alpha val="17998"/>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eaLnBrk="1" hangingPunct="1">
              <a:defRPr/>
            </a:pPr>
            <a:endParaRPr lang="zh-CN" altLang="en-US"/>
          </a:p>
        </p:txBody>
      </p:sp>
      <p:sp>
        <p:nvSpPr>
          <p:cNvPr id="5" name="直角三角形 4"/>
          <p:cNvSpPr/>
          <p:nvPr/>
        </p:nvSpPr>
        <p:spPr>
          <a:xfrm flipH="1">
            <a:off x="2524125" y="5435600"/>
            <a:ext cx="6683375" cy="1477963"/>
          </a:xfrm>
          <a:prstGeom prst="rtTriangle">
            <a:avLst/>
          </a:prstGeom>
          <a:solidFill>
            <a:srgbClr val="FFB8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101" name="Rectangle 2"/>
          <p:cNvSpPr>
            <a:spLocks noGrp="1" noChangeArrowheads="1"/>
          </p:cNvSpPr>
          <p:nvPr>
            <p:ph type="ctrTitle"/>
          </p:nvPr>
        </p:nvSpPr>
        <p:spPr>
          <a:xfrm>
            <a:off x="-900113" y="2103438"/>
            <a:ext cx="7772401" cy="1470025"/>
          </a:xfrm>
        </p:spPr>
        <p:txBody>
          <a:bodyPr/>
          <a:lstStyle/>
          <a:p>
            <a:pPr eaLnBrk="1" hangingPunct="1"/>
            <a:r>
              <a:rPr kumimoji="0" lang="en-US" altLang="zh-CN" sz="4000" smtClean="0">
                <a:latin typeface="微软雅黑" panose="020B0503020204020204" pitchFamily="34" charset="-122"/>
                <a:ea typeface="微软雅黑" panose="020B0503020204020204" pitchFamily="34" charset="-122"/>
              </a:rPr>
              <a:t>《</a:t>
            </a:r>
            <a:r>
              <a:rPr kumimoji="0" lang="zh-CN" altLang="en-US" sz="4000" smtClean="0">
                <a:latin typeface="微软雅黑" panose="020B0503020204020204" pitchFamily="34" charset="-122"/>
                <a:ea typeface="微软雅黑" panose="020B0503020204020204" pitchFamily="34" charset="-122"/>
              </a:rPr>
              <a:t>高绩效教练</a:t>
            </a:r>
            <a:r>
              <a:rPr kumimoji="0" lang="en-US" altLang="zh-CN" sz="4000" smtClean="0">
                <a:latin typeface="微软雅黑" panose="020B0503020204020204" pitchFamily="34" charset="-122"/>
                <a:ea typeface="微软雅黑" panose="020B0503020204020204" pitchFamily="34" charset="-122"/>
              </a:rPr>
              <a:t>》</a:t>
            </a:r>
            <a:br>
              <a:rPr kumimoji="0" lang="en-US" altLang="zh-CN" sz="4000" smtClean="0">
                <a:latin typeface="微软雅黑" panose="020B0503020204020204" pitchFamily="34" charset="-122"/>
                <a:ea typeface="微软雅黑" panose="020B0503020204020204" pitchFamily="34" charset="-122"/>
              </a:rPr>
            </a:br>
            <a:r>
              <a:rPr kumimoji="0" lang="zh-CN" altLang="en-US" sz="2800" smtClean="0">
                <a:latin typeface="微软雅黑" panose="020B0503020204020204" pitchFamily="34" charset="-122"/>
                <a:ea typeface="微软雅黑" panose="020B0503020204020204" pitchFamily="34" charset="-122"/>
              </a:rPr>
              <a:t>彻底改变我们的领导模式</a:t>
            </a:r>
            <a:br>
              <a:rPr kumimoji="0" lang="zh-CN" altLang="en-US" sz="2800" smtClean="0">
                <a:latin typeface="微软雅黑" panose="020B0503020204020204" pitchFamily="34" charset="-122"/>
                <a:ea typeface="微软雅黑" panose="020B0503020204020204" pitchFamily="34" charset="-122"/>
              </a:rPr>
            </a:br>
            <a:endParaRPr kumimoji="0" lang="zh-CN" altLang="en-US" sz="280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3467100" y="5084763"/>
            <a:ext cx="5465763" cy="1296987"/>
          </a:xfrm>
          <a:prstGeom prst="rect">
            <a:avLst/>
          </a:prstGeom>
          <a:solidFill>
            <a:srgbClr val="EEECE1">
              <a:lumMod val="50000"/>
            </a:srgbClr>
          </a:solidFill>
          <a:ln w="25400" cap="flat" cmpd="sng" algn="ctr">
            <a:solidFill>
              <a:srgbClr val="EEECE1">
                <a:lumMod val="50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24579" name="Rectangle 2"/>
          <p:cNvSpPr>
            <a:spLocks noGrp="1" noChangeArrowheads="1"/>
          </p:cNvSpPr>
          <p:nvPr>
            <p:ph type="title"/>
          </p:nvPr>
        </p:nvSpPr>
        <p:spPr>
          <a:xfrm>
            <a:off x="442913" y="431800"/>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关于樊登读书会</a:t>
            </a:r>
          </a:p>
        </p:txBody>
      </p:sp>
      <p:sp>
        <p:nvSpPr>
          <p:cNvPr id="4" name="内容占位符 2"/>
          <p:cNvSpPr>
            <a:spLocks noGrp="1"/>
          </p:cNvSpPr>
          <p:nvPr>
            <p:ph idx="4294967295"/>
          </p:nvPr>
        </p:nvSpPr>
        <p:spPr>
          <a:xfrm>
            <a:off x="1611313" y="1412875"/>
            <a:ext cx="6448425" cy="4525963"/>
          </a:xfrm>
        </p:spPr>
        <p:txBody>
          <a:bodyPr>
            <a:noAutofit/>
          </a:bodyPr>
          <a:lstStyle/>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在</a:t>
            </a:r>
            <a:r>
              <a:rPr lang="zh-CN" altLang="en-US" sz="2000" dirty="0">
                <a:solidFill>
                  <a:schemeClr val="tx1">
                    <a:lumMod val="75000"/>
                    <a:lumOff val="25000"/>
                  </a:schemeClr>
                </a:solidFill>
                <a:latin typeface="微软雅黑"/>
                <a:ea typeface="微软雅黑"/>
                <a:cs typeface="微软雅黑"/>
              </a:rPr>
              <a:t>微信公众平台中搜索“樊登读书会”或者扫描二维码进行关注；</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FontTx/>
              <a:buNone/>
              <a:defRPr/>
            </a:pPr>
            <a:endParaRPr lang="zh-CN" altLang="en-US" sz="1800" dirty="0">
              <a:solidFill>
                <a:schemeClr val="tx1">
                  <a:lumMod val="75000"/>
                  <a:lumOff val="25000"/>
                </a:schemeClr>
              </a:solidFill>
              <a:latin typeface="微软雅黑"/>
              <a:ea typeface="微软雅黑"/>
              <a:cs typeface="微软雅黑"/>
            </a:endParaRPr>
          </a:p>
        </p:txBody>
      </p:sp>
      <p:pic>
        <p:nvPicPr>
          <p:cNvPr id="24581"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7963" y="1651000"/>
            <a:ext cx="1476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图片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2565400"/>
            <a:ext cx="1460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7963" y="3573463"/>
            <a:ext cx="14763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内容占位符 2"/>
          <p:cNvSpPr txBox="1">
            <a:spLocks/>
          </p:cNvSpPr>
          <p:nvPr/>
        </p:nvSpPr>
        <p:spPr>
          <a:xfrm>
            <a:off x="3708400" y="5111750"/>
            <a:ext cx="5903913" cy="1630363"/>
          </a:xfrm>
          <a:prstGeom prst="rect">
            <a:avLst/>
          </a:prstGeom>
        </p:spPr>
        <p:txBody>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1800">
                <a:solidFill>
                  <a:schemeClr val="bg1"/>
                </a:solidFill>
                <a:latin typeface="微软雅黑" panose="020B0503020204020204" pitchFamily="34" charset="-122"/>
                <a:ea typeface="微软雅黑" panose="020B0503020204020204" pitchFamily="34" charset="-122"/>
              </a:rPr>
              <a:t>这里是读书人的社区，是思想碰撞和交流的舞台。</a:t>
            </a:r>
            <a:endParaRPr kumimoji="0" lang="en-US" altLang="zh-CN" sz="180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en-US" altLang="zh-CN" sz="1800">
                <a:solidFill>
                  <a:schemeClr val="bg1"/>
                </a:solidFill>
                <a:latin typeface="微软雅黑" panose="020B0503020204020204" pitchFamily="34" charset="-122"/>
                <a:ea typeface="微软雅黑" panose="020B0503020204020204" pitchFamily="34" charset="-122"/>
              </a:rPr>
              <a:t>                                    </a:t>
            </a:r>
            <a:r>
              <a:rPr kumimoji="0" lang="zh-CN" altLang="en-US" sz="1800">
                <a:solidFill>
                  <a:schemeClr val="bg1"/>
                </a:solidFill>
                <a:latin typeface="微软雅黑" panose="020B0503020204020204" pitchFamily="34" charset="-122"/>
                <a:ea typeface="微软雅黑" panose="020B0503020204020204" pitchFamily="34" charset="-122"/>
              </a:rPr>
              <a:t>欢迎爱读书的你！</a:t>
            </a:r>
            <a:endParaRPr kumimoji="0" lang="en-US" altLang="zh-CN" sz="180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endParaRPr kumimoji="0" lang="zh-CN" altLang="en-US" sz="1800">
              <a:solidFill>
                <a:srgbClr val="404040"/>
              </a:solidFill>
              <a:latin typeface="微软雅黑" panose="020B0503020204020204" pitchFamily="34" charset="-122"/>
              <a:ea typeface="微软雅黑" panose="020B0503020204020204" pitchFamily="34" charset="-122"/>
            </a:endParaRPr>
          </a:p>
        </p:txBody>
      </p:sp>
      <p:grpSp>
        <p:nvGrpSpPr>
          <p:cNvPr id="24585" name="组合 102"/>
          <p:cNvGrpSpPr>
            <a:grpSpLocks/>
          </p:cNvGrpSpPr>
          <p:nvPr/>
        </p:nvGrpSpPr>
        <p:grpSpPr bwMode="auto">
          <a:xfrm>
            <a:off x="3779838" y="5551488"/>
            <a:ext cx="2335212" cy="614362"/>
            <a:chOff x="1987790" y="2143125"/>
            <a:chExt cx="2551315" cy="665852"/>
          </a:xfrm>
        </p:grpSpPr>
        <p:sp>
          <p:nvSpPr>
            <p:cNvPr id="16" name="圆角矩形 15"/>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 lastClr="FFFFFF"/>
                </a:solidFill>
                <a:latin typeface="Calibri"/>
                <a:ea typeface="宋体"/>
              </a:endParaRPr>
            </a:p>
          </p:txBody>
        </p:sp>
        <p:sp>
          <p:nvSpPr>
            <p:cNvPr id="17" name="矩形 94"/>
            <p:cNvSpPr>
              <a:spLocks noChangeArrowheads="1"/>
            </p:cNvSpPr>
            <p:nvPr/>
          </p:nvSpPr>
          <p:spPr bwMode="auto">
            <a:xfrm>
              <a:off x="2126543" y="2268725"/>
              <a:ext cx="286177" cy="285611"/>
            </a:xfrm>
            <a:custGeom>
              <a:avLst/>
              <a:gdLst>
                <a:gd name="T0" fmla="*/ 237101 w 284521"/>
                <a:gd name="T1" fmla="*/ 0 h 286856"/>
                <a:gd name="T2" fmla="*/ 284521 w 284521"/>
                <a:gd name="T3" fmla="*/ 0 h 286856"/>
                <a:gd name="T4" fmla="*/ 284521 w 284521"/>
                <a:gd name="T5" fmla="*/ 286856 h 286856"/>
                <a:gd name="T6" fmla="*/ 237101 w 284521"/>
                <a:gd name="T7" fmla="*/ 286856 h 286856"/>
                <a:gd name="T8" fmla="*/ 0 w 284521"/>
                <a:gd name="T9" fmla="*/ 286856 h 286856"/>
                <a:gd name="T10" fmla="*/ 0 w 284521"/>
                <a:gd name="T11" fmla="*/ 236156 h 286856"/>
                <a:gd name="T12" fmla="*/ 206982 w 284521"/>
                <a:gd name="T13" fmla="*/ 236156 h 286856"/>
                <a:gd name="T14" fmla="*/ 42129 w 284521"/>
                <a:gd name="T15" fmla="*/ 62333 h 286856"/>
                <a:gd name="T16" fmla="*/ 76800 w 284521"/>
                <a:gd name="T17" fmla="*/ 29451 h 286856"/>
                <a:gd name="T18" fmla="*/ 237101 w 284521"/>
                <a:gd name="T19" fmla="*/ 198474 h 286856"/>
                <a:gd name="T20" fmla="*/ 237101 w 284521"/>
                <a:gd name="T21" fmla="*/ 0 h 286856"/>
                <a:gd name="T22" fmla="*/ 0 w 284521"/>
                <a:gd name="T23" fmla="*/ 0 h 286856"/>
                <a:gd name="T24" fmla="*/ 284521 w 284521"/>
                <a:gd name="T25" fmla="*/ 286856 h 286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lnTo>
                    <a:pt x="237101" y="0"/>
                  </a:lnTo>
                  <a:close/>
                </a:path>
              </a:pathLst>
            </a:custGeom>
            <a:solidFill>
              <a:srgbClr val="C00000"/>
            </a:solidFill>
            <a:ln>
              <a:noFill/>
            </a:ln>
            <a:effectLst>
              <a:outerShdw blurRad="63500" dist="38100" dir="5400000" algn="t" rotWithShape="0">
                <a:srgbClr val="000000">
                  <a:alpha val="31998"/>
                </a:srgbClr>
              </a:outerShdw>
            </a:effectLst>
            <a:extLst>
              <a:ext uri="{91240B29-F687-4F45-9708-019B960494DF}">
                <a14:hiddenLine xmlns:a14="http://schemas.microsoft.com/office/drawing/2010/main" w="3175">
                  <a:solidFill>
                    <a:srgbClr val="000000"/>
                  </a:solidFill>
                  <a:miter lim="800000"/>
                  <a:headEnd/>
                  <a:tailEnd/>
                </a14:hiddenLine>
              </a:ext>
            </a:extLst>
          </p:spPr>
          <p:txBody>
            <a:bodyPr anchor="ctr"/>
            <a:lstStyle/>
            <a:p>
              <a:pPr eaLnBrk="1" hangingPunct="1">
                <a:defRPr/>
              </a:pPr>
              <a:endParaRPr lang="zh-CN" altLang="en-US"/>
            </a:p>
          </p:txBody>
        </p:sp>
        <p:cxnSp>
          <p:nvCxnSpPr>
            <p:cNvPr id="24589" name="直接连接符 89"/>
            <p:cNvCxnSpPr>
              <a:cxnSpLocks noChangeShapeType="1"/>
            </p:cNvCxnSpPr>
            <p:nvPr/>
          </p:nvCxnSpPr>
          <p:spPr bwMode="auto">
            <a:xfrm>
              <a:off x="2127471"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24586" name="矩形 81"/>
          <p:cNvSpPr>
            <a:spLocks noChangeArrowheads="1"/>
          </p:cNvSpPr>
          <p:nvPr/>
        </p:nvSpPr>
        <p:spPr bwMode="auto">
          <a:xfrm>
            <a:off x="4341813" y="5602288"/>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400" b="1">
                <a:solidFill>
                  <a:srgbClr val="FF0000"/>
                </a:solidFill>
                <a:latin typeface="微软雅黑" panose="020B0503020204020204" pitchFamily="34" charset="-122"/>
                <a:ea typeface="微软雅黑" panose="020B0503020204020204" pitchFamily="34" charset="-122"/>
              </a:rPr>
              <a:t>樊登读书会</a:t>
            </a:r>
            <a:endParaRPr kumimoji="0" lang="zh-CN" altLang="en-US" sz="1800">
              <a:solidFill>
                <a:srgbClr val="FF0000"/>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874712" y="3213100"/>
            <a:ext cx="5546725" cy="1584052"/>
          </a:xfrm>
          <a:prstGeom prst="rect">
            <a:avLst/>
          </a:prstGeom>
          <a:solidFill>
            <a:srgbClr val="EEECE1">
              <a:lumMod val="50000"/>
            </a:srgbClr>
          </a:solidFill>
          <a:ln w="25400" cap="flat" cmpd="sng" algn="ctr">
            <a:solidFill>
              <a:srgbClr val="EEECE1">
                <a:lumMod val="50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56" name="任意多边形 5"/>
          <p:cNvSpPr/>
          <p:nvPr/>
        </p:nvSpPr>
        <p:spPr>
          <a:xfrm>
            <a:off x="611188" y="1697038"/>
            <a:ext cx="5810250" cy="4324350"/>
          </a:xfrm>
          <a:custGeom>
            <a:avLst/>
            <a:gdLst>
              <a:gd name="connsiteX0" fmla="*/ 0 w 5810250"/>
              <a:gd name="connsiteY0" fmla="*/ 0 h 4324350"/>
              <a:gd name="connsiteX1" fmla="*/ 0 w 5810250"/>
              <a:gd name="connsiteY1" fmla="*/ 3829050 h 4324350"/>
              <a:gd name="connsiteX2" fmla="*/ 5810250 w 5810250"/>
              <a:gd name="connsiteY2" fmla="*/ 3829050 h 4324350"/>
              <a:gd name="connsiteX3" fmla="*/ 5810250 w 5810250"/>
              <a:gd name="connsiteY3" fmla="*/ 4324350 h 4324350"/>
            </a:gdLst>
            <a:ahLst/>
            <a:cxnLst>
              <a:cxn ang="0">
                <a:pos x="connsiteX0" y="connsiteY0"/>
              </a:cxn>
              <a:cxn ang="0">
                <a:pos x="connsiteX1" y="connsiteY1"/>
              </a:cxn>
              <a:cxn ang="0">
                <a:pos x="connsiteX2" y="connsiteY2"/>
              </a:cxn>
              <a:cxn ang="0">
                <a:pos x="connsiteX3" y="connsiteY3"/>
              </a:cxn>
            </a:cxnLst>
            <a:rect l="l" t="t" r="r" b="b"/>
            <a:pathLst>
              <a:path w="5810250" h="4324350">
                <a:moveTo>
                  <a:pt x="0" y="0"/>
                </a:moveTo>
                <a:lnTo>
                  <a:pt x="0" y="3829050"/>
                </a:lnTo>
                <a:lnTo>
                  <a:pt x="5810250" y="3829050"/>
                </a:lnTo>
                <a:lnTo>
                  <a:pt x="5810250" y="4324350"/>
                </a:lnTo>
              </a:path>
            </a:pathLst>
          </a:custGeom>
          <a:noFill/>
          <a:ln w="3175" cap="flat" cmpd="sng" algn="ctr">
            <a:solidFill>
              <a:srgbClr val="F79646">
                <a:lumMod val="50000"/>
                <a:alpha val="55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25604" name="内容占位符 2"/>
          <p:cNvSpPr txBox="1">
            <a:spLocks/>
          </p:cNvSpPr>
          <p:nvPr/>
        </p:nvSpPr>
        <p:spPr bwMode="auto">
          <a:xfrm>
            <a:off x="1049338" y="3363913"/>
            <a:ext cx="48688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2000" dirty="0">
                <a:solidFill>
                  <a:srgbClr val="FFFFFF"/>
                </a:solidFill>
                <a:latin typeface="微软雅黑" panose="020B0503020204020204" pitchFamily="34" charset="-122"/>
                <a:ea typeface="微软雅黑" panose="020B0503020204020204" pitchFamily="34" charset="-122"/>
              </a:rPr>
              <a:t>如果您觉得有所收获，欢迎邀请您</a:t>
            </a:r>
            <a:r>
              <a:rPr kumimoji="0" lang="zh-CN" altLang="en-US" sz="2000" dirty="0" smtClean="0">
                <a:solidFill>
                  <a:srgbClr val="FFFFFF"/>
                </a:solidFill>
                <a:latin typeface="微软雅黑" panose="020B0503020204020204" pitchFamily="34" charset="-122"/>
                <a:ea typeface="微软雅黑" panose="020B0503020204020204" pitchFamily="34" charset="-122"/>
              </a:rPr>
              <a:t>的加入</a:t>
            </a:r>
            <a:endParaRPr kumimoji="0" lang="en-US" altLang="zh-CN" sz="2000" dirty="0">
              <a:solidFill>
                <a:srgbClr val="FFFFFF"/>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zh-CN" altLang="en-US" sz="2000" dirty="0" smtClean="0">
                <a:solidFill>
                  <a:srgbClr val="FFFFFF"/>
                </a:solidFill>
                <a:latin typeface="微软雅黑" panose="020B0503020204020204" pitchFamily="34" charset="-122"/>
                <a:ea typeface="微软雅黑" panose="020B0503020204020204" pitchFamily="34" charset="-122"/>
              </a:rPr>
              <a:t>                               共同</a:t>
            </a:r>
            <a:r>
              <a:rPr kumimoji="0" lang="zh-CN" altLang="en-US" sz="2000" dirty="0">
                <a:solidFill>
                  <a:srgbClr val="FFFFFF"/>
                </a:solidFill>
                <a:latin typeface="微软雅黑" panose="020B0503020204020204" pitchFamily="34" charset="-122"/>
                <a:ea typeface="微软雅黑" panose="020B0503020204020204" pitchFamily="34" charset="-122"/>
              </a:rPr>
              <a:t>分享读书的喜悦！</a:t>
            </a:r>
            <a:endParaRPr kumimoji="0" lang="zh-CN" altLang="en-US" sz="1800" dirty="0">
              <a:solidFill>
                <a:srgbClr val="FFFFFF"/>
              </a:solidFill>
              <a:latin typeface="微软雅黑" panose="020B0503020204020204" pitchFamily="34" charset="-122"/>
              <a:ea typeface="微软雅黑" panose="020B0503020204020204" pitchFamily="34" charset="-122"/>
            </a:endParaRPr>
          </a:p>
        </p:txBody>
      </p:sp>
      <p:grpSp>
        <p:nvGrpSpPr>
          <p:cNvPr id="25605" name="组合 102"/>
          <p:cNvGrpSpPr>
            <a:grpSpLocks/>
          </p:cNvGrpSpPr>
          <p:nvPr/>
        </p:nvGrpSpPr>
        <p:grpSpPr bwMode="auto">
          <a:xfrm>
            <a:off x="1043608" y="3916363"/>
            <a:ext cx="2335213" cy="614362"/>
            <a:chOff x="1987790" y="2143125"/>
            <a:chExt cx="2551315" cy="665852"/>
          </a:xfrm>
        </p:grpSpPr>
        <p:sp>
          <p:nvSpPr>
            <p:cNvPr id="46" name="圆角矩形 45"/>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 lastClr="FFFFFF"/>
                </a:solidFill>
                <a:latin typeface="Calibri"/>
                <a:ea typeface="宋体"/>
              </a:endParaRPr>
            </a:p>
          </p:txBody>
        </p:sp>
        <p:sp>
          <p:nvSpPr>
            <p:cNvPr id="47" name="矩形 94"/>
            <p:cNvSpPr>
              <a:spLocks noChangeArrowheads="1"/>
            </p:cNvSpPr>
            <p:nvPr/>
          </p:nvSpPr>
          <p:spPr bwMode="auto">
            <a:xfrm>
              <a:off x="2126543" y="2268725"/>
              <a:ext cx="286178" cy="285611"/>
            </a:xfrm>
            <a:custGeom>
              <a:avLst/>
              <a:gdLst>
                <a:gd name="T0" fmla="*/ 237101 w 284521"/>
                <a:gd name="T1" fmla="*/ 0 h 286856"/>
                <a:gd name="T2" fmla="*/ 284521 w 284521"/>
                <a:gd name="T3" fmla="*/ 0 h 286856"/>
                <a:gd name="T4" fmla="*/ 284521 w 284521"/>
                <a:gd name="T5" fmla="*/ 286856 h 286856"/>
                <a:gd name="T6" fmla="*/ 237101 w 284521"/>
                <a:gd name="T7" fmla="*/ 286856 h 286856"/>
                <a:gd name="T8" fmla="*/ 0 w 284521"/>
                <a:gd name="T9" fmla="*/ 286856 h 286856"/>
                <a:gd name="T10" fmla="*/ 0 w 284521"/>
                <a:gd name="T11" fmla="*/ 236156 h 286856"/>
                <a:gd name="T12" fmla="*/ 206982 w 284521"/>
                <a:gd name="T13" fmla="*/ 236156 h 286856"/>
                <a:gd name="T14" fmla="*/ 42129 w 284521"/>
                <a:gd name="T15" fmla="*/ 62333 h 286856"/>
                <a:gd name="T16" fmla="*/ 76800 w 284521"/>
                <a:gd name="T17" fmla="*/ 29451 h 286856"/>
                <a:gd name="T18" fmla="*/ 237101 w 284521"/>
                <a:gd name="T19" fmla="*/ 198474 h 286856"/>
                <a:gd name="T20" fmla="*/ 237101 w 284521"/>
                <a:gd name="T21" fmla="*/ 0 h 286856"/>
                <a:gd name="T22" fmla="*/ 0 w 284521"/>
                <a:gd name="T23" fmla="*/ 0 h 286856"/>
                <a:gd name="T24" fmla="*/ 284521 w 284521"/>
                <a:gd name="T25" fmla="*/ 286856 h 286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lnTo>
                    <a:pt x="237101" y="0"/>
                  </a:lnTo>
                  <a:close/>
                </a:path>
              </a:pathLst>
            </a:custGeom>
            <a:solidFill>
              <a:srgbClr val="C00000"/>
            </a:solidFill>
            <a:ln>
              <a:noFill/>
            </a:ln>
            <a:effectLst>
              <a:outerShdw blurRad="63500" dist="38100" dir="5400000" algn="t" rotWithShape="0">
                <a:srgbClr val="000000">
                  <a:alpha val="31998"/>
                </a:srgbClr>
              </a:outerShdw>
            </a:effectLst>
            <a:extLst>
              <a:ext uri="{91240B29-F687-4F45-9708-019B960494DF}">
                <a14:hiddenLine xmlns:a14="http://schemas.microsoft.com/office/drawing/2010/main" w="3175">
                  <a:solidFill>
                    <a:srgbClr val="000000"/>
                  </a:solidFill>
                  <a:miter lim="800000"/>
                  <a:headEnd/>
                  <a:tailEnd/>
                </a14:hiddenLine>
              </a:ext>
            </a:extLst>
          </p:spPr>
          <p:txBody>
            <a:bodyPr anchor="ctr"/>
            <a:lstStyle/>
            <a:p>
              <a:pPr eaLnBrk="1" hangingPunct="1">
                <a:defRPr/>
              </a:pPr>
              <a:endParaRPr lang="zh-CN" altLang="en-US"/>
            </a:p>
          </p:txBody>
        </p:sp>
        <p:cxnSp>
          <p:nvCxnSpPr>
            <p:cNvPr id="25610" name="直接连接符 89"/>
            <p:cNvCxnSpPr>
              <a:cxnSpLocks noChangeShapeType="1"/>
            </p:cNvCxnSpPr>
            <p:nvPr/>
          </p:nvCxnSpPr>
          <p:spPr bwMode="auto">
            <a:xfrm>
              <a:off x="2127471"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25606" name="矩形 81"/>
          <p:cNvSpPr>
            <a:spLocks noChangeArrowheads="1"/>
          </p:cNvSpPr>
          <p:nvPr/>
        </p:nvSpPr>
        <p:spPr bwMode="auto">
          <a:xfrm>
            <a:off x="1564308" y="3940175"/>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400" b="1" dirty="0">
                <a:solidFill>
                  <a:srgbClr val="FF0000"/>
                </a:solidFill>
                <a:latin typeface="微软雅黑" panose="020B0503020204020204" pitchFamily="34" charset="-122"/>
                <a:ea typeface="微软雅黑" panose="020B0503020204020204" pitchFamily="34" charset="-122"/>
              </a:rPr>
              <a:t>樊登读书会</a:t>
            </a:r>
            <a:endParaRPr kumimoji="0" lang="zh-CN" altLang="en-US" sz="1800" dirty="0">
              <a:solidFill>
                <a:srgbClr val="FF0000"/>
              </a:solidFill>
              <a:ea typeface="微软雅黑" panose="020B0503020204020204" pitchFamily="34" charset="-122"/>
            </a:endParaRPr>
          </a:p>
        </p:txBody>
      </p:sp>
      <p:pic>
        <p:nvPicPr>
          <p:cNvPr id="10"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3046" y="2235911"/>
            <a:ext cx="2089373" cy="30043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2462213" y="2420938"/>
            <a:ext cx="4572000" cy="2459037"/>
          </a:xfrm>
          <a:prstGeom prst="rect">
            <a:avLst/>
          </a:prstGeom>
          <a:solidFill>
            <a:srgbClr val="EEECE1">
              <a:lumMod val="50000"/>
            </a:srgbClr>
          </a:solidFill>
          <a:ln w="25400" cap="flat" cmpd="sng" algn="ctr">
            <a:solidFill>
              <a:srgbClr val="EEECE1">
                <a:lumMod val="50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56" name="任意多边形 5"/>
          <p:cNvSpPr/>
          <p:nvPr/>
        </p:nvSpPr>
        <p:spPr>
          <a:xfrm>
            <a:off x="1692275" y="1628775"/>
            <a:ext cx="5832475" cy="3887788"/>
          </a:xfrm>
          <a:custGeom>
            <a:avLst/>
            <a:gdLst>
              <a:gd name="connsiteX0" fmla="*/ 0 w 5810250"/>
              <a:gd name="connsiteY0" fmla="*/ 0 h 4324350"/>
              <a:gd name="connsiteX1" fmla="*/ 0 w 5810250"/>
              <a:gd name="connsiteY1" fmla="*/ 3829050 h 4324350"/>
              <a:gd name="connsiteX2" fmla="*/ 5810250 w 5810250"/>
              <a:gd name="connsiteY2" fmla="*/ 3829050 h 4324350"/>
              <a:gd name="connsiteX3" fmla="*/ 5810250 w 5810250"/>
              <a:gd name="connsiteY3" fmla="*/ 4324350 h 4324350"/>
            </a:gdLst>
            <a:ahLst/>
            <a:cxnLst>
              <a:cxn ang="0">
                <a:pos x="connsiteX0" y="connsiteY0"/>
              </a:cxn>
              <a:cxn ang="0">
                <a:pos x="connsiteX1" y="connsiteY1"/>
              </a:cxn>
              <a:cxn ang="0">
                <a:pos x="connsiteX2" y="connsiteY2"/>
              </a:cxn>
              <a:cxn ang="0">
                <a:pos x="connsiteX3" y="connsiteY3"/>
              </a:cxn>
            </a:cxnLst>
            <a:rect l="l" t="t" r="r" b="b"/>
            <a:pathLst>
              <a:path w="5810250" h="4324350">
                <a:moveTo>
                  <a:pt x="0" y="0"/>
                </a:moveTo>
                <a:lnTo>
                  <a:pt x="0" y="3829050"/>
                </a:lnTo>
                <a:lnTo>
                  <a:pt x="5810250" y="3829050"/>
                </a:lnTo>
                <a:lnTo>
                  <a:pt x="5810250" y="4324350"/>
                </a:lnTo>
              </a:path>
            </a:pathLst>
          </a:custGeom>
          <a:noFill/>
          <a:ln w="3175" cap="flat" cmpd="sng" algn="ctr">
            <a:solidFill>
              <a:srgbClr val="F79646">
                <a:lumMod val="50000"/>
                <a:alpha val="55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pic>
        <p:nvPicPr>
          <p:cNvPr id="26628" name="Picture 2" descr="G:\孑子 朋友们\田君琦\樊登读书会\樊登读书会二维码.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6288" y="2466975"/>
            <a:ext cx="2357437"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Box 7"/>
          <p:cNvSpPr txBox="1">
            <a:spLocks noChangeArrowheads="1"/>
          </p:cNvSpPr>
          <p:nvPr/>
        </p:nvSpPr>
        <p:spPr bwMode="auto">
          <a:xfrm>
            <a:off x="2744788" y="4151313"/>
            <a:ext cx="1785937"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kumimoji="0" lang="zh-CN" altLang="en-US" sz="1800" b="1" dirty="0">
                <a:solidFill>
                  <a:schemeClr val="bg1"/>
                </a:solidFill>
                <a:latin typeface="迷你简北魏楷书" charset="-122"/>
                <a:ea typeface="迷你简北魏楷书" charset="-122"/>
              </a:rPr>
              <a:t>欢迎关注</a:t>
            </a:r>
          </a:p>
        </p:txBody>
      </p:sp>
      <p:pic>
        <p:nvPicPr>
          <p:cNvPr id="26630" name="图片 13" descr="logo-3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565400"/>
            <a:ext cx="2316163"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1"/>
          <p:cNvSpPr txBox="1"/>
          <p:nvPr/>
        </p:nvSpPr>
        <p:spPr>
          <a:xfrm>
            <a:off x="3059895" y="5260582"/>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8" name="文本框 2"/>
          <p:cNvSpPr txBox="1"/>
          <p:nvPr/>
        </p:nvSpPr>
        <p:spPr>
          <a:xfrm>
            <a:off x="3616464" y="5745450"/>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0850" y="647700"/>
            <a:ext cx="8229600" cy="706438"/>
          </a:xfrm>
        </p:spPr>
        <p:txBody>
          <a:bodyPr/>
          <a:lstStyle/>
          <a:p>
            <a:pPr eaLnBrk="1" hangingPunct="1"/>
            <a:r>
              <a:rPr kumimoji="0" lang="zh-CN" altLang="en-US" sz="3600" smtClean="0">
                <a:solidFill>
                  <a:schemeClr val="bg1"/>
                </a:solidFill>
                <a:latin typeface="微软雅黑" panose="020B0503020204020204" pitchFamily="34" charset="-122"/>
                <a:ea typeface="微软雅黑" panose="020B0503020204020204" pitchFamily="34" charset="-122"/>
              </a:rPr>
              <a:t>作者介绍</a:t>
            </a:r>
          </a:p>
        </p:txBody>
      </p:sp>
      <p:sp>
        <p:nvSpPr>
          <p:cNvPr id="5123" name="Rectangle 3"/>
          <p:cNvSpPr>
            <a:spLocks noGrp="1" noChangeArrowheads="1"/>
          </p:cNvSpPr>
          <p:nvPr>
            <p:ph type="body" idx="1"/>
          </p:nvPr>
        </p:nvSpPr>
        <p:spPr/>
        <p:txBody>
          <a:bodyPr/>
          <a:lstStyle/>
          <a:p>
            <a:pPr eaLnBrk="1" hangingPunct="1">
              <a:lnSpc>
                <a:spcPct val="150000"/>
              </a:lnSpc>
            </a:pPr>
            <a:r>
              <a:rPr kumimoji="0" lang="zh-CN" altLang="en-US" sz="1800" b="1" smtClean="0">
                <a:latin typeface="微软雅黑" panose="020B0503020204020204" pitchFamily="34" charset="-122"/>
                <a:ea typeface="微软雅黑" panose="020B0503020204020204" pitchFamily="34" charset="-122"/>
              </a:rPr>
              <a:t>约翰</a:t>
            </a:r>
            <a:r>
              <a:rPr kumimoji="0" lang="en-US" altLang="zh-CN" sz="1800" b="1" smtClean="0">
                <a:latin typeface="微软雅黑" panose="020B0503020204020204" pitchFamily="34" charset="-122"/>
                <a:ea typeface="微软雅黑" panose="020B0503020204020204" pitchFamily="34" charset="-122"/>
              </a:rPr>
              <a:t>·</a:t>
            </a:r>
            <a:r>
              <a:rPr kumimoji="0" lang="zh-CN" altLang="en-US" sz="1800" b="1" smtClean="0">
                <a:latin typeface="微软雅黑" panose="020B0503020204020204" pitchFamily="34" charset="-122"/>
                <a:ea typeface="微软雅黑" panose="020B0503020204020204" pitchFamily="34" charset="-122"/>
              </a:rPr>
              <a:t>惠特默（</a:t>
            </a:r>
            <a:r>
              <a:rPr kumimoji="0" lang="en-US" altLang="zh-CN" sz="1800" b="1" smtClean="0">
                <a:latin typeface="微软雅黑" panose="020B0503020204020204" pitchFamily="34" charset="-122"/>
                <a:ea typeface="微软雅黑" panose="020B0503020204020204" pitchFamily="34" charset="-122"/>
              </a:rPr>
              <a:t>John Whitmore)</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约翰</a:t>
            </a:r>
            <a:r>
              <a:rPr kumimoji="0" lang="en-US" altLang="zh-CN" sz="1800" smtClean="0">
                <a:latin typeface="微软雅黑" panose="020B0503020204020204" pitchFamily="34" charset="-122"/>
                <a:ea typeface="微软雅黑" panose="020B0503020204020204" pitchFamily="34" charset="-122"/>
              </a:rPr>
              <a:t>·</a:t>
            </a:r>
            <a:r>
              <a:rPr kumimoji="0" lang="zh-CN" altLang="en-US" sz="1800" smtClean="0">
                <a:latin typeface="微软雅黑" panose="020B0503020204020204" pitchFamily="34" charset="-122"/>
                <a:ea typeface="微软雅黑" panose="020B0503020204020204" pitchFamily="34" charset="-122"/>
              </a:rPr>
              <a:t>惠特默爵士以其在教练领域的杰出工作获得了国际教练联合会授予的总裁奖。他与国际绩效咨询公司（</a:t>
            </a:r>
            <a:r>
              <a:rPr kumimoji="0" lang="en-US" altLang="zh-CN" sz="1800" smtClean="0">
                <a:latin typeface="微软雅黑" panose="020B0503020204020204" pitchFamily="34" charset="-122"/>
                <a:ea typeface="微软雅黑" panose="020B0503020204020204" pitchFamily="34" charset="-122"/>
              </a:rPr>
              <a:t>Performance Consultants International</a:t>
            </a:r>
            <a:r>
              <a:rPr kumimoji="0" lang="zh-CN" altLang="en-US" sz="1800" smtClean="0">
                <a:latin typeface="微软雅黑" panose="020B0503020204020204" pitchFamily="34" charset="-122"/>
                <a:ea typeface="微软雅黑" panose="020B0503020204020204" pitchFamily="34" charset="-122"/>
              </a:rPr>
              <a:t>，（</a:t>
            </a:r>
            <a:r>
              <a:rPr kumimoji="0" lang="en-US" altLang="zh-CN" sz="1800" smtClean="0">
                <a:latin typeface="微软雅黑" panose="020B0503020204020204" pitchFamily="34" charset="-122"/>
                <a:ea typeface="微软雅黑" panose="020B0503020204020204" pitchFamily="34" charset="-122"/>
              </a:rPr>
              <a:t>www. Performanceconsultants.com</a:t>
            </a:r>
            <a:r>
              <a:rPr kumimoji="0" lang="zh-CN" altLang="en-US" sz="1800" smtClean="0">
                <a:latin typeface="微软雅黑" panose="020B0503020204020204" pitchFamily="34" charset="-122"/>
                <a:ea typeface="微软雅黑" panose="020B0503020204020204" pitchFamily="34" charset="-122"/>
              </a:rPr>
              <a:t>）一起为企业从事教练和团队建设方面的咨询和演讲工作。他著有关于运动、领导力和教练的五本著作，其中</a:t>
            </a:r>
            <a:r>
              <a:rPr kumimoji="0" lang="en-US" altLang="zh-CN" sz="1800" smtClean="0">
                <a:latin typeface="微软雅黑" panose="020B0503020204020204" pitchFamily="34" charset="-122"/>
                <a:ea typeface="微软雅黑" panose="020B0503020204020204" pitchFamily="34" charset="-122"/>
              </a:rPr>
              <a:t>《</a:t>
            </a:r>
            <a:r>
              <a:rPr kumimoji="0" lang="zh-CN" altLang="en-US" sz="1800" smtClean="0">
                <a:latin typeface="微软雅黑" panose="020B0503020204020204" pitchFamily="34" charset="-122"/>
                <a:ea typeface="微软雅黑" panose="020B0503020204020204" pitchFamily="34" charset="-122"/>
              </a:rPr>
              <a:t>高绩效教练</a:t>
            </a:r>
            <a:r>
              <a:rPr kumimoji="0" lang="en-US" altLang="zh-CN" sz="1800" smtClean="0">
                <a:latin typeface="微软雅黑" panose="020B0503020204020204" pitchFamily="34" charset="-122"/>
                <a:ea typeface="微软雅黑" panose="020B0503020204020204" pitchFamily="34" charset="-122"/>
              </a:rPr>
              <a:t>》</a:t>
            </a:r>
            <a:r>
              <a:rPr kumimoji="0" lang="zh-CN" altLang="en-US" sz="1800" smtClean="0">
                <a:latin typeface="微软雅黑" panose="020B0503020204020204" pitchFamily="34" charset="-122"/>
                <a:ea typeface="微软雅黑" panose="020B0503020204020204" pitchFamily="34" charset="-122"/>
              </a:rPr>
              <a:t>最为著名，销量超过</a:t>
            </a:r>
            <a:r>
              <a:rPr kumimoji="0" lang="en-US" altLang="zh-CN" sz="1800" smtClean="0">
                <a:latin typeface="微软雅黑" panose="020B0503020204020204" pitchFamily="34" charset="-122"/>
                <a:ea typeface="微软雅黑" panose="020B0503020204020204" pitchFamily="34" charset="-122"/>
              </a:rPr>
              <a:t>50</a:t>
            </a:r>
            <a:r>
              <a:rPr kumimoji="0" lang="zh-CN" altLang="en-US" sz="1800" smtClean="0">
                <a:latin typeface="微软雅黑" panose="020B0503020204020204" pitchFamily="34" charset="-122"/>
                <a:ea typeface="微软雅黑" panose="020B0503020204020204" pitchFamily="34" charset="-122"/>
              </a:rPr>
              <a:t>万册，并被翻译成</a:t>
            </a:r>
            <a:r>
              <a:rPr kumimoji="0" lang="en-US" altLang="zh-CN" sz="1800" smtClean="0">
                <a:latin typeface="微软雅黑" panose="020B0503020204020204" pitchFamily="34" charset="-122"/>
                <a:ea typeface="微软雅黑" panose="020B0503020204020204" pitchFamily="34" charset="-122"/>
              </a:rPr>
              <a:t>20</a:t>
            </a:r>
            <a:r>
              <a:rPr kumimoji="0" lang="zh-CN" altLang="en-US" sz="1800" smtClean="0">
                <a:latin typeface="微软雅黑" panose="020B0503020204020204" pitchFamily="34" charset="-122"/>
                <a:ea typeface="微软雅黑" panose="020B0503020204020204" pitchFamily="34" charset="-122"/>
              </a:rPr>
              <a:t>余种语言。</a:t>
            </a: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在英国、瑞士和美国运营企业后，约翰先生与蒂莫西</a:t>
            </a:r>
            <a:r>
              <a:rPr kumimoji="0" lang="en-US" altLang="zh-CN" sz="1800" smtClean="0">
                <a:latin typeface="微软雅黑" panose="020B0503020204020204" pitchFamily="34" charset="-122"/>
                <a:ea typeface="微软雅黑" panose="020B0503020204020204" pitchFamily="34" charset="-122"/>
              </a:rPr>
              <a:t>.</a:t>
            </a:r>
            <a:r>
              <a:rPr kumimoji="0" lang="zh-CN" altLang="en-US" sz="1800" smtClean="0">
                <a:latin typeface="微软雅黑" panose="020B0503020204020204" pitchFamily="34" charset="-122"/>
                <a:ea typeface="微软雅黑" panose="020B0503020204020204" pitchFamily="34" charset="-122"/>
              </a:rPr>
              <a:t>高威建立了内心游戏公司，在为运动和企业培训领域介绍新方法方面影响很大。约翰先生的职业生涯始于职业赛车手，属于法国勒芒非常成功的福特车队，并在</a:t>
            </a:r>
            <a:r>
              <a:rPr kumimoji="0" lang="en-US" altLang="zh-CN" sz="1800" smtClean="0">
                <a:latin typeface="微软雅黑" panose="020B0503020204020204" pitchFamily="34" charset="-122"/>
                <a:ea typeface="微软雅黑" panose="020B0503020204020204" pitchFamily="34" charset="-122"/>
              </a:rPr>
              <a:t>20</a:t>
            </a:r>
            <a:r>
              <a:rPr kumimoji="0" lang="zh-CN" altLang="en-US" sz="1800" smtClean="0">
                <a:latin typeface="微软雅黑" panose="020B0503020204020204" pitchFamily="34" charset="-122"/>
                <a:ea typeface="微软雅黑" panose="020B0503020204020204" pitchFamily="34" charset="-122"/>
              </a:rPr>
              <a:t>世纪</a:t>
            </a:r>
            <a:r>
              <a:rPr kumimoji="0" lang="en-US" altLang="zh-CN" sz="1800" smtClean="0">
                <a:latin typeface="微软雅黑" panose="020B0503020204020204" pitchFamily="34" charset="-122"/>
                <a:ea typeface="微软雅黑" panose="020B0503020204020204" pitchFamily="34" charset="-122"/>
              </a:rPr>
              <a:t>60</a:t>
            </a:r>
            <a:r>
              <a:rPr kumimoji="0" lang="zh-CN" altLang="en-US" sz="1800" smtClean="0">
                <a:latin typeface="微软雅黑" panose="020B0503020204020204" pitchFamily="34" charset="-122"/>
                <a:ea typeface="微软雅黑" panose="020B0503020204020204" pitchFamily="34" charset="-122"/>
              </a:rPr>
              <a:t>年代赢得了英国和欧洲</a:t>
            </a:r>
            <a:r>
              <a:rPr kumimoji="0" lang="en-US" altLang="zh-CN" sz="1800" smtClean="0">
                <a:latin typeface="微软雅黑" panose="020B0503020204020204" pitchFamily="34" charset="-122"/>
                <a:ea typeface="微软雅黑" panose="020B0503020204020204" pitchFamily="34" charset="-122"/>
              </a:rPr>
              <a:t>Saloon Car </a:t>
            </a:r>
            <a:r>
              <a:rPr kumimoji="0" lang="zh-CN" altLang="en-US" sz="1800" smtClean="0">
                <a:latin typeface="微软雅黑" panose="020B0503020204020204" pitchFamily="34" charset="-122"/>
                <a:ea typeface="微软雅黑" panose="020B0503020204020204" pitchFamily="34" charset="-122"/>
              </a:rPr>
              <a:t>冠军。</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71488" y="431800"/>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一个惊人的发现</a:t>
            </a:r>
          </a:p>
        </p:txBody>
      </p:sp>
      <p:sp>
        <p:nvSpPr>
          <p:cNvPr id="6147" name="Rectangle 3"/>
          <p:cNvSpPr>
            <a:spLocks noGrp="1" noChangeArrowheads="1"/>
          </p:cNvSpPr>
          <p:nvPr>
            <p:ph type="body" idx="1"/>
          </p:nvPr>
        </p:nvSpPr>
        <p:spPr/>
        <p:txBody>
          <a:bodyPr/>
          <a:lstStyle/>
          <a:p>
            <a:pPr eaLnBrk="1" hangingPunct="1">
              <a:lnSpc>
                <a:spcPct val="150000"/>
              </a:lnSpc>
            </a:pPr>
            <a:r>
              <a:rPr kumimoji="0" lang="zh-CN" altLang="en-US" sz="1800" b="1" smtClean="0">
                <a:solidFill>
                  <a:srgbClr val="FF0000"/>
                </a:solidFill>
                <a:latin typeface="微软雅黑" panose="020B0503020204020204" pitchFamily="34" charset="-122"/>
                <a:ea typeface="微软雅黑" panose="020B0503020204020204" pitchFamily="34" charset="-122"/>
              </a:rPr>
              <a:t>为什么滑雪教练可以培养出网球高手？</a:t>
            </a:r>
            <a:endParaRPr kumimoji="0" lang="en-US" altLang="zh-CN" sz="1800" b="1" smtClean="0">
              <a:solidFill>
                <a:srgbClr val="FF0000"/>
              </a:solidFill>
              <a:latin typeface="微软雅黑" panose="020B0503020204020204" pitchFamily="34" charset="-122"/>
              <a:ea typeface="微软雅黑" panose="020B0503020204020204" pitchFamily="34" charset="-122"/>
            </a:endParaRPr>
          </a:p>
          <a:p>
            <a:pPr eaLnBrk="1" hangingPunct="1">
              <a:lnSpc>
                <a:spcPct val="150000"/>
              </a:lnSpc>
            </a:pPr>
            <a:endParaRPr kumimoji="0" lang="en-US" altLang="zh-CN" sz="1800" b="1" smtClean="0">
              <a:solidFill>
                <a:srgbClr val="FF0000"/>
              </a:solidFill>
              <a:latin typeface="微软雅黑" panose="020B0503020204020204" pitchFamily="34" charset="-122"/>
              <a:ea typeface="微软雅黑" panose="020B0503020204020204" pitchFamily="34" charset="-122"/>
            </a:endParaRPr>
          </a:p>
          <a:p>
            <a:pPr lvl="1" eaLnBrk="1" hangingPunct="1">
              <a:lnSpc>
                <a:spcPct val="150000"/>
              </a:lnSpc>
              <a:buFont typeface="Arial" panose="020B0604020202020204" pitchFamily="34" charset="0"/>
              <a:buChar char="•"/>
            </a:pPr>
            <a:r>
              <a:rPr kumimoji="0" lang="zh-CN" altLang="en-US" sz="1800" smtClean="0">
                <a:latin typeface="微软雅黑" panose="020B0503020204020204" pitchFamily="34" charset="-122"/>
                <a:ea typeface="微软雅黑" panose="020B0503020204020204" pitchFamily="34" charset="-122"/>
              </a:rPr>
              <a:t>作者发现滑雪教练在给网球选手指导时，往往可以更加快速地提高选手的水平。因为他们并不会打网球，所以并没有任何指导和介入。相反，他们会询问选手的感觉，让选手自己体会自己的现状，然后做出调整。</a:t>
            </a:r>
            <a:endParaRPr kumimoji="0" lang="en-US" altLang="zh-CN" sz="1800" smtClean="0">
              <a:latin typeface="微软雅黑" panose="020B0503020204020204" pitchFamily="34" charset="-122"/>
              <a:ea typeface="微软雅黑" panose="020B0503020204020204" pitchFamily="34" charset="-122"/>
            </a:endParaRPr>
          </a:p>
          <a:p>
            <a:pPr lvl="1" eaLnBrk="1" hangingPunct="1">
              <a:lnSpc>
                <a:spcPct val="150000"/>
              </a:lnSpc>
              <a:buFont typeface="Arial" panose="020B0604020202020204" pitchFamily="34" charset="0"/>
              <a:buChar char="•"/>
            </a:pPr>
            <a:endParaRPr kumimoji="0" lang="en-US" altLang="zh-CN" sz="1800" smtClean="0">
              <a:latin typeface="微软雅黑" panose="020B0503020204020204" pitchFamily="34" charset="-122"/>
              <a:ea typeface="微软雅黑" panose="020B0503020204020204" pitchFamily="34" charset="-122"/>
            </a:endParaRPr>
          </a:p>
          <a:p>
            <a:pPr lvl="1" eaLnBrk="1" hangingPunct="1">
              <a:lnSpc>
                <a:spcPct val="150000"/>
              </a:lnSpc>
              <a:buFont typeface="Arial" panose="020B0604020202020204" pitchFamily="34" charset="0"/>
              <a:buChar char="•"/>
            </a:pPr>
            <a:r>
              <a:rPr kumimoji="0" lang="zh-CN" altLang="en-US" sz="1800" smtClean="0">
                <a:latin typeface="微软雅黑" panose="020B0503020204020204" pitchFamily="34" charset="-122"/>
                <a:ea typeface="微软雅黑" panose="020B0503020204020204" pitchFamily="34" charset="-122"/>
              </a:rPr>
              <a:t>滑雪教练的询问帮助网球选手找到了自我的状态，并且自己去承担成长的责任。</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84188" y="441325"/>
            <a:ext cx="8229600" cy="1143000"/>
          </a:xfrm>
        </p:spPr>
        <p:txBody>
          <a:bodyPr/>
          <a:lstStyle/>
          <a:p>
            <a:pPr eaLnBrk="1" hangingPunct="1"/>
            <a:r>
              <a:rPr kumimoji="0" lang="zh-CN" altLang="en-US" sz="3600" smtClean="0">
                <a:solidFill>
                  <a:schemeClr val="bg1"/>
                </a:solidFill>
                <a:latin typeface="微软雅黑" panose="020B0503020204020204" pitchFamily="34" charset="-122"/>
                <a:ea typeface="微软雅黑" panose="020B0503020204020204" pitchFamily="34" charset="-122"/>
              </a:rPr>
              <a:t>我们在生活中发现</a:t>
            </a:r>
          </a:p>
        </p:txBody>
      </p:sp>
      <p:sp>
        <p:nvSpPr>
          <p:cNvPr id="7171" name="Rectangle 3"/>
          <p:cNvSpPr>
            <a:spLocks noGrp="1" noChangeArrowheads="1"/>
          </p:cNvSpPr>
          <p:nvPr>
            <p:ph type="body" idx="1"/>
          </p:nvPr>
        </p:nvSpPr>
        <p:spPr>
          <a:xfrm>
            <a:off x="735013" y="1887538"/>
            <a:ext cx="8013700" cy="2836862"/>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当有人问你该怎么办的时候，你只要给他建议，对方的第一反应一定是找不能实现的理由和借口。然后说你不了解情况，对他不能感同身受。甚至认为你站着说话不腰疼，只会指手画脚。</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endParaRPr kumimoji="0" lang="zh-CN" altLang="en-US"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我们对员工一遍遍地教训和指点，收效总是不大。因为他根本没觉得这是他自己应该要解决的问题。</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a:spLocks noChangeArrowheads="1"/>
          </p:cNvSpPr>
          <p:nvPr/>
        </p:nvSpPr>
        <p:spPr bwMode="auto">
          <a:xfrm>
            <a:off x="1279525" y="1773238"/>
            <a:ext cx="2452688" cy="1570037"/>
          </a:xfrm>
          <a:prstGeom prst="rect">
            <a:avLst/>
          </a:prstGeom>
          <a:solidFill>
            <a:srgbClr val="EF5160"/>
          </a:solidFill>
          <a:ln>
            <a:noFill/>
          </a:ln>
          <a:effectLst>
            <a:outerShdw blurRad="63500" dist="38100" dir="5400000" algn="t" rotWithShape="0">
              <a:srgbClr val="000000">
                <a:alpha val="17999"/>
              </a:srgbClr>
            </a:outerShdw>
          </a:effectLst>
          <a:extLst/>
        </p:spPr>
        <p:txBody>
          <a:bodyPr anchor="ctr"/>
          <a:lstStyle/>
          <a:p>
            <a:pPr algn="ctr" eaLnBrk="1" fontAlgn="auto" hangingPunct="1">
              <a:spcBef>
                <a:spcPts val="0"/>
              </a:spcBef>
              <a:spcAft>
                <a:spcPts val="0"/>
              </a:spcAft>
              <a:defRPr/>
            </a:pPr>
            <a:endParaRPr lang="zh-CN" altLang="en-US" sz="1400" kern="0">
              <a:solidFill>
                <a:sysClr val="window" lastClr="FFFFFF"/>
              </a:solidFill>
              <a:latin typeface="Calibri"/>
              <a:ea typeface="宋体"/>
            </a:endParaRPr>
          </a:p>
        </p:txBody>
      </p:sp>
      <p:sp>
        <p:nvSpPr>
          <p:cNvPr id="8195" name="Rectangle 2"/>
          <p:cNvSpPr>
            <a:spLocks noGrp="1" noChangeArrowheads="1"/>
          </p:cNvSpPr>
          <p:nvPr>
            <p:ph type="title"/>
          </p:nvPr>
        </p:nvSpPr>
        <p:spPr>
          <a:xfrm>
            <a:off x="1833563" y="2205038"/>
            <a:ext cx="1749425" cy="1152525"/>
          </a:xfrm>
        </p:spPr>
        <p:txBody>
          <a:bodyPr/>
          <a:lstStyle/>
          <a:p>
            <a:pPr algn="l" eaLnBrk="1" hangingPunct="1"/>
            <a:r>
              <a:rPr kumimoji="0" lang="zh-CN" altLang="en-US" sz="4000" smtClean="0">
                <a:solidFill>
                  <a:srgbClr val="FFFFFF"/>
                </a:solidFill>
                <a:latin typeface="微软雅黑" panose="020B0503020204020204" pitchFamily="34" charset="-122"/>
                <a:ea typeface="微软雅黑" panose="020B0503020204020204" pitchFamily="34" charset="-122"/>
              </a:rPr>
              <a:t>其实：</a:t>
            </a:r>
            <a:br>
              <a:rPr kumimoji="0" lang="zh-CN" altLang="en-US" sz="4000" smtClean="0">
                <a:solidFill>
                  <a:srgbClr val="FFFFFF"/>
                </a:solidFill>
                <a:latin typeface="微软雅黑" panose="020B0503020204020204" pitchFamily="34" charset="-122"/>
                <a:ea typeface="微软雅黑" panose="020B0503020204020204" pitchFamily="34" charset="-122"/>
              </a:rPr>
            </a:br>
            <a:endParaRPr kumimoji="0" lang="zh-CN" altLang="en-US" sz="4000" smtClean="0">
              <a:solidFill>
                <a:srgbClr val="FFFFFF"/>
              </a:solidFill>
              <a:latin typeface="微软雅黑" panose="020B0503020204020204" pitchFamily="34" charset="-122"/>
              <a:ea typeface="微软雅黑" panose="020B0503020204020204" pitchFamily="34" charset="-122"/>
            </a:endParaRPr>
          </a:p>
        </p:txBody>
      </p:sp>
      <p:grpSp>
        <p:nvGrpSpPr>
          <p:cNvPr id="8196" name="组合 1"/>
          <p:cNvGrpSpPr>
            <a:grpSpLocks/>
          </p:cNvGrpSpPr>
          <p:nvPr/>
        </p:nvGrpSpPr>
        <p:grpSpPr bwMode="auto">
          <a:xfrm>
            <a:off x="1258888" y="3546475"/>
            <a:ext cx="6734175" cy="1966913"/>
            <a:chOff x="2014031" y="3585475"/>
            <a:chExt cx="5688173" cy="742933"/>
          </a:xfrm>
        </p:grpSpPr>
        <p:sp>
          <p:nvSpPr>
            <p:cNvPr id="11" name="圆角矩形 10"/>
            <p:cNvSpPr/>
            <p:nvPr/>
          </p:nvSpPr>
          <p:spPr>
            <a:xfrm>
              <a:off x="2014031" y="3585475"/>
              <a:ext cx="5688173" cy="742933"/>
            </a:xfrm>
            <a:prstGeom prst="roundRect">
              <a:avLst>
                <a:gd name="adj" fmla="val 4030"/>
              </a:avLst>
            </a:prstGeom>
            <a:solidFill>
              <a:srgbClr val="EEECE1">
                <a:lumMod val="75000"/>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13" name="圆角矩形 12"/>
            <p:cNvSpPr/>
            <p:nvPr/>
          </p:nvSpPr>
          <p:spPr>
            <a:xfrm>
              <a:off x="2083759" y="3659828"/>
              <a:ext cx="5548718" cy="594227"/>
            </a:xfrm>
            <a:prstGeom prst="roundRect">
              <a:avLst>
                <a:gd name="adj" fmla="val 4030"/>
              </a:avLst>
            </a:prstGeom>
            <a:noFill/>
            <a:ln w="3175" cap="flat" cmpd="sng" algn="ctr">
              <a:solidFill>
                <a:srgbClr val="EEECE1">
                  <a:lumMod val="50000"/>
                </a:srgbClr>
              </a:solidFill>
              <a:prstDash val="sysDash"/>
            </a:ln>
            <a:effectLst/>
          </p:spPr>
          <p:txBody>
            <a:bodyPr anchor="ctr"/>
            <a:lstStyle/>
            <a:p>
              <a:pPr algn="ctr" eaLnBrk="1" fontAlgn="auto" hangingPunct="1">
                <a:spcBef>
                  <a:spcPts val="0"/>
                </a:spcBef>
                <a:spcAft>
                  <a:spcPts val="0"/>
                </a:spcAft>
                <a:defRPr/>
              </a:pPr>
              <a:endParaRPr lang="zh-CN" altLang="en-US" sz="1400" kern="0">
                <a:solidFill>
                  <a:sysClr val="windowText" lastClr="000000"/>
                </a:solidFill>
                <a:latin typeface="Calibri"/>
                <a:ea typeface="宋体"/>
              </a:endParaRPr>
            </a:p>
          </p:txBody>
        </p:sp>
      </p:grpSp>
      <p:sp>
        <p:nvSpPr>
          <p:cNvPr id="8197" name="Rectangle 3"/>
          <p:cNvSpPr>
            <a:spLocks noGrp="1" noChangeArrowheads="1"/>
          </p:cNvSpPr>
          <p:nvPr>
            <p:ph type="body" idx="1"/>
          </p:nvPr>
        </p:nvSpPr>
        <p:spPr>
          <a:xfrm>
            <a:off x="1441450" y="3784600"/>
            <a:ext cx="5975350" cy="1439863"/>
          </a:xfrm>
        </p:spPr>
        <p:txBody>
          <a:bodyPr/>
          <a:lstStyle/>
          <a:p>
            <a:pPr eaLnBrk="1" hangingPunct="1">
              <a:lnSpc>
                <a:spcPct val="150000"/>
              </a:lnSpc>
              <a:buFontTx/>
              <a:buNone/>
            </a:pPr>
            <a:r>
              <a:rPr kumimoji="0" lang="en-US" altLang="zh-CN" sz="1800" smtClean="0">
                <a:latin typeface="微软雅黑" panose="020B0503020204020204" pitchFamily="34" charset="-122"/>
                <a:ea typeface="微软雅黑" panose="020B0503020204020204" pitchFamily="34" charset="-122"/>
              </a:rPr>
              <a:t>80%  </a:t>
            </a:r>
            <a:r>
              <a:rPr kumimoji="0" lang="zh-CN" altLang="en-US" sz="1800" smtClean="0">
                <a:latin typeface="微软雅黑" panose="020B0503020204020204" pitchFamily="34" charset="-122"/>
                <a:ea typeface="微软雅黑" panose="020B0503020204020204" pitchFamily="34" charset="-122"/>
              </a:rPr>
              <a:t>的员工在问你怎么办的时候其实都已经有了答案；</a:t>
            </a:r>
          </a:p>
          <a:p>
            <a:pPr eaLnBrk="1" hangingPunct="1">
              <a:lnSpc>
                <a:spcPct val="150000"/>
              </a:lnSpc>
              <a:buFontTx/>
              <a:buNone/>
            </a:pPr>
            <a:r>
              <a:rPr kumimoji="0" lang="en-US" altLang="zh-CN" sz="1800" smtClean="0">
                <a:latin typeface="微软雅黑" panose="020B0503020204020204" pitchFamily="34" charset="-122"/>
                <a:ea typeface="微软雅黑" panose="020B0503020204020204" pitchFamily="34" charset="-122"/>
              </a:rPr>
              <a:t>70%  </a:t>
            </a:r>
            <a:r>
              <a:rPr kumimoji="0" lang="zh-CN" altLang="en-US" sz="1800" smtClean="0">
                <a:latin typeface="微软雅黑" panose="020B0503020204020204" pitchFamily="34" charset="-122"/>
                <a:ea typeface="微软雅黑" panose="020B0503020204020204" pitchFamily="34" charset="-122"/>
              </a:rPr>
              <a:t>的情况下领导给与的建议都是错的。</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zh-CN" altLang="en-US" sz="1800" smtClean="0">
                <a:latin typeface="微软雅黑" panose="020B0503020204020204" pitchFamily="34" charset="-122"/>
                <a:ea typeface="微软雅黑" panose="020B0503020204020204" pitchFamily="34" charset="-122"/>
              </a:rPr>
              <a:t>因此，放弃指导比学习教练更难</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6675" y="441325"/>
            <a:ext cx="9001125" cy="1143000"/>
          </a:xfrm>
        </p:spPr>
        <p:txBody>
          <a:bodyPr/>
          <a:lstStyle/>
          <a:p>
            <a:pPr eaLnBrk="1" hangingPunct="1"/>
            <a:r>
              <a:rPr kumimoji="0" lang="zh-CN" altLang="en-US" sz="2800" smtClean="0">
                <a:solidFill>
                  <a:srgbClr val="FFFFFF"/>
                </a:solidFill>
                <a:latin typeface="微软雅黑" panose="020B0503020204020204" pitchFamily="34" charset="-122"/>
                <a:ea typeface="微软雅黑" panose="020B0503020204020204" pitchFamily="34" charset="-122"/>
              </a:rPr>
              <a:t>教练存在的前提：相信人的潜能</a:t>
            </a:r>
          </a:p>
        </p:txBody>
      </p:sp>
      <p:sp>
        <p:nvSpPr>
          <p:cNvPr id="9219" name="Rectangle 3"/>
          <p:cNvSpPr>
            <a:spLocks noGrp="1" noChangeArrowheads="1"/>
          </p:cNvSpPr>
          <p:nvPr>
            <p:ph type="body" idx="1"/>
          </p:nvPr>
        </p:nvSpPr>
        <p:spPr>
          <a:xfrm>
            <a:off x="663575" y="1557338"/>
            <a:ext cx="7869238" cy="4525962"/>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我们应该看到人们的潜力，而不是他过去的表现。很多员工在工作之余都有着独特的特长，比如打麻将，或者玩航模什么的。这说明他有着极强的创造力没有在工作中得到释放。只要你能调动他们的潜能，他们都将成功。</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endParaRPr kumimoji="0" lang="zh-CN" altLang="en-US"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教练的目的是帮助人们建立觉察感，目标和自信。而不是替对方解决问题、羞辱他、给他压力。</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endParaRPr kumimoji="0" lang="zh-CN" altLang="en-US"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教练互动的深层目标是帮助对方建立自信。归根到底，能否给对方足够的自信，将决定着辅导的成功与否。</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30213" y="438150"/>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作为教练的管理者</a:t>
            </a:r>
          </a:p>
        </p:txBody>
      </p:sp>
      <p:sp>
        <p:nvSpPr>
          <p:cNvPr id="10243" name="Rectangle 3"/>
          <p:cNvSpPr>
            <a:spLocks noGrp="1" noChangeArrowheads="1"/>
          </p:cNvSpPr>
          <p:nvPr>
            <p:ph type="body" idx="1"/>
          </p:nvPr>
        </p:nvSpPr>
        <p:spPr>
          <a:xfrm>
            <a:off x="608013" y="1614488"/>
            <a:ext cx="7931150" cy="4525962"/>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用心支持，而不是威胁。很多管理者对下属的支持方式就是威胁，或者隐藏得很好的威胁。“你如果干不好的话，会影响你的未来哦！”用心支持的含义是，你首先绝对相信对方能够做好。你的责任是调动他的积极性和自信心，帮助他梳理清楚目前的状况，并自己找到行动计划。而不是告知行动计划。</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endParaRPr kumimoji="0" lang="zh-CN" altLang="en-US"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管理者喜欢给与指令的最重要原因是怕麻烦。直接告知，让他们听话最简单。但要知道，只有通过辅导，让对方学会了怎么做，并且愿意去做，这个人才算真正培养出来了。只会接受指令的员工并不是一个独立的人，而是你的延伸而已。你并没有学会通过别人来完成工作。</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98475" y="441325"/>
            <a:ext cx="8229600" cy="1143000"/>
          </a:xfrm>
        </p:spPr>
        <p:txBody>
          <a:bodyPr/>
          <a:lstStyle/>
          <a:p>
            <a:pPr eaLnBrk="1" hangingPunct="1"/>
            <a:r>
              <a:rPr kumimoji="0" lang="zh-CN" altLang="en-US" sz="3600" smtClean="0">
                <a:solidFill>
                  <a:srgbClr val="FFFFFF"/>
                </a:solidFill>
                <a:latin typeface="微软雅黑" panose="020B0503020204020204" pitchFamily="34" charset="-122"/>
                <a:ea typeface="微软雅黑" panose="020B0503020204020204" pitchFamily="34" charset="-122"/>
              </a:rPr>
              <a:t>教练与指导的本质变化</a:t>
            </a:r>
          </a:p>
        </p:txBody>
      </p:sp>
      <p:sp>
        <p:nvSpPr>
          <p:cNvPr id="11267" name="Rectangle 3"/>
          <p:cNvSpPr>
            <a:spLocks noGrp="1" noChangeArrowheads="1"/>
          </p:cNvSpPr>
          <p:nvPr>
            <p:ph type="body" idx="1"/>
          </p:nvPr>
        </p:nvSpPr>
        <p:spPr>
          <a:xfrm>
            <a:off x="611188" y="1639888"/>
            <a:ext cx="7931150" cy="3589337"/>
          </a:xfrm>
        </p:spPr>
        <p:txBody>
          <a:bodyPr/>
          <a:lstStyle/>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如果我们不改变方向，就必须对未来的结果负责。不学习教练，继续你对员工的指导，你的工作不会发生本质的变化。你依然会觉得员工没有执行力，员工依然不会感受到自己工作的乐趣和成就感。</a:t>
            </a:r>
            <a:endParaRPr kumimoji="0" lang="en-US" altLang="zh-CN" sz="1800" smtClean="0">
              <a:latin typeface="微软雅黑" panose="020B0503020204020204" pitchFamily="34" charset="-122"/>
              <a:ea typeface="微软雅黑" panose="020B0503020204020204" pitchFamily="34" charset="-122"/>
            </a:endParaRPr>
          </a:p>
          <a:p>
            <a:pPr eaLnBrk="1" hangingPunct="1">
              <a:lnSpc>
                <a:spcPct val="150000"/>
              </a:lnSpc>
            </a:pPr>
            <a:endParaRPr kumimoji="0" lang="zh-CN" altLang="en-US" sz="1800" smtClean="0">
              <a:latin typeface="微软雅黑" panose="020B0503020204020204" pitchFamily="34" charset="-122"/>
              <a:ea typeface="微软雅黑" panose="020B0503020204020204" pitchFamily="34" charset="-122"/>
            </a:endParaRPr>
          </a:p>
          <a:p>
            <a:pPr eaLnBrk="1" hangingPunct="1">
              <a:lnSpc>
                <a:spcPct val="150000"/>
              </a:lnSpc>
            </a:pPr>
            <a:r>
              <a:rPr kumimoji="0" lang="zh-CN" altLang="en-US" sz="1800" smtClean="0">
                <a:latin typeface="微软雅黑" panose="020B0503020204020204" pitchFamily="34" charset="-122"/>
                <a:ea typeface="微软雅黑" panose="020B0503020204020204" pitchFamily="34" charset="-122"/>
              </a:rPr>
              <a:t>指导会很容易让员工感觉到是指责，而指责会引起防卫，防卫会降低自我觉察力。这就是为什么一个人明明有很大问题可他自己就是没感觉的原因。因为他的自我防卫不允许自己感觉到自己的错误。只有通过教练，才能令他思考自己的现状和问题。</a:t>
            </a:r>
          </a:p>
          <a:p>
            <a:pPr eaLnBrk="1" hangingPunct="1"/>
            <a:endParaRPr kumimoji="0" lang="en-US" altLang="zh-CN"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1471</TotalTime>
  <Words>1716</Words>
  <Application>Microsoft Office PowerPoint</Application>
  <PresentationFormat>全屏显示(4:3)</PresentationFormat>
  <Paragraphs>131</Paragraphs>
  <Slides>22</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22</vt:i4>
      </vt:variant>
    </vt:vector>
  </HeadingPairs>
  <TitlesOfParts>
    <vt:vector size="33" baseType="lpstr">
      <vt:lpstr>Monotype Sorts</vt:lpstr>
      <vt:lpstr>华文楷体</vt:lpstr>
      <vt:lpstr>华文行楷</vt:lpstr>
      <vt:lpstr>宋体</vt:lpstr>
      <vt:lpstr>微软雅黑</vt:lpstr>
      <vt:lpstr>迷你简北魏楷书</vt:lpstr>
      <vt:lpstr>隶书</vt:lpstr>
      <vt:lpstr>Arial</vt:lpstr>
      <vt:lpstr>Calibri</vt:lpstr>
      <vt:lpstr>Wingdings</vt:lpstr>
      <vt:lpstr>默认设计模板</vt:lpstr>
      <vt:lpstr>PowerPoint 演示文稿</vt:lpstr>
      <vt:lpstr>《高绩效教练》 彻底改变我们的领导模式 </vt:lpstr>
      <vt:lpstr>作者介绍</vt:lpstr>
      <vt:lpstr>一个惊人的发现</vt:lpstr>
      <vt:lpstr>我们在生活中发现</vt:lpstr>
      <vt:lpstr>其实： </vt:lpstr>
      <vt:lpstr>教练存在的前提：相信人的潜能</vt:lpstr>
      <vt:lpstr>作为教练的管理者</vt:lpstr>
      <vt:lpstr>教练与指导的本质变化</vt:lpstr>
      <vt:lpstr>什么是有效的问题？</vt:lpstr>
      <vt:lpstr>GROW模型</vt:lpstr>
      <vt:lpstr> GROW辅导的关键原则</vt:lpstr>
      <vt:lpstr>Goal:目标设定的常用问题</vt:lpstr>
      <vt:lpstr>Reality:关于现状的常用问题</vt:lpstr>
      <vt:lpstr>Options:你有哪些选择？</vt:lpstr>
      <vt:lpstr>Will：你要做什么？</vt:lpstr>
      <vt:lpstr>教练的实践</vt:lpstr>
      <vt:lpstr>教练的实践</vt:lpstr>
      <vt:lpstr>什么是教练的机会？</vt:lpstr>
      <vt:lpstr>关于樊登读书会</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第一期读书会</dc:title>
  <dc:creator>Administrator</dc:creator>
  <cp:lastModifiedBy>Junqi Tian</cp:lastModifiedBy>
  <cp:revision>29</cp:revision>
  <dcterms:created xsi:type="dcterms:W3CDTF">2013-06-18T06:09:34Z</dcterms:created>
  <dcterms:modified xsi:type="dcterms:W3CDTF">2014-10-08T05:58:27Z</dcterms:modified>
</cp:coreProperties>
</file>